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Lst>
  <p:notesMasterIdLst>
    <p:notesMasterId r:id="rId76"/>
  </p:notesMasterIdLst>
  <p:handoutMasterIdLst>
    <p:handoutMasterId r:id="rId77"/>
  </p:handoutMasterIdLst>
  <p:sldIdLst>
    <p:sldId id="274" r:id="rId5"/>
    <p:sldId id="275" r:id="rId6"/>
    <p:sldId id="277" r:id="rId7"/>
    <p:sldId id="258" r:id="rId8"/>
    <p:sldId id="261" r:id="rId9"/>
    <p:sldId id="259" r:id="rId10"/>
    <p:sldId id="295" r:id="rId11"/>
    <p:sldId id="296" r:id="rId12"/>
    <p:sldId id="297" r:id="rId13"/>
    <p:sldId id="298" r:id="rId14"/>
    <p:sldId id="299" r:id="rId15"/>
    <p:sldId id="300" r:id="rId16"/>
    <p:sldId id="344" r:id="rId17"/>
    <p:sldId id="293" r:id="rId18"/>
    <p:sldId id="318" r:id="rId19"/>
    <p:sldId id="336" r:id="rId20"/>
    <p:sldId id="305" r:id="rId21"/>
    <p:sldId id="304" r:id="rId22"/>
    <p:sldId id="306" r:id="rId23"/>
    <p:sldId id="307" r:id="rId24"/>
    <p:sldId id="285" r:id="rId25"/>
    <p:sldId id="343" r:id="rId26"/>
    <p:sldId id="345" r:id="rId27"/>
    <p:sldId id="302" r:id="rId28"/>
    <p:sldId id="281" r:id="rId29"/>
    <p:sldId id="282" r:id="rId30"/>
    <p:sldId id="283" r:id="rId31"/>
    <p:sldId id="262" r:id="rId32"/>
    <p:sldId id="260" r:id="rId33"/>
    <p:sldId id="310" r:id="rId34"/>
    <p:sldId id="292" r:id="rId35"/>
    <p:sldId id="337" r:id="rId36"/>
    <p:sldId id="289" r:id="rId37"/>
    <p:sldId id="311" r:id="rId38"/>
    <p:sldId id="323" r:id="rId39"/>
    <p:sldId id="324" r:id="rId40"/>
    <p:sldId id="325" r:id="rId41"/>
    <p:sldId id="284" r:id="rId42"/>
    <p:sldId id="317" r:id="rId43"/>
    <p:sldId id="340" r:id="rId44"/>
    <p:sldId id="288" r:id="rId45"/>
    <p:sldId id="316" r:id="rId46"/>
    <p:sldId id="333" r:id="rId47"/>
    <p:sldId id="320" r:id="rId48"/>
    <p:sldId id="322" r:id="rId49"/>
    <p:sldId id="319" r:id="rId50"/>
    <p:sldId id="335" r:id="rId51"/>
    <p:sldId id="327" r:id="rId52"/>
    <p:sldId id="341" r:id="rId53"/>
    <p:sldId id="290" r:id="rId54"/>
    <p:sldId id="334" r:id="rId55"/>
    <p:sldId id="291" r:id="rId56"/>
    <p:sldId id="313" r:id="rId57"/>
    <p:sldId id="272" r:id="rId58"/>
    <p:sldId id="269" r:id="rId59"/>
    <p:sldId id="329" r:id="rId60"/>
    <p:sldId id="339" r:id="rId61"/>
    <p:sldId id="331" r:id="rId62"/>
    <p:sldId id="266" r:id="rId63"/>
    <p:sldId id="315" r:id="rId64"/>
    <p:sldId id="273" r:id="rId65"/>
    <p:sldId id="271" r:id="rId66"/>
    <p:sldId id="342" r:id="rId67"/>
    <p:sldId id="326" r:id="rId68"/>
    <p:sldId id="279" r:id="rId69"/>
    <p:sldId id="312" r:id="rId70"/>
    <p:sldId id="332" r:id="rId71"/>
    <p:sldId id="338" r:id="rId72"/>
    <p:sldId id="286" r:id="rId73"/>
    <p:sldId id="276" r:id="rId74"/>
    <p:sldId id="280" r:id="rId7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862AC9-7CEC-46BB-B14B-35818A676782}">
          <p14:sldIdLst>
            <p14:sldId id="274"/>
            <p14:sldId id="275"/>
            <p14:sldId id="277"/>
            <p14:sldId id="258"/>
            <p14:sldId id="261"/>
            <p14:sldId id="259"/>
            <p14:sldId id="295"/>
            <p14:sldId id="296"/>
            <p14:sldId id="297"/>
            <p14:sldId id="298"/>
            <p14:sldId id="299"/>
            <p14:sldId id="300"/>
            <p14:sldId id="344"/>
            <p14:sldId id="293"/>
            <p14:sldId id="318"/>
            <p14:sldId id="336"/>
            <p14:sldId id="305"/>
            <p14:sldId id="304"/>
            <p14:sldId id="306"/>
            <p14:sldId id="307"/>
            <p14:sldId id="285"/>
            <p14:sldId id="343"/>
            <p14:sldId id="345"/>
            <p14:sldId id="302"/>
            <p14:sldId id="281"/>
            <p14:sldId id="282"/>
            <p14:sldId id="283"/>
            <p14:sldId id="262"/>
            <p14:sldId id="260"/>
            <p14:sldId id="310"/>
            <p14:sldId id="292"/>
            <p14:sldId id="337"/>
            <p14:sldId id="289"/>
            <p14:sldId id="311"/>
            <p14:sldId id="323"/>
            <p14:sldId id="324"/>
            <p14:sldId id="325"/>
            <p14:sldId id="284"/>
            <p14:sldId id="317"/>
            <p14:sldId id="340"/>
            <p14:sldId id="288"/>
            <p14:sldId id="316"/>
            <p14:sldId id="333"/>
            <p14:sldId id="320"/>
            <p14:sldId id="322"/>
            <p14:sldId id="319"/>
            <p14:sldId id="335"/>
            <p14:sldId id="327"/>
            <p14:sldId id="341"/>
            <p14:sldId id="290"/>
            <p14:sldId id="334"/>
            <p14:sldId id="291"/>
            <p14:sldId id="313"/>
            <p14:sldId id="272"/>
            <p14:sldId id="269"/>
            <p14:sldId id="329"/>
            <p14:sldId id="339"/>
            <p14:sldId id="331"/>
            <p14:sldId id="266"/>
            <p14:sldId id="315"/>
            <p14:sldId id="273"/>
            <p14:sldId id="271"/>
            <p14:sldId id="342"/>
            <p14:sldId id="326"/>
            <p14:sldId id="279"/>
            <p14:sldId id="312"/>
            <p14:sldId id="332"/>
            <p14:sldId id="338"/>
            <p14:sldId id="286"/>
            <p14:sldId id="276"/>
            <p14:sldId id="28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matheny@UCAOA.local" initials="c" lastIdx="0" clrIdx="0">
    <p:extLst>
      <p:ext uri="{19B8F6BF-5375-455C-9EA6-DF929625EA0E}">
        <p15:presenceInfo xmlns:p15="http://schemas.microsoft.com/office/powerpoint/2012/main" userId="S-1-5-21-3129609167-3521144788-2432628500-2158" providerId="AD"/>
      </p:ext>
    </p:extLst>
  </p:cmAuthor>
  <p:cmAuthor id="2" name="Tammi DeGeneres" initials="TD" lastIdx="2" clrIdx="1">
    <p:extLst>
      <p:ext uri="{19B8F6BF-5375-455C-9EA6-DF929625EA0E}">
        <p15:presenceInfo xmlns:p15="http://schemas.microsoft.com/office/powerpoint/2012/main" userId="S::tdegeneres@phcurgentcare.com::7197379c-5a9e-4586-a6c9-63599f7b76ed" providerId="AD"/>
      </p:ext>
    </p:extLst>
  </p:cmAuthor>
  <p:cmAuthor id="3" name="Jennifer Tucker" initials="JT" lastIdx="1" clrIdx="2">
    <p:extLst>
      <p:ext uri="{19B8F6BF-5375-455C-9EA6-DF929625EA0E}">
        <p15:presenceInfo xmlns:p15="http://schemas.microsoft.com/office/powerpoint/2012/main" userId="Jennifer Tuck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7E33"/>
    <a:srgbClr val="0855A3"/>
    <a:srgbClr val="F6B21A"/>
    <a:srgbClr val="101624"/>
    <a:srgbClr val="FFB600"/>
    <a:srgbClr val="352663"/>
    <a:srgbClr val="C0C0C0"/>
    <a:srgbClr val="333333"/>
    <a:srgbClr val="FFFFFF"/>
    <a:srgbClr val="0180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0" autoAdjust="0"/>
    <p:restoredTop sz="80542" autoAdjust="0"/>
  </p:normalViewPr>
  <p:slideViewPr>
    <p:cSldViewPr snapToGrid="0">
      <p:cViewPr varScale="1">
        <p:scale>
          <a:sx n="95" d="100"/>
          <a:sy n="95" d="100"/>
        </p:scale>
        <p:origin x="84"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49A550-2F02-4123-8BBC-A8C98FC9DCFD}"/>
              </a:ext>
            </a:extLst>
          </p:cNvPr>
          <p:cNvSpPr>
            <a:spLocks noGrp="1"/>
          </p:cNvSpPr>
          <p:nvPr>
            <p:ph type="hdr" sz="quarter"/>
          </p:nvPr>
        </p:nvSpPr>
        <p:spPr>
          <a:xfrm>
            <a:off x="1" y="0"/>
            <a:ext cx="3078048" cy="470356"/>
          </a:xfrm>
          <a:prstGeom prst="rect">
            <a:avLst/>
          </a:prstGeom>
        </p:spPr>
        <p:txBody>
          <a:bodyPr vert="horz" lIns="89132" tIns="44566" rIns="89132" bIns="44566" rtlCol="0"/>
          <a:lstStyle>
            <a:lvl1pPr algn="l">
              <a:defRPr sz="1200"/>
            </a:lvl1pPr>
          </a:lstStyle>
          <a:p>
            <a:endParaRPr lang="en-US"/>
          </a:p>
        </p:txBody>
      </p:sp>
      <p:sp>
        <p:nvSpPr>
          <p:cNvPr id="3" name="Date Placeholder 2">
            <a:extLst>
              <a:ext uri="{FF2B5EF4-FFF2-40B4-BE49-F238E27FC236}">
                <a16:creationId xmlns:a16="http://schemas.microsoft.com/office/drawing/2014/main" id="{1951A3C8-C0CF-428F-ACBA-D3DC2A7DBB34}"/>
              </a:ext>
            </a:extLst>
          </p:cNvPr>
          <p:cNvSpPr>
            <a:spLocks noGrp="1"/>
          </p:cNvSpPr>
          <p:nvPr>
            <p:ph type="dt" sz="quarter" idx="1"/>
          </p:nvPr>
        </p:nvSpPr>
        <p:spPr>
          <a:xfrm>
            <a:off x="4022887" y="0"/>
            <a:ext cx="3078048" cy="470356"/>
          </a:xfrm>
          <a:prstGeom prst="rect">
            <a:avLst/>
          </a:prstGeom>
        </p:spPr>
        <p:txBody>
          <a:bodyPr vert="horz" lIns="89132" tIns="44566" rIns="89132" bIns="44566" rtlCol="0"/>
          <a:lstStyle>
            <a:lvl1pPr algn="r">
              <a:defRPr sz="1200"/>
            </a:lvl1pPr>
          </a:lstStyle>
          <a:p>
            <a:fld id="{1F5C8040-0B37-46DA-A0C9-D6B5E582D5DB}" type="datetimeFigureOut">
              <a:rPr lang="en-US" smtClean="0"/>
              <a:t>4/15/2026</a:t>
            </a:fld>
            <a:endParaRPr lang="en-US"/>
          </a:p>
        </p:txBody>
      </p:sp>
      <p:sp>
        <p:nvSpPr>
          <p:cNvPr id="4" name="Footer Placeholder 3">
            <a:extLst>
              <a:ext uri="{FF2B5EF4-FFF2-40B4-BE49-F238E27FC236}">
                <a16:creationId xmlns:a16="http://schemas.microsoft.com/office/drawing/2014/main" id="{76549E3D-CB1A-4AE9-A610-7FA0928E320B}"/>
              </a:ext>
            </a:extLst>
          </p:cNvPr>
          <p:cNvSpPr>
            <a:spLocks noGrp="1"/>
          </p:cNvSpPr>
          <p:nvPr>
            <p:ph type="ftr" sz="quarter" idx="2"/>
          </p:nvPr>
        </p:nvSpPr>
        <p:spPr>
          <a:xfrm>
            <a:off x="1" y="8918120"/>
            <a:ext cx="3078048" cy="470355"/>
          </a:xfrm>
          <a:prstGeom prst="rect">
            <a:avLst/>
          </a:prstGeom>
        </p:spPr>
        <p:txBody>
          <a:bodyPr vert="horz" lIns="89132" tIns="44566" rIns="89132" bIns="4456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976444-5CDE-4A0F-88EB-843CBF67058F}"/>
              </a:ext>
            </a:extLst>
          </p:cNvPr>
          <p:cNvSpPr>
            <a:spLocks noGrp="1"/>
          </p:cNvSpPr>
          <p:nvPr>
            <p:ph type="sldNum" sz="quarter" idx="3"/>
          </p:nvPr>
        </p:nvSpPr>
        <p:spPr>
          <a:xfrm>
            <a:off x="4022887" y="8918120"/>
            <a:ext cx="3078048" cy="470355"/>
          </a:xfrm>
          <a:prstGeom prst="rect">
            <a:avLst/>
          </a:prstGeom>
        </p:spPr>
        <p:txBody>
          <a:bodyPr vert="horz" lIns="89132" tIns="44566" rIns="89132" bIns="44566" rtlCol="0" anchor="b"/>
          <a:lstStyle>
            <a:lvl1pPr algn="r">
              <a:defRPr sz="1200"/>
            </a:lvl1pPr>
          </a:lstStyle>
          <a:p>
            <a:fld id="{4639D63F-341C-4AD3-9328-F0AED63D1D25}" type="slidenum">
              <a:rPr lang="en-US" smtClean="0"/>
              <a:t>‹#›</a:t>
            </a:fld>
            <a:endParaRPr lang="en-US"/>
          </a:p>
        </p:txBody>
      </p:sp>
    </p:spTree>
    <p:extLst>
      <p:ext uri="{BB962C8B-B14F-4D97-AF65-F5344CB8AC3E}">
        <p14:creationId xmlns:p14="http://schemas.microsoft.com/office/powerpoint/2010/main" val="1379942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4"/>
          </a:xfrm>
          <a:prstGeom prst="rect">
            <a:avLst/>
          </a:prstGeom>
        </p:spPr>
        <p:txBody>
          <a:bodyPr vert="horz" lIns="94222" tIns="47112" rIns="94222" bIns="47112" rtlCol="0"/>
          <a:lstStyle>
            <a:lvl1pPr algn="l">
              <a:defRPr sz="1300"/>
            </a:lvl1pPr>
          </a:lstStyle>
          <a:p>
            <a:endParaRPr lang="en-US"/>
          </a:p>
        </p:txBody>
      </p:sp>
      <p:sp>
        <p:nvSpPr>
          <p:cNvPr id="3" name="Date Placeholder 2"/>
          <p:cNvSpPr>
            <a:spLocks noGrp="1"/>
          </p:cNvSpPr>
          <p:nvPr>
            <p:ph type="dt" idx="1"/>
          </p:nvPr>
        </p:nvSpPr>
        <p:spPr>
          <a:xfrm>
            <a:off x="4023092" y="1"/>
            <a:ext cx="3077739" cy="471054"/>
          </a:xfrm>
          <a:prstGeom prst="rect">
            <a:avLst/>
          </a:prstGeom>
        </p:spPr>
        <p:txBody>
          <a:bodyPr vert="horz" lIns="94222" tIns="47112" rIns="94222" bIns="47112" rtlCol="0"/>
          <a:lstStyle>
            <a:lvl1pPr algn="r">
              <a:defRPr sz="1300"/>
            </a:lvl1pPr>
          </a:lstStyle>
          <a:p>
            <a:fld id="{9EA35727-1C7A-497B-B15A-F7760BD8A487}" type="datetimeFigureOut">
              <a:rPr lang="en-US" smtClean="0"/>
              <a:t>4/15/2026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2" tIns="47112" rIns="94222" bIns="47112" rtlCol="0" anchor="ctr"/>
          <a:lstStyle/>
          <a:p>
            <a:endParaRPr lang="en-US"/>
          </a:p>
        </p:txBody>
      </p:sp>
      <p:sp>
        <p:nvSpPr>
          <p:cNvPr id="5" name="Notes Placeholder 4"/>
          <p:cNvSpPr>
            <a:spLocks noGrp="1"/>
          </p:cNvSpPr>
          <p:nvPr>
            <p:ph type="body" sz="quarter" idx="3"/>
          </p:nvPr>
        </p:nvSpPr>
        <p:spPr>
          <a:xfrm>
            <a:off x="710248" y="4518204"/>
            <a:ext cx="5681980" cy="3696713"/>
          </a:xfrm>
          <a:prstGeom prst="rect">
            <a:avLst/>
          </a:prstGeom>
        </p:spPr>
        <p:txBody>
          <a:bodyPr vert="horz" lIns="94222" tIns="47112" rIns="94222" bIns="471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2" tIns="47112" rIns="94222" bIns="47112"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2" tIns="47112" rIns="94222" bIns="47112" rtlCol="0" anchor="b"/>
          <a:lstStyle>
            <a:lvl1pPr algn="r">
              <a:defRPr sz="1300"/>
            </a:lvl1pPr>
          </a:lstStyle>
          <a:p>
            <a:fld id="{9207B7BA-7BE5-4B54-ACCF-FFDF7E1E7E29}" type="slidenum">
              <a:rPr lang="en-US" smtClean="0"/>
              <a:t>‹#›</a:t>
            </a:fld>
            <a:endParaRPr lang="en-US"/>
          </a:p>
        </p:txBody>
      </p:sp>
    </p:spTree>
    <p:extLst>
      <p:ext uri="{BB962C8B-B14F-4D97-AF65-F5344CB8AC3E}">
        <p14:creationId xmlns:p14="http://schemas.microsoft.com/office/powerpoint/2010/main" val="26930988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oi.org/10.5811/westjem.2019.5.4265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sciencedirect.com/science/article/pii/S0091674925011807"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thelancet.com/journals/lanchi/article/PIIS2352-4642(25)00139-7/fulltext"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5</a:t>
            </a:fld>
            <a:endParaRPr lang="en-US"/>
          </a:p>
        </p:txBody>
      </p:sp>
    </p:spTree>
    <p:extLst>
      <p:ext uri="{BB962C8B-B14F-4D97-AF65-F5344CB8AC3E}">
        <p14:creationId xmlns:p14="http://schemas.microsoft.com/office/powerpoint/2010/main" val="1634683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i="0" dirty="0">
                <a:solidFill>
                  <a:srgbClr val="0A0A0A"/>
                </a:solidFill>
                <a:effectLst/>
                <a:latin typeface="Google Sans"/>
              </a:rPr>
              <a:t>Eyes (Ocular Surface):</a:t>
            </a:r>
            <a:endParaRPr lang="en-US" b="0" i="0" dirty="0">
              <a:solidFill>
                <a:srgbClr val="0A0A0A"/>
              </a:solidFill>
              <a:effectLst/>
              <a:latin typeface="Google Sans"/>
            </a:endParaRPr>
          </a:p>
          <a:p>
            <a:pPr marL="742950" lvl="1" indent="-285750" algn="l">
              <a:buFont typeface="Arial" panose="020B0604020202020204" pitchFamily="34" charset="0"/>
              <a:buChar char="•"/>
            </a:pPr>
            <a:r>
              <a:rPr lang="en-US" b="1" i="0" dirty="0">
                <a:solidFill>
                  <a:srgbClr val="0A0A0A"/>
                </a:solidFill>
                <a:effectLst/>
                <a:latin typeface="Google Sans"/>
              </a:rPr>
              <a:t>H1:</a:t>
            </a:r>
            <a:r>
              <a:rPr lang="en-US" b="0" i="0" dirty="0">
                <a:solidFill>
                  <a:srgbClr val="0A0A0A"/>
                </a:solidFill>
                <a:effectLst/>
                <a:latin typeface="Google Sans"/>
              </a:rPr>
              <a:t> Responsible for itching, conjunctival edema, and hyperemia.</a:t>
            </a:r>
          </a:p>
          <a:p>
            <a:pPr marL="742950" lvl="1" indent="-285750" algn="l">
              <a:buFont typeface="Arial" panose="020B0604020202020204" pitchFamily="34" charset="0"/>
              <a:buChar char="•"/>
            </a:pPr>
            <a:r>
              <a:rPr lang="en-US" b="1" i="0" dirty="0">
                <a:solidFill>
                  <a:srgbClr val="0A0A0A"/>
                </a:solidFill>
                <a:effectLst/>
                <a:latin typeface="Google Sans"/>
              </a:rPr>
              <a:t>H2:</a:t>
            </a:r>
            <a:r>
              <a:rPr lang="en-US" b="0" i="0" dirty="0">
                <a:solidFill>
                  <a:srgbClr val="0A0A0A"/>
                </a:solidFill>
                <a:effectLst/>
                <a:latin typeface="Google Sans"/>
              </a:rPr>
              <a:t> Primarily localized to blood vessels, contributing to redness (vasodilation).</a:t>
            </a:r>
          </a:p>
          <a:p>
            <a:pPr marL="742950" lvl="1" indent="-285750" algn="l">
              <a:buFont typeface="Arial" panose="020B0604020202020204" pitchFamily="34" charset="0"/>
              <a:buChar char="•"/>
            </a:pPr>
            <a:r>
              <a:rPr lang="en-US" b="1" i="0" dirty="0">
                <a:solidFill>
                  <a:srgbClr val="0A0A0A"/>
                </a:solidFill>
                <a:effectLst/>
                <a:latin typeface="Google Sans"/>
              </a:rPr>
              <a:t>H4:</a:t>
            </a:r>
            <a:r>
              <a:rPr lang="en-US" b="0" i="0" dirty="0">
                <a:solidFill>
                  <a:srgbClr val="0A0A0A"/>
                </a:solidFill>
                <a:effectLst/>
                <a:latin typeface="Google Sans"/>
              </a:rPr>
              <a:t> Present on immune cells in the conjunctiva and involved in mediating allergic reactions.</a:t>
            </a:r>
          </a:p>
          <a:p>
            <a:pPr marL="742950" lvl="1" indent="-285750" algn="l">
              <a:buFont typeface="Arial" panose="020B0604020202020204" pitchFamily="34" charset="0"/>
              <a:buChar char="•"/>
            </a:pPr>
            <a:r>
              <a:rPr lang="en-US" b="1" i="0" dirty="0">
                <a:solidFill>
                  <a:srgbClr val="0A0A0A"/>
                </a:solidFill>
                <a:effectLst/>
                <a:latin typeface="Google Sans"/>
              </a:rPr>
              <a:t>H1-H4:</a:t>
            </a:r>
            <a:r>
              <a:rPr lang="en-US" b="0" i="0" dirty="0">
                <a:solidFill>
                  <a:srgbClr val="0A0A0A"/>
                </a:solidFill>
                <a:effectLst/>
                <a:latin typeface="Google Sans"/>
              </a:rPr>
              <a:t> All four types are present in conjunctival goblet cells, which contribute to mucus production, with H2 and H3 playing roles in secretion regulation.</a:t>
            </a:r>
          </a:p>
          <a:p>
            <a:pPr algn="l">
              <a:buFont typeface="Arial" panose="020B0604020202020204" pitchFamily="34" charset="0"/>
              <a:buNone/>
            </a:pPr>
            <a:r>
              <a:rPr lang="en-US" b="1" i="0" dirty="0">
                <a:solidFill>
                  <a:srgbClr val="0A0A0A"/>
                </a:solidFill>
                <a:effectLst/>
                <a:latin typeface="Google Sans"/>
              </a:rPr>
              <a:t>Nose (Nasal Mucosa):</a:t>
            </a:r>
            <a:endParaRPr lang="en-US" b="0" i="0" dirty="0">
              <a:solidFill>
                <a:srgbClr val="0A0A0A"/>
              </a:solidFill>
              <a:effectLst/>
              <a:latin typeface="Google Sans"/>
            </a:endParaRPr>
          </a:p>
          <a:p>
            <a:pPr marL="742950" lvl="1" indent="-285750" algn="l">
              <a:buFont typeface="Arial" panose="020B0604020202020204" pitchFamily="34" charset="0"/>
              <a:buChar char="•"/>
            </a:pPr>
            <a:r>
              <a:rPr lang="en-US" b="1" i="0" dirty="0">
                <a:solidFill>
                  <a:srgbClr val="0A0A0A"/>
                </a:solidFill>
                <a:effectLst/>
                <a:latin typeface="Google Sans"/>
              </a:rPr>
              <a:t>H1:</a:t>
            </a:r>
            <a:r>
              <a:rPr lang="en-US" b="0" i="0" dirty="0">
                <a:solidFill>
                  <a:srgbClr val="0A0A0A"/>
                </a:solidFill>
                <a:effectLst/>
                <a:latin typeface="Google Sans"/>
              </a:rPr>
              <a:t> Primary mediator of sneezing, nasal rubbing, and vascular changes.</a:t>
            </a:r>
          </a:p>
          <a:p>
            <a:pPr marL="742950" lvl="1" indent="-285750" algn="l">
              <a:buFont typeface="Arial" panose="020B0604020202020204" pitchFamily="34" charset="0"/>
              <a:buChar char="•"/>
            </a:pPr>
            <a:r>
              <a:rPr lang="en-US" b="1" i="0" dirty="0">
                <a:solidFill>
                  <a:srgbClr val="0A0A0A"/>
                </a:solidFill>
                <a:effectLst/>
                <a:latin typeface="Google Sans"/>
              </a:rPr>
              <a:t>H2:</a:t>
            </a:r>
            <a:r>
              <a:rPr lang="en-US" b="0" i="0" dirty="0">
                <a:solidFill>
                  <a:srgbClr val="0A0A0A"/>
                </a:solidFill>
                <a:effectLst/>
                <a:latin typeface="Google Sans"/>
              </a:rPr>
              <a:t> Involved in nasal congestion and secretion.</a:t>
            </a:r>
          </a:p>
          <a:p>
            <a:pPr marL="742950" lvl="1" indent="-285750" algn="l">
              <a:buFont typeface="Arial" panose="020B0604020202020204" pitchFamily="34" charset="0"/>
              <a:buChar char="•"/>
            </a:pPr>
            <a:r>
              <a:rPr lang="en-US" b="1" i="0" dirty="0">
                <a:solidFill>
                  <a:srgbClr val="0A0A0A"/>
                </a:solidFill>
                <a:effectLst/>
                <a:latin typeface="Google Sans"/>
              </a:rPr>
              <a:t>H3:</a:t>
            </a:r>
            <a:r>
              <a:rPr lang="en-US" b="0" i="0" dirty="0">
                <a:solidFill>
                  <a:srgbClr val="0A0A0A"/>
                </a:solidFill>
                <a:effectLst/>
                <a:latin typeface="Google Sans"/>
              </a:rPr>
              <a:t> Located on nerve terminals (prejunctional), influencing nasal congestion and inhibiting neuronal responses.</a:t>
            </a:r>
          </a:p>
          <a:p>
            <a:pPr marL="742950" lvl="1" indent="-285750" algn="l">
              <a:buFont typeface="Arial" panose="020B0604020202020204" pitchFamily="34" charset="0"/>
              <a:buChar char="•"/>
            </a:pPr>
            <a:r>
              <a:rPr lang="en-US" b="1" i="0" dirty="0">
                <a:solidFill>
                  <a:srgbClr val="0A0A0A"/>
                </a:solidFill>
                <a:effectLst/>
                <a:latin typeface="Google Sans"/>
              </a:rPr>
              <a:t>H4:</a:t>
            </a:r>
            <a:r>
              <a:rPr lang="en-US" b="0" i="0" dirty="0">
                <a:solidFill>
                  <a:srgbClr val="0A0A0A"/>
                </a:solidFill>
                <a:effectLst/>
                <a:latin typeface="Google Sans"/>
              </a:rPr>
              <a:t> Involved in mediating inflammatory responses in the nose. </a:t>
            </a:r>
          </a:p>
          <a:p>
            <a:endParaRPr lang="en-US" dirty="0"/>
          </a:p>
          <a:p>
            <a:r>
              <a:rPr lang="en-US" dirty="0"/>
              <a:t>Histamine modulate circadian rhythm, GI contraction</a:t>
            </a:r>
          </a:p>
        </p:txBody>
      </p:sp>
      <p:sp>
        <p:nvSpPr>
          <p:cNvPr id="4" name="Slide Number Placeholder 3"/>
          <p:cNvSpPr>
            <a:spLocks noGrp="1"/>
          </p:cNvSpPr>
          <p:nvPr>
            <p:ph type="sldNum" sz="quarter" idx="5"/>
          </p:nvPr>
        </p:nvSpPr>
        <p:spPr/>
        <p:txBody>
          <a:bodyPr/>
          <a:lstStyle/>
          <a:p>
            <a:fld id="{3AA7582E-C394-4CAC-B823-827D6C64D275}" type="slidenum">
              <a:rPr lang="en-US" smtClean="0"/>
              <a:t>14</a:t>
            </a:fld>
            <a:endParaRPr lang="en-US"/>
          </a:p>
        </p:txBody>
      </p:sp>
    </p:spTree>
    <p:extLst>
      <p:ext uri="{BB962C8B-B14F-4D97-AF65-F5344CB8AC3E}">
        <p14:creationId xmlns:p14="http://schemas.microsoft.com/office/powerpoint/2010/main" val="1152325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A8DD5-A6E7-596A-B8A9-076C51D95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ACF15-D1F5-E466-BBF7-836072DC7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212C6-75AC-26DD-64D8-DA2420CD7161}"/>
              </a:ext>
            </a:extLst>
          </p:cNvPr>
          <p:cNvSpPr>
            <a:spLocks noGrp="1"/>
          </p:cNvSpPr>
          <p:nvPr>
            <p:ph type="body" idx="1"/>
          </p:nvPr>
        </p:nvSpPr>
        <p:spPr/>
        <p:txBody>
          <a:bodyPr/>
          <a:lstStyle/>
          <a:p>
            <a:r>
              <a:rPr lang="en-US" dirty="0"/>
              <a:t>Rapid</a:t>
            </a:r>
          </a:p>
        </p:txBody>
      </p:sp>
      <p:sp>
        <p:nvSpPr>
          <p:cNvPr id="4" name="Slide Number Placeholder 3">
            <a:extLst>
              <a:ext uri="{FF2B5EF4-FFF2-40B4-BE49-F238E27FC236}">
                <a16:creationId xmlns:a16="http://schemas.microsoft.com/office/drawing/2014/main" id="{CBA37CF8-FD0B-6C59-0655-A3C5706BABFC}"/>
              </a:ext>
            </a:extLst>
          </p:cNvPr>
          <p:cNvSpPr>
            <a:spLocks noGrp="1"/>
          </p:cNvSpPr>
          <p:nvPr>
            <p:ph type="sldNum" sz="quarter" idx="5"/>
          </p:nvPr>
        </p:nvSpPr>
        <p:spPr/>
        <p:txBody>
          <a:bodyPr/>
          <a:lstStyle/>
          <a:p>
            <a:fld id="{3AA7582E-C394-4CAC-B823-827D6C64D275}" type="slidenum">
              <a:rPr lang="en-US" smtClean="0"/>
              <a:t>15</a:t>
            </a:fld>
            <a:endParaRPr lang="en-US"/>
          </a:p>
        </p:txBody>
      </p:sp>
    </p:spTree>
    <p:extLst>
      <p:ext uri="{BB962C8B-B14F-4D97-AF65-F5344CB8AC3E}">
        <p14:creationId xmlns:p14="http://schemas.microsoft.com/office/powerpoint/2010/main" val="483542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16</a:t>
            </a:fld>
            <a:endParaRPr lang="en-US"/>
          </a:p>
        </p:txBody>
      </p:sp>
    </p:spTree>
    <p:extLst>
      <p:ext uri="{BB962C8B-B14F-4D97-AF65-F5344CB8AC3E}">
        <p14:creationId xmlns:p14="http://schemas.microsoft.com/office/powerpoint/2010/main" val="2045358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17</a:t>
            </a:fld>
            <a:endParaRPr lang="en-US"/>
          </a:p>
        </p:txBody>
      </p:sp>
    </p:spTree>
    <p:extLst>
      <p:ext uri="{BB962C8B-B14F-4D97-AF65-F5344CB8AC3E}">
        <p14:creationId xmlns:p14="http://schemas.microsoft.com/office/powerpoint/2010/main" val="2926285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18</a:t>
            </a:fld>
            <a:endParaRPr lang="en-US"/>
          </a:p>
        </p:txBody>
      </p:sp>
    </p:spTree>
    <p:extLst>
      <p:ext uri="{BB962C8B-B14F-4D97-AF65-F5344CB8AC3E}">
        <p14:creationId xmlns:p14="http://schemas.microsoft.com/office/powerpoint/2010/main" val="4165360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19</a:t>
            </a:fld>
            <a:endParaRPr lang="en-US"/>
          </a:p>
        </p:txBody>
      </p:sp>
    </p:spTree>
    <p:extLst>
      <p:ext uri="{BB962C8B-B14F-4D97-AF65-F5344CB8AC3E}">
        <p14:creationId xmlns:p14="http://schemas.microsoft.com/office/powerpoint/2010/main" val="121821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kepler-std"/>
              </a:rPr>
              <a:t>#10 is alpha gal - galactose-</a:t>
            </a:r>
            <a:r>
              <a:rPr lang="el-GR" b="0" i="0" dirty="0">
                <a:solidFill>
                  <a:srgbClr val="000000"/>
                </a:solidFill>
                <a:effectLst/>
                <a:latin typeface="kepler-std"/>
              </a:rPr>
              <a:t>α-1,3-</a:t>
            </a:r>
            <a:r>
              <a:rPr lang="en-US" b="0" i="0" dirty="0">
                <a:solidFill>
                  <a:srgbClr val="000000"/>
                </a:solidFill>
                <a:effectLst/>
                <a:latin typeface="kepler-std"/>
              </a:rPr>
              <a:t>galactose estimated that 500000 in US have this – think ticks – Lyme and other tick-borne disease more common</a:t>
            </a:r>
          </a:p>
          <a:p>
            <a:endParaRPr lang="en-US" b="0" i="0" dirty="0">
              <a:solidFill>
                <a:srgbClr val="000000"/>
              </a:solidFill>
              <a:effectLst/>
              <a:latin typeface="kepler-std"/>
            </a:endParaRPr>
          </a:p>
          <a:p>
            <a:r>
              <a:rPr lang="en-US" b="0" i="0" dirty="0">
                <a:solidFill>
                  <a:srgbClr val="000000"/>
                </a:solidFill>
                <a:effectLst/>
                <a:latin typeface="kepler-std"/>
              </a:rPr>
              <a:t>Head scratcher – tick bite history</a:t>
            </a:r>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21</a:t>
            </a:fld>
            <a:endParaRPr lang="en-US"/>
          </a:p>
        </p:txBody>
      </p:sp>
    </p:spTree>
    <p:extLst>
      <p:ext uri="{BB962C8B-B14F-4D97-AF65-F5344CB8AC3E}">
        <p14:creationId xmlns:p14="http://schemas.microsoft.com/office/powerpoint/2010/main" val="1044472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kepler-std"/>
              </a:rPr>
              <a:t>#10 is alpha gal - galactose-</a:t>
            </a:r>
            <a:r>
              <a:rPr lang="el-GR" b="0" i="0" dirty="0">
                <a:solidFill>
                  <a:srgbClr val="000000"/>
                </a:solidFill>
                <a:effectLst/>
                <a:latin typeface="kepler-std"/>
              </a:rPr>
              <a:t>α-1,3-</a:t>
            </a:r>
            <a:r>
              <a:rPr lang="en-US" b="0" i="0" dirty="0">
                <a:solidFill>
                  <a:srgbClr val="000000"/>
                </a:solidFill>
                <a:effectLst/>
                <a:latin typeface="kepler-std"/>
              </a:rPr>
              <a:t>galactose estimated that 500000 in US have this – think ticks – Lyme and other tick-borne disease more common</a:t>
            </a:r>
          </a:p>
          <a:p>
            <a:endParaRPr lang="en-US" b="0" i="0" dirty="0">
              <a:solidFill>
                <a:srgbClr val="000000"/>
              </a:solidFill>
              <a:effectLst/>
              <a:latin typeface="kepler-std"/>
            </a:endParaRPr>
          </a:p>
          <a:p>
            <a:r>
              <a:rPr lang="en-US" b="0" i="0" dirty="0">
                <a:solidFill>
                  <a:srgbClr val="000000"/>
                </a:solidFill>
                <a:effectLst/>
                <a:latin typeface="kepler-std"/>
              </a:rPr>
              <a:t>Head scratcher – tick bite history</a:t>
            </a:r>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22</a:t>
            </a:fld>
            <a:endParaRPr lang="en-US"/>
          </a:p>
        </p:txBody>
      </p:sp>
    </p:spTree>
    <p:extLst>
      <p:ext uri="{BB962C8B-B14F-4D97-AF65-F5344CB8AC3E}">
        <p14:creationId xmlns:p14="http://schemas.microsoft.com/office/powerpoint/2010/main" val="1449275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kepler-std"/>
              </a:rPr>
              <a:t>#10 is alpha gal - galactose-</a:t>
            </a:r>
            <a:r>
              <a:rPr lang="el-GR" b="0" i="0" dirty="0">
                <a:solidFill>
                  <a:srgbClr val="000000"/>
                </a:solidFill>
                <a:effectLst/>
                <a:latin typeface="kepler-std"/>
              </a:rPr>
              <a:t>α-1,3-</a:t>
            </a:r>
            <a:r>
              <a:rPr lang="en-US" b="0" i="0" dirty="0">
                <a:solidFill>
                  <a:srgbClr val="000000"/>
                </a:solidFill>
                <a:effectLst/>
                <a:latin typeface="kepler-std"/>
              </a:rPr>
              <a:t>galactose estimated that 500000 in US have this – think ticks – Lyme and other tick-borne disease more common</a:t>
            </a:r>
          </a:p>
          <a:p>
            <a:endParaRPr lang="en-US" b="0" i="0" dirty="0">
              <a:solidFill>
                <a:srgbClr val="000000"/>
              </a:solidFill>
              <a:effectLst/>
              <a:latin typeface="kepler-std"/>
            </a:endParaRPr>
          </a:p>
          <a:p>
            <a:r>
              <a:rPr lang="en-US" b="0" i="0" dirty="0">
                <a:solidFill>
                  <a:srgbClr val="000000"/>
                </a:solidFill>
                <a:effectLst/>
                <a:latin typeface="kepler-std"/>
              </a:rPr>
              <a:t>Head scratcher – tick bite history</a:t>
            </a:r>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23</a:t>
            </a:fld>
            <a:endParaRPr lang="en-US"/>
          </a:p>
        </p:txBody>
      </p:sp>
    </p:spTree>
    <p:extLst>
      <p:ext uri="{BB962C8B-B14F-4D97-AF65-F5344CB8AC3E}">
        <p14:creationId xmlns:p14="http://schemas.microsoft.com/office/powerpoint/2010/main" val="3766936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Grading system but </a:t>
            </a:r>
            <a:r>
              <a:rPr lang="en-US" b="1" dirty="0"/>
              <a:t>risk factors </a:t>
            </a:r>
            <a:r>
              <a:rPr lang="en-US" dirty="0"/>
              <a:t>and objective measures visible edema in an important place or drooling (functional), audible stridor or wheezing, objective changes in VS </a:t>
            </a:r>
          </a:p>
          <a:p>
            <a:r>
              <a:rPr lang="en-US" dirty="0"/>
              <a:t>vs subjective sensations </a:t>
            </a:r>
          </a:p>
        </p:txBody>
      </p:sp>
      <p:sp>
        <p:nvSpPr>
          <p:cNvPr id="4" name="Slide Number Placeholder 3"/>
          <p:cNvSpPr>
            <a:spLocks noGrp="1"/>
          </p:cNvSpPr>
          <p:nvPr>
            <p:ph type="sldNum" sz="quarter" idx="5"/>
          </p:nvPr>
        </p:nvSpPr>
        <p:spPr/>
        <p:txBody>
          <a:bodyPr/>
          <a:lstStyle/>
          <a:p>
            <a:fld id="{3AA7582E-C394-4CAC-B823-827D6C64D275}" type="slidenum">
              <a:rPr lang="en-US" smtClean="0"/>
              <a:t>24</a:t>
            </a:fld>
            <a:endParaRPr lang="en-US"/>
          </a:p>
        </p:txBody>
      </p:sp>
    </p:spTree>
    <p:extLst>
      <p:ext uri="{BB962C8B-B14F-4D97-AF65-F5344CB8AC3E}">
        <p14:creationId xmlns:p14="http://schemas.microsoft.com/office/powerpoint/2010/main" val="3381941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6</a:t>
            </a:fld>
            <a:endParaRPr lang="en-US"/>
          </a:p>
        </p:txBody>
      </p:sp>
    </p:spTree>
    <p:extLst>
      <p:ext uri="{BB962C8B-B14F-4D97-AF65-F5344CB8AC3E}">
        <p14:creationId xmlns:p14="http://schemas.microsoft.com/office/powerpoint/2010/main" val="1831586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Golden 2024 = 2023 Practice Parameter</a:t>
            </a:r>
          </a:p>
        </p:txBody>
      </p:sp>
      <p:sp>
        <p:nvSpPr>
          <p:cNvPr id="4" name="Slide Number Placeholder 3"/>
          <p:cNvSpPr>
            <a:spLocks noGrp="1"/>
          </p:cNvSpPr>
          <p:nvPr>
            <p:ph type="sldNum" sz="quarter" idx="5"/>
          </p:nvPr>
        </p:nvSpPr>
        <p:spPr/>
        <p:txBody>
          <a:bodyPr/>
          <a:lstStyle/>
          <a:p>
            <a:fld id="{9207B7BA-7BE5-4B54-ACCF-FFDF7E1E7E29}" type="slidenum">
              <a:rPr lang="en-US" smtClean="0"/>
              <a:t>25</a:t>
            </a:fld>
            <a:endParaRPr lang="en-US"/>
          </a:p>
        </p:txBody>
      </p:sp>
    </p:spTree>
    <p:extLst>
      <p:ext uri="{BB962C8B-B14F-4D97-AF65-F5344CB8AC3E}">
        <p14:creationId xmlns:p14="http://schemas.microsoft.com/office/powerpoint/2010/main" val="3202169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the simplest involvement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Allergy phenotypes – what do we see clinically in terms of how patients express an allergic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Pruritic, pinkish, blanchable rash, evanescent; beware pallor or mottling…..if you think it’s an allergy</a:t>
            </a:r>
          </a:p>
          <a:p>
            <a:endParaRPr lang="en-US" dirty="0"/>
          </a:p>
        </p:txBody>
      </p:sp>
      <p:sp>
        <p:nvSpPr>
          <p:cNvPr id="4" name="Slide Number Placeholder 3"/>
          <p:cNvSpPr>
            <a:spLocks noGrp="1"/>
          </p:cNvSpPr>
          <p:nvPr>
            <p:ph type="sldNum" sz="quarter" idx="5"/>
          </p:nvPr>
        </p:nvSpPr>
        <p:spPr/>
        <p:txBody>
          <a:bodyPr/>
          <a:lstStyle/>
          <a:p>
            <a:fld id="{9207B7BA-7BE5-4B54-ACCF-FFDF7E1E7E29}" type="slidenum">
              <a:rPr lang="en-US" smtClean="0"/>
              <a:t>26</a:t>
            </a:fld>
            <a:endParaRPr lang="en-US"/>
          </a:p>
        </p:txBody>
      </p:sp>
    </p:spTree>
    <p:extLst>
      <p:ext uri="{BB962C8B-B14F-4D97-AF65-F5344CB8AC3E}">
        <p14:creationId xmlns:p14="http://schemas.microsoft.com/office/powerpoint/2010/main" val="4207612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7B7BA-7BE5-4B54-ACCF-FFDF7E1E7E29}" type="slidenum">
              <a:rPr lang="en-US" smtClean="0"/>
              <a:t>27</a:t>
            </a:fld>
            <a:endParaRPr lang="en-US"/>
          </a:p>
        </p:txBody>
      </p:sp>
    </p:spTree>
    <p:extLst>
      <p:ext uri="{BB962C8B-B14F-4D97-AF65-F5344CB8AC3E}">
        <p14:creationId xmlns:p14="http://schemas.microsoft.com/office/powerpoint/2010/main" val="2370318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Difference between </a:t>
            </a:r>
            <a:r>
              <a:rPr lang="en-US" dirty="0" err="1"/>
              <a:t>pt</a:t>
            </a:r>
            <a:r>
              <a:rPr lang="en-US" dirty="0"/>
              <a:t> feeling – SOB, globus, tight throat nausea vs visible edema or drooling (functional), audible stridor or wheezing, repeated vomiting</a:t>
            </a:r>
          </a:p>
        </p:txBody>
      </p:sp>
      <p:sp>
        <p:nvSpPr>
          <p:cNvPr id="4" name="Slide Number Placeholder 3"/>
          <p:cNvSpPr>
            <a:spLocks noGrp="1"/>
          </p:cNvSpPr>
          <p:nvPr>
            <p:ph type="sldNum" sz="quarter" idx="5"/>
          </p:nvPr>
        </p:nvSpPr>
        <p:spPr/>
        <p:txBody>
          <a:bodyPr/>
          <a:lstStyle/>
          <a:p>
            <a:fld id="{9207B7BA-7BE5-4B54-ACCF-FFDF7E1E7E29}" type="slidenum">
              <a:rPr lang="en-US" smtClean="0"/>
              <a:t>28</a:t>
            </a:fld>
            <a:endParaRPr lang="en-US"/>
          </a:p>
        </p:txBody>
      </p:sp>
    </p:spTree>
    <p:extLst>
      <p:ext uri="{BB962C8B-B14F-4D97-AF65-F5344CB8AC3E}">
        <p14:creationId xmlns:p14="http://schemas.microsoft.com/office/powerpoint/2010/main" val="1703917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we see with anaphylaxis </a:t>
            </a:r>
          </a:p>
          <a:p>
            <a:endParaRPr lang="en-US" dirty="0"/>
          </a:p>
          <a:p>
            <a:r>
              <a:rPr lang="en-US" dirty="0"/>
              <a:t>This really gets down to the “definition” of anaphylaxis</a:t>
            </a:r>
          </a:p>
          <a:p>
            <a:endParaRPr lang="en-US" dirty="0"/>
          </a:p>
          <a:p>
            <a:r>
              <a:rPr lang="en-US" dirty="0"/>
              <a:t>You’d think we’d have this figured out by now</a:t>
            </a:r>
          </a:p>
          <a:p>
            <a:endParaRPr lang="en-US" dirty="0"/>
          </a:p>
          <a:p>
            <a:r>
              <a:rPr lang="en-US" dirty="0"/>
              <a:t>The 2006 definition from NIAID was common for a while after it was published in 2006</a:t>
            </a:r>
          </a:p>
        </p:txBody>
      </p:sp>
      <p:sp>
        <p:nvSpPr>
          <p:cNvPr id="4" name="Slide Number Placeholder 3"/>
          <p:cNvSpPr>
            <a:spLocks noGrp="1"/>
          </p:cNvSpPr>
          <p:nvPr>
            <p:ph type="sldNum" sz="quarter" idx="5"/>
          </p:nvPr>
        </p:nvSpPr>
        <p:spPr/>
        <p:txBody>
          <a:bodyPr/>
          <a:lstStyle/>
          <a:p>
            <a:fld id="{3AA7582E-C394-4CAC-B823-827D6C64D275}" type="slidenum">
              <a:rPr lang="en-US" smtClean="0"/>
              <a:t>29</a:t>
            </a:fld>
            <a:endParaRPr lang="en-US"/>
          </a:p>
        </p:txBody>
      </p:sp>
    </p:spTree>
    <p:extLst>
      <p:ext uri="{BB962C8B-B14F-4D97-AF65-F5344CB8AC3E}">
        <p14:creationId xmlns:p14="http://schemas.microsoft.com/office/powerpoint/2010/main" val="571172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that paper – the WAO simplified it for us</a:t>
            </a:r>
          </a:p>
          <a:p>
            <a:endParaRPr lang="en-US" dirty="0"/>
          </a:p>
          <a:p>
            <a:r>
              <a:rPr lang="en-US" dirty="0"/>
              <a:t>Easier to diagnose, broader? So that it wouldn’t be missed</a:t>
            </a:r>
          </a:p>
          <a:p>
            <a:endParaRPr lang="en-US" dirty="0"/>
          </a:p>
          <a:p>
            <a:r>
              <a:rPr lang="en-US" dirty="0"/>
              <a:t>Difference between </a:t>
            </a:r>
            <a:r>
              <a:rPr lang="en-US" dirty="0" err="1"/>
              <a:t>pt</a:t>
            </a:r>
            <a:r>
              <a:rPr lang="en-US" dirty="0"/>
              <a:t> feeling – SOB, globus, tight throat vs visible edema or drooling (functional), audible stridor or wheezing, objective changes in VS </a:t>
            </a:r>
          </a:p>
          <a:p>
            <a:endParaRPr lang="en-US" dirty="0"/>
          </a:p>
          <a:p>
            <a:r>
              <a:rPr lang="en-US" dirty="0"/>
              <a:t>Start with the second and Second bullet – after exposure to possible Ag to distinguish from other causes</a:t>
            </a:r>
          </a:p>
          <a:p>
            <a:endParaRPr lang="en-US" dirty="0"/>
          </a:p>
          <a:p>
            <a:r>
              <a:rPr lang="en-US" dirty="0"/>
              <a:t>Infants – nonspecific – irritable, floppy, clingy</a:t>
            </a:r>
          </a:p>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30</a:t>
            </a:fld>
            <a:endParaRPr lang="en-US"/>
          </a:p>
        </p:txBody>
      </p:sp>
    </p:spTree>
    <p:extLst>
      <p:ext uri="{BB962C8B-B14F-4D97-AF65-F5344CB8AC3E}">
        <p14:creationId xmlns:p14="http://schemas.microsoft.com/office/powerpoint/2010/main" val="1581490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B616B"/>
                </a:solidFill>
                <a:effectLst/>
                <a:latin typeface="+mn-lt"/>
              </a:rPr>
              <a:t>Clinical support tool developed by a workgroup of the American Academy of Allergy, Asthma &amp; Immunology</a:t>
            </a:r>
          </a:p>
          <a:p>
            <a:pPr algn="l"/>
            <a:endParaRPr lang="en-US" b="0" i="0" dirty="0">
              <a:solidFill>
                <a:srgbClr val="5B616B"/>
              </a:solidFill>
              <a:effectLst/>
              <a:latin typeface="+mn-lt"/>
            </a:endParaRPr>
          </a:p>
          <a:p>
            <a:pPr algn="l"/>
            <a:r>
              <a:rPr lang="en-US" b="0" i="0" dirty="0">
                <a:solidFill>
                  <a:srgbClr val="5B616B"/>
                </a:solidFill>
                <a:effectLst/>
                <a:latin typeface="+mn-lt"/>
              </a:rPr>
              <a:t>In their paper – end organ changes (</a:t>
            </a:r>
            <a:r>
              <a:rPr lang="en-US" b="0" i="0" dirty="0" err="1">
                <a:solidFill>
                  <a:srgbClr val="5B616B"/>
                </a:solidFill>
                <a:effectLst/>
                <a:latin typeface="+mn-lt"/>
              </a:rPr>
              <a:t>nl</a:t>
            </a:r>
            <a:r>
              <a:rPr lang="en-US" b="0" i="0" dirty="0">
                <a:solidFill>
                  <a:srgbClr val="5B616B"/>
                </a:solidFill>
                <a:effectLst/>
                <a:latin typeface="+mn-lt"/>
              </a:rPr>
              <a:t> BP) neuro – HA, confusion/ AMS, decreased LOC/drowsiness</a:t>
            </a:r>
            <a:endParaRPr lang="en-US" b="0" i="0" dirty="0">
              <a:solidFill>
                <a:srgbClr val="2E2E2E"/>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9207B7BA-7BE5-4B54-ACCF-FFDF7E1E7E29}" type="slidenum">
              <a:rPr lang="en-US" smtClean="0"/>
              <a:t>31</a:t>
            </a:fld>
            <a:endParaRPr lang="en-US"/>
          </a:p>
        </p:txBody>
      </p:sp>
    </p:spTree>
    <p:extLst>
      <p:ext uri="{BB962C8B-B14F-4D97-AF65-F5344CB8AC3E}">
        <p14:creationId xmlns:p14="http://schemas.microsoft.com/office/powerpoint/2010/main" val="2210975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62351-0DF1-3F69-E8CE-00D29279F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6324D-4422-1A3D-4439-8D074BB7A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B2812-CC02-7DB4-F64B-CCD873679685}"/>
              </a:ext>
            </a:extLst>
          </p:cNvPr>
          <p:cNvSpPr>
            <a:spLocks noGrp="1"/>
          </p:cNvSpPr>
          <p:nvPr>
            <p:ph type="body" idx="1"/>
          </p:nvPr>
        </p:nvSpPr>
        <p:spPr/>
        <p:txBody>
          <a:bodyPr/>
          <a:lstStyle/>
          <a:p>
            <a:r>
              <a:rPr lang="en-US" dirty="0"/>
              <a:t>…usually made in retrospect – proceed as you would with anaphylaxis</a:t>
            </a:r>
          </a:p>
        </p:txBody>
      </p:sp>
      <p:sp>
        <p:nvSpPr>
          <p:cNvPr id="4" name="Slide Number Placeholder 3">
            <a:extLst>
              <a:ext uri="{FF2B5EF4-FFF2-40B4-BE49-F238E27FC236}">
                <a16:creationId xmlns:a16="http://schemas.microsoft.com/office/drawing/2014/main" id="{F5304F3F-BA6D-4704-CF68-6CCA652600FB}"/>
              </a:ext>
            </a:extLst>
          </p:cNvPr>
          <p:cNvSpPr>
            <a:spLocks noGrp="1"/>
          </p:cNvSpPr>
          <p:nvPr>
            <p:ph type="sldNum" sz="quarter" idx="5"/>
          </p:nvPr>
        </p:nvSpPr>
        <p:spPr/>
        <p:txBody>
          <a:bodyPr/>
          <a:lstStyle/>
          <a:p>
            <a:fld id="{3AA7582E-C394-4CAC-B823-827D6C64D275}" type="slidenum">
              <a:rPr lang="en-US" smtClean="0"/>
              <a:t>33</a:t>
            </a:fld>
            <a:endParaRPr lang="en-US"/>
          </a:p>
        </p:txBody>
      </p:sp>
    </p:spTree>
    <p:extLst>
      <p:ext uri="{BB962C8B-B14F-4D97-AF65-F5344CB8AC3E}">
        <p14:creationId xmlns:p14="http://schemas.microsoft.com/office/powerpoint/2010/main" val="2014398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62351-0DF1-3F69-E8CE-00D29279F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6324D-4422-1A3D-4439-8D074BB7A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B2812-CC02-7DB4-F64B-CCD873679685}"/>
              </a:ext>
            </a:extLst>
          </p:cNvPr>
          <p:cNvSpPr>
            <a:spLocks noGrp="1"/>
          </p:cNvSpPr>
          <p:nvPr>
            <p:ph type="body" idx="1"/>
          </p:nvPr>
        </p:nvSpPr>
        <p:spPr/>
        <p:txBody>
          <a:bodyPr/>
          <a:lstStyle/>
          <a:p>
            <a:r>
              <a:rPr lang="en-US" dirty="0"/>
              <a:t>Sometimes called rebound rejection</a:t>
            </a:r>
          </a:p>
          <a:p>
            <a:endParaRPr lang="en-US" dirty="0"/>
          </a:p>
          <a:p>
            <a:r>
              <a:rPr lang="en-US" dirty="0"/>
              <a:t>Obviously can’t observe people for 100 or 38 or even practically speaking, for 8 hours, but it’s the rationale behind </a:t>
            </a:r>
            <a:r>
              <a:rPr lang="en-US" dirty="0" err="1"/>
              <a:t>obs</a:t>
            </a:r>
            <a:r>
              <a:rPr lang="en-US" dirty="0"/>
              <a:t> for some times and also counselling and continuing meds and giving epi autoinjector promptly</a:t>
            </a:r>
          </a:p>
          <a:p>
            <a:endParaRPr lang="en-US" dirty="0"/>
          </a:p>
          <a:p>
            <a:r>
              <a:rPr lang="en-US" dirty="0"/>
              <a:t>Talk a little more about this in Dispo section</a:t>
            </a:r>
          </a:p>
        </p:txBody>
      </p:sp>
      <p:sp>
        <p:nvSpPr>
          <p:cNvPr id="4" name="Slide Number Placeholder 3">
            <a:extLst>
              <a:ext uri="{FF2B5EF4-FFF2-40B4-BE49-F238E27FC236}">
                <a16:creationId xmlns:a16="http://schemas.microsoft.com/office/drawing/2014/main" id="{F5304F3F-BA6D-4704-CF68-6CCA652600FB}"/>
              </a:ext>
            </a:extLst>
          </p:cNvPr>
          <p:cNvSpPr>
            <a:spLocks noGrp="1"/>
          </p:cNvSpPr>
          <p:nvPr>
            <p:ph type="sldNum" sz="quarter" idx="5"/>
          </p:nvPr>
        </p:nvSpPr>
        <p:spPr/>
        <p:txBody>
          <a:bodyPr/>
          <a:lstStyle/>
          <a:p>
            <a:fld id="{3AA7582E-C394-4CAC-B823-827D6C64D275}" type="slidenum">
              <a:rPr lang="en-US" smtClean="0"/>
              <a:t>34</a:t>
            </a:fld>
            <a:endParaRPr lang="en-US"/>
          </a:p>
        </p:txBody>
      </p:sp>
    </p:spTree>
    <p:extLst>
      <p:ext uri="{BB962C8B-B14F-4D97-AF65-F5344CB8AC3E}">
        <p14:creationId xmlns:p14="http://schemas.microsoft.com/office/powerpoint/2010/main" val="4182842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histamine goes on to have tissue effects</a:t>
            </a:r>
          </a:p>
        </p:txBody>
      </p:sp>
      <p:sp>
        <p:nvSpPr>
          <p:cNvPr id="4" name="Slide Number Placeholder 3"/>
          <p:cNvSpPr>
            <a:spLocks noGrp="1"/>
          </p:cNvSpPr>
          <p:nvPr>
            <p:ph type="sldNum" sz="quarter" idx="5"/>
          </p:nvPr>
        </p:nvSpPr>
        <p:spPr/>
        <p:txBody>
          <a:bodyPr/>
          <a:lstStyle/>
          <a:p>
            <a:fld id="{3AA7582E-C394-4CAC-B823-827D6C64D275}" type="slidenum">
              <a:rPr lang="en-US" smtClean="0"/>
              <a:t>35</a:t>
            </a:fld>
            <a:endParaRPr lang="en-US"/>
          </a:p>
        </p:txBody>
      </p:sp>
    </p:spTree>
    <p:extLst>
      <p:ext uri="{BB962C8B-B14F-4D97-AF65-F5344CB8AC3E}">
        <p14:creationId xmlns:p14="http://schemas.microsoft.com/office/powerpoint/2010/main" val="407495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7</a:t>
            </a:fld>
            <a:endParaRPr lang="en-US"/>
          </a:p>
        </p:txBody>
      </p:sp>
    </p:spTree>
    <p:extLst>
      <p:ext uri="{BB962C8B-B14F-4D97-AF65-F5344CB8AC3E}">
        <p14:creationId xmlns:p14="http://schemas.microsoft.com/office/powerpoint/2010/main" val="1890463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without additional Ag; even with vomiting – still in blood stream</a:t>
            </a:r>
          </a:p>
        </p:txBody>
      </p:sp>
      <p:sp>
        <p:nvSpPr>
          <p:cNvPr id="4" name="Slide Number Placeholder 3"/>
          <p:cNvSpPr>
            <a:spLocks noGrp="1"/>
          </p:cNvSpPr>
          <p:nvPr>
            <p:ph type="sldNum" sz="quarter" idx="5"/>
          </p:nvPr>
        </p:nvSpPr>
        <p:spPr/>
        <p:txBody>
          <a:bodyPr/>
          <a:lstStyle/>
          <a:p>
            <a:fld id="{3AA7582E-C394-4CAC-B823-827D6C64D275}" type="slidenum">
              <a:rPr lang="en-US" smtClean="0"/>
              <a:t>36</a:t>
            </a:fld>
            <a:endParaRPr lang="en-US"/>
          </a:p>
        </p:txBody>
      </p:sp>
    </p:spTree>
    <p:extLst>
      <p:ext uri="{BB962C8B-B14F-4D97-AF65-F5344CB8AC3E}">
        <p14:creationId xmlns:p14="http://schemas.microsoft.com/office/powerpoint/2010/main" val="3679604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37</a:t>
            </a:fld>
            <a:endParaRPr lang="en-US"/>
          </a:p>
        </p:txBody>
      </p:sp>
    </p:spTree>
    <p:extLst>
      <p:ext uri="{BB962C8B-B14F-4D97-AF65-F5344CB8AC3E}">
        <p14:creationId xmlns:p14="http://schemas.microsoft.com/office/powerpoint/2010/main" val="2941295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anaphylactoid reaction…..</a:t>
            </a:r>
          </a:p>
          <a:p>
            <a:r>
              <a:rPr lang="en-US" dirty="0"/>
              <a:t>HAE defective level, function or not of complement</a:t>
            </a:r>
          </a:p>
          <a:p>
            <a:r>
              <a:rPr lang="en-US" dirty="0"/>
              <a:t>Tx: Complement, inhibiting </a:t>
            </a:r>
            <a:r>
              <a:rPr lang="en-US" dirty="0" err="1"/>
              <a:t>Kallikrien</a:t>
            </a:r>
            <a:r>
              <a:rPr lang="en-US" dirty="0"/>
              <a:t>, blocking bradykinin receptor, FFP</a:t>
            </a:r>
          </a:p>
          <a:p>
            <a:endParaRPr lang="en-US" dirty="0"/>
          </a:p>
          <a:p>
            <a:r>
              <a:rPr lang="en-US" b="0" dirty="0">
                <a:solidFill>
                  <a:schemeClr val="tx1"/>
                </a:solidFill>
              </a:rPr>
              <a:t>Long et al. </a:t>
            </a:r>
            <a:r>
              <a:rPr lang="en-US" sz="1200" b="0" i="0" kern="1200" dirty="0">
                <a:solidFill>
                  <a:schemeClr val="tx1"/>
                </a:solidFill>
                <a:effectLst/>
                <a:latin typeface="+mn-lt"/>
                <a:ea typeface="+mn-ea"/>
                <a:cs typeface="+mn-cs"/>
              </a:rPr>
              <a:t>Evaluation and Management of Angioedema in the Emergency Department. </a:t>
            </a:r>
            <a:r>
              <a:rPr lang="en-US" sz="1200" b="0" i="1" kern="1200" dirty="0">
                <a:solidFill>
                  <a:schemeClr val="tx1"/>
                </a:solidFill>
                <a:effectLst/>
                <a:latin typeface="+mn-lt"/>
                <a:ea typeface="+mn-ea"/>
                <a:cs typeface="+mn-cs"/>
              </a:rPr>
              <a:t>West J Emerg Med</a:t>
            </a:r>
            <a:r>
              <a:rPr lang="en-US" sz="1200" b="0" i="0" kern="1200" dirty="0">
                <a:solidFill>
                  <a:schemeClr val="tx1"/>
                </a:solidFill>
                <a:effectLst/>
                <a:latin typeface="+mn-lt"/>
                <a:ea typeface="+mn-ea"/>
                <a:cs typeface="+mn-cs"/>
              </a:rPr>
              <a:t>. 2019 Jul 2;20(4):587–600.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10.5811/westjem.2019.5.42650</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07B7BA-7BE5-4B54-ACCF-FFDF7E1E7E29}" type="slidenum">
              <a:rPr lang="en-US" smtClean="0"/>
              <a:t>38</a:t>
            </a:fld>
            <a:endParaRPr lang="en-US"/>
          </a:p>
        </p:txBody>
      </p:sp>
    </p:spTree>
    <p:extLst>
      <p:ext uri="{BB962C8B-B14F-4D97-AF65-F5344CB8AC3E}">
        <p14:creationId xmlns:p14="http://schemas.microsoft.com/office/powerpoint/2010/main" val="3000900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understand – urticaria </a:t>
            </a:r>
            <a:r>
              <a:rPr lang="en-US" dirty="0" err="1"/>
              <a:t>txs</a:t>
            </a:r>
            <a:r>
              <a:rPr lang="en-US" dirty="0"/>
              <a:t> don’t work but may help pruritis</a:t>
            </a:r>
          </a:p>
        </p:txBody>
      </p:sp>
      <p:sp>
        <p:nvSpPr>
          <p:cNvPr id="4" name="Slide Number Placeholder 3"/>
          <p:cNvSpPr>
            <a:spLocks noGrp="1"/>
          </p:cNvSpPr>
          <p:nvPr>
            <p:ph type="sldNum" sz="quarter" idx="5"/>
          </p:nvPr>
        </p:nvSpPr>
        <p:spPr/>
        <p:txBody>
          <a:bodyPr/>
          <a:lstStyle/>
          <a:p>
            <a:fld id="{9207B7BA-7BE5-4B54-ACCF-FFDF7E1E7E29}" type="slidenum">
              <a:rPr lang="en-US" smtClean="0"/>
              <a:t>39</a:t>
            </a:fld>
            <a:endParaRPr lang="en-US"/>
          </a:p>
        </p:txBody>
      </p:sp>
    </p:spTree>
    <p:extLst>
      <p:ext uri="{BB962C8B-B14F-4D97-AF65-F5344CB8AC3E}">
        <p14:creationId xmlns:p14="http://schemas.microsoft.com/office/powerpoint/2010/main" val="2465071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understand – urticaria </a:t>
            </a:r>
            <a:r>
              <a:rPr lang="en-US" dirty="0" err="1"/>
              <a:t>txs</a:t>
            </a:r>
            <a:r>
              <a:rPr lang="en-US" dirty="0"/>
              <a:t> don’t work but may help pruritic</a:t>
            </a:r>
          </a:p>
          <a:p>
            <a:r>
              <a:rPr lang="en-US" b="1" dirty="0"/>
              <a:t>Are these Type II, III, IV?</a:t>
            </a:r>
          </a:p>
        </p:txBody>
      </p:sp>
      <p:sp>
        <p:nvSpPr>
          <p:cNvPr id="4" name="Slide Number Placeholder 3"/>
          <p:cNvSpPr>
            <a:spLocks noGrp="1"/>
          </p:cNvSpPr>
          <p:nvPr>
            <p:ph type="sldNum" sz="quarter" idx="5"/>
          </p:nvPr>
        </p:nvSpPr>
        <p:spPr/>
        <p:txBody>
          <a:bodyPr/>
          <a:lstStyle/>
          <a:p>
            <a:fld id="{9207B7BA-7BE5-4B54-ACCF-FFDF7E1E7E29}" type="slidenum">
              <a:rPr lang="en-US" smtClean="0"/>
              <a:t>40</a:t>
            </a:fld>
            <a:endParaRPr lang="en-US"/>
          </a:p>
        </p:txBody>
      </p:sp>
    </p:spTree>
    <p:extLst>
      <p:ext uri="{BB962C8B-B14F-4D97-AF65-F5344CB8AC3E}">
        <p14:creationId xmlns:p14="http://schemas.microsoft.com/office/powerpoint/2010/main" val="3357582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mainstay of treating minor allergic reactions is antihistamines but there are some nuances – all </a:t>
            </a:r>
            <a:r>
              <a:rPr lang="en-US" dirty="0" err="1"/>
              <a:t>nonRx</a:t>
            </a:r>
            <a:r>
              <a:rPr lang="en-US" dirty="0"/>
              <a:t> (levocetirizine off patent)</a:t>
            </a:r>
          </a:p>
          <a:p>
            <a:r>
              <a:rPr lang="en-US" dirty="0"/>
              <a:t>With each generation, higher histamine specificity and less anticholinergic specificity BB barrier</a:t>
            </a:r>
          </a:p>
          <a:p>
            <a:r>
              <a:rPr lang="en-US" dirty="0"/>
              <a:t>Problems – longer half-life – more time to reach higher steady state but seem OK</a:t>
            </a:r>
          </a:p>
          <a:p>
            <a:r>
              <a:rPr lang="en-US" dirty="0"/>
              <a:t>Back in the day – long been common practice and there is a </a:t>
            </a:r>
            <a:r>
              <a:rPr lang="en-US" dirty="0" err="1"/>
              <a:t>refeence</a:t>
            </a:r>
            <a:r>
              <a:rPr lang="en-US" dirty="0"/>
              <a:t> in the back – van den </a:t>
            </a:r>
            <a:r>
              <a:rPr lang="en-US" dirty="0" err="1"/>
              <a:t>Elzen</a:t>
            </a:r>
            <a:r>
              <a:rPr lang="en-US" dirty="0"/>
              <a:t> et al. Research for refractory urticaria has shown that increasing dose, up to 4 times “usual” can help and still be reasonable just more chance of sedation</a:t>
            </a:r>
          </a:p>
          <a:p>
            <a:r>
              <a:rPr lang="en-US" dirty="0"/>
              <a:t>Cetirizine is IV Diphenhydramine IV or IM</a:t>
            </a:r>
          </a:p>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42</a:t>
            </a:fld>
            <a:endParaRPr lang="en-US"/>
          </a:p>
        </p:txBody>
      </p:sp>
    </p:spTree>
    <p:extLst>
      <p:ext uri="{BB962C8B-B14F-4D97-AF65-F5344CB8AC3E}">
        <p14:creationId xmlns:p14="http://schemas.microsoft.com/office/powerpoint/2010/main" val="8030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43</a:t>
            </a:fld>
            <a:endParaRPr lang="en-US"/>
          </a:p>
        </p:txBody>
      </p:sp>
    </p:spTree>
    <p:extLst>
      <p:ext uri="{BB962C8B-B14F-4D97-AF65-F5344CB8AC3E}">
        <p14:creationId xmlns:p14="http://schemas.microsoft.com/office/powerpoint/2010/main" val="265076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Who’s seen any of the negative press – medical and lay - about diphenhydramine?</a:t>
            </a:r>
          </a:p>
          <a:p>
            <a:r>
              <a:rPr lang="en-US" dirty="0"/>
              <a:t>This affects us in 2 ways – what we </a:t>
            </a:r>
            <a:r>
              <a:rPr lang="en-US" dirty="0" err="1"/>
              <a:t>we</a:t>
            </a:r>
            <a:r>
              <a:rPr lang="en-US" dirty="0"/>
              <a:t> going to give in the clinic and what do we recommend for home</a:t>
            </a:r>
          </a:p>
        </p:txBody>
      </p:sp>
      <p:sp>
        <p:nvSpPr>
          <p:cNvPr id="4" name="Slide Number Placeholder 3"/>
          <p:cNvSpPr>
            <a:spLocks noGrp="1"/>
          </p:cNvSpPr>
          <p:nvPr>
            <p:ph type="sldNum" sz="quarter" idx="5"/>
          </p:nvPr>
        </p:nvSpPr>
        <p:spPr/>
        <p:txBody>
          <a:bodyPr/>
          <a:lstStyle/>
          <a:p>
            <a:fld id="{9207B7BA-7BE5-4B54-ACCF-FFDF7E1E7E29}" type="slidenum">
              <a:rPr lang="en-US" smtClean="0"/>
              <a:t>44</a:t>
            </a:fld>
            <a:endParaRPr lang="en-US"/>
          </a:p>
        </p:txBody>
      </p:sp>
    </p:spTree>
    <p:extLst>
      <p:ext uri="{BB962C8B-B14F-4D97-AF65-F5344CB8AC3E}">
        <p14:creationId xmlns:p14="http://schemas.microsoft.com/office/powerpoint/2010/main" val="2822200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is there. The paper is free to download and the authors declare no financial or other conflict of interest</a:t>
            </a:r>
          </a:p>
        </p:txBody>
      </p:sp>
      <p:sp>
        <p:nvSpPr>
          <p:cNvPr id="4" name="Slide Number Placeholder 3"/>
          <p:cNvSpPr>
            <a:spLocks noGrp="1"/>
          </p:cNvSpPr>
          <p:nvPr>
            <p:ph type="sldNum" sz="quarter" idx="5"/>
          </p:nvPr>
        </p:nvSpPr>
        <p:spPr/>
        <p:txBody>
          <a:bodyPr/>
          <a:lstStyle/>
          <a:p>
            <a:fld id="{9207B7BA-7BE5-4B54-ACCF-FFDF7E1E7E29}" type="slidenum">
              <a:rPr lang="en-US" smtClean="0"/>
              <a:t>45</a:t>
            </a:fld>
            <a:endParaRPr lang="en-US"/>
          </a:p>
        </p:txBody>
      </p:sp>
    </p:spTree>
    <p:extLst>
      <p:ext uri="{BB962C8B-B14F-4D97-AF65-F5344CB8AC3E}">
        <p14:creationId xmlns:p14="http://schemas.microsoft.com/office/powerpoint/2010/main" val="1248767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fair – it’s been on Beers list for a long time</a:t>
            </a:r>
          </a:p>
          <a:p>
            <a:endParaRPr lang="en-US" dirty="0"/>
          </a:p>
          <a:p>
            <a:r>
              <a:rPr lang="en-US" dirty="0"/>
              <a:t>If there were another IM second or later generation antihistamine, this would be easy but cetirizine is only approved IV</a:t>
            </a:r>
          </a:p>
          <a:p>
            <a:endParaRPr lang="en-US" dirty="0"/>
          </a:p>
          <a:p>
            <a:r>
              <a:rPr lang="en-US" dirty="0"/>
              <a:t>Upshot - use more selective agents (PO or IV) unless reason not to GI issues and no IV access </a:t>
            </a:r>
          </a:p>
        </p:txBody>
      </p:sp>
      <p:sp>
        <p:nvSpPr>
          <p:cNvPr id="4" name="Slide Number Placeholder 3"/>
          <p:cNvSpPr>
            <a:spLocks noGrp="1"/>
          </p:cNvSpPr>
          <p:nvPr>
            <p:ph type="sldNum" sz="quarter" idx="5"/>
          </p:nvPr>
        </p:nvSpPr>
        <p:spPr/>
        <p:txBody>
          <a:bodyPr/>
          <a:lstStyle/>
          <a:p>
            <a:fld id="{9207B7BA-7BE5-4B54-ACCF-FFDF7E1E7E29}" type="slidenum">
              <a:rPr lang="en-US" smtClean="0"/>
              <a:t>46</a:t>
            </a:fld>
            <a:endParaRPr lang="en-US"/>
          </a:p>
        </p:txBody>
      </p:sp>
    </p:spTree>
    <p:extLst>
      <p:ext uri="{BB962C8B-B14F-4D97-AF65-F5344CB8AC3E}">
        <p14:creationId xmlns:p14="http://schemas.microsoft.com/office/powerpoint/2010/main" val="79721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8</a:t>
            </a:fld>
            <a:endParaRPr lang="en-US"/>
          </a:p>
        </p:txBody>
      </p:sp>
    </p:spTree>
    <p:extLst>
      <p:ext uri="{BB962C8B-B14F-4D97-AF65-F5344CB8AC3E}">
        <p14:creationId xmlns:p14="http://schemas.microsoft.com/office/powerpoint/2010/main" val="2744871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going away</a:t>
            </a:r>
          </a:p>
          <a:p>
            <a:endParaRPr lang="en-US" dirty="0"/>
          </a:p>
        </p:txBody>
      </p:sp>
      <p:sp>
        <p:nvSpPr>
          <p:cNvPr id="4" name="Slide Number Placeholder 3"/>
          <p:cNvSpPr>
            <a:spLocks noGrp="1"/>
          </p:cNvSpPr>
          <p:nvPr>
            <p:ph type="sldNum" sz="quarter" idx="5"/>
          </p:nvPr>
        </p:nvSpPr>
        <p:spPr/>
        <p:txBody>
          <a:bodyPr/>
          <a:lstStyle/>
          <a:p>
            <a:fld id="{9207B7BA-7BE5-4B54-ACCF-FFDF7E1E7E29}" type="slidenum">
              <a:rPr lang="en-US" smtClean="0"/>
              <a:t>47</a:t>
            </a:fld>
            <a:endParaRPr lang="en-US"/>
          </a:p>
        </p:txBody>
      </p:sp>
    </p:spTree>
    <p:extLst>
      <p:ext uri="{BB962C8B-B14F-4D97-AF65-F5344CB8AC3E}">
        <p14:creationId xmlns:p14="http://schemas.microsoft.com/office/powerpoint/2010/main" val="3919441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Rebel EM IV cetirizine vs diphenhydramine – cetirizine noninferior </a:t>
            </a:r>
            <a:r>
              <a:rPr lang="en-US" b="0" i="0" dirty="0" err="1">
                <a:solidFill>
                  <a:srgbClr val="222222"/>
                </a:solidFill>
                <a:effectLst/>
                <a:latin typeface="Raleway" pitchFamily="2" charset="0"/>
              </a:rPr>
              <a:t>Abella</a:t>
            </a:r>
            <a:r>
              <a:rPr lang="en-US" b="0" i="0" dirty="0">
                <a:solidFill>
                  <a:srgbClr val="222222"/>
                </a:solidFill>
                <a:effectLst/>
                <a:latin typeface="Raleway" pitchFamily="2" charset="0"/>
              </a:rPr>
              <a:t> BS et al. Intravenous Cetirizine Versus Intravenous Diphenhydramine for the Treatment of Acute Urticaria: A Phase III Randomized Controlled Noninferiority Trial. Ann </a:t>
            </a:r>
            <a:r>
              <a:rPr lang="en-US" b="0" i="0" dirty="0" err="1">
                <a:solidFill>
                  <a:srgbClr val="222222"/>
                </a:solidFill>
                <a:effectLst/>
                <a:latin typeface="Raleway" pitchFamily="2" charset="0"/>
              </a:rPr>
              <a:t>Emerg</a:t>
            </a:r>
            <a:r>
              <a:rPr lang="en-US" b="0" i="0" dirty="0">
                <a:solidFill>
                  <a:srgbClr val="222222"/>
                </a:solidFill>
                <a:effectLst/>
                <a:latin typeface="Raleway" pitchFamily="2" charset="0"/>
              </a:rPr>
              <a:t> Med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Devillier</a:t>
            </a:r>
            <a:r>
              <a:rPr lang="en-US" dirty="0"/>
              <a:t> – </a:t>
            </a:r>
            <a:r>
              <a:rPr lang="en-US" b="1" dirty="0"/>
              <a:t>only looked at those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it goes off the OTC shelves – it will likely go away from our formularies and we will have no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I’ve started to do is….</a:t>
            </a:r>
          </a:p>
          <a:p>
            <a:r>
              <a:rPr lang="en-US" dirty="0"/>
              <a:t>Some head-to-head clinical trials, mostly chronic AR or urticaria and atopic dermatitis - extrapolate to acute situations? But it’s the best we’ve got </a:t>
            </a:r>
          </a:p>
          <a:p>
            <a:r>
              <a:rPr lang="en-US" dirty="0"/>
              <a:t>Slater – </a:t>
            </a:r>
            <a:r>
              <a:rPr lang="en-US" dirty="0" err="1"/>
              <a:t>metaanalysis</a:t>
            </a:r>
            <a:r>
              <a:rPr lang="en-US" dirty="0"/>
              <a:t> of 10 of the available adv gen antihistamines, including several not available in the US and terfenadine which was the first one I believe and was taken off the market due to </a:t>
            </a:r>
            <a:r>
              <a:rPr lang="en-US" dirty="0" err="1"/>
              <a:t>proarrhythmia</a:t>
            </a:r>
            <a:r>
              <a:rPr lang="en-US" dirty="0"/>
              <a:t> risk – it is a prodrug, metabolized to fexofenadine </a:t>
            </a:r>
          </a:p>
          <a:p>
            <a:r>
              <a:rPr lang="en-US" dirty="0"/>
              <a:t>  </a:t>
            </a:r>
          </a:p>
          <a:p>
            <a:r>
              <a:rPr lang="en-US" dirty="0"/>
              <a:t>Devillier – review – it was also noted that desloratadine has the highest binding </a:t>
            </a:r>
            <a:r>
              <a:rPr lang="en-US" dirty="0" err="1"/>
              <a:t>affinitity</a:t>
            </a:r>
            <a:r>
              <a:rPr lang="en-US" dirty="0"/>
              <a:t> for the H1 receptor – </a:t>
            </a:r>
            <a:r>
              <a:rPr lang="en-US" b="1" dirty="0"/>
              <a:t>did they review cetirizine and loratadine?</a:t>
            </a:r>
          </a:p>
          <a:p>
            <a:endParaRPr lang="en-US" b="1" dirty="0"/>
          </a:p>
          <a:p>
            <a:r>
              <a:rPr lang="en-US" dirty="0"/>
              <a:t>Brand names often helpful – Loratadine – Claritin/ </a:t>
            </a:r>
            <a:r>
              <a:rPr lang="en-US" dirty="0" err="1"/>
              <a:t>Desloratadin</a:t>
            </a:r>
            <a:r>
              <a:rPr lang="en-US" dirty="0"/>
              <a:t> </a:t>
            </a:r>
            <a:r>
              <a:rPr lang="en-US" dirty="0" err="1"/>
              <a:t>Clarinex</a:t>
            </a:r>
            <a:r>
              <a:rPr lang="en-US" dirty="0"/>
              <a:t>/ </a:t>
            </a:r>
            <a:r>
              <a:rPr lang="en-US" dirty="0" err="1"/>
              <a:t>Fexo</a:t>
            </a:r>
            <a:r>
              <a:rPr lang="en-US" dirty="0"/>
              <a:t> – Allegra/ cetirizine Zyrtec/ levocetirizine - Xyzal </a:t>
            </a:r>
          </a:p>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48</a:t>
            </a:fld>
            <a:endParaRPr lang="en-US"/>
          </a:p>
        </p:txBody>
      </p:sp>
    </p:spTree>
    <p:extLst>
      <p:ext uri="{BB962C8B-B14F-4D97-AF65-F5344CB8AC3E}">
        <p14:creationId xmlns:p14="http://schemas.microsoft.com/office/powerpoint/2010/main" val="2195836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54DCD-9A7C-DC1B-3E8E-981B65430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BBD88-122F-4F09-5F3B-F771678144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41585-5497-68D8-9D57-7A62AEC325C5}"/>
              </a:ext>
            </a:extLst>
          </p:cNvPr>
          <p:cNvSpPr>
            <a:spLocks noGrp="1"/>
          </p:cNvSpPr>
          <p:nvPr>
            <p:ph type="body" idx="1"/>
          </p:nvPr>
        </p:nvSpPr>
        <p:spPr/>
        <p:txBody>
          <a:bodyPr/>
          <a:lstStyle/>
          <a:p>
            <a:br>
              <a:rPr lang="en-US" sz="2800" dirty="0"/>
            </a:br>
            <a:endParaRPr lang="en-US" sz="1800" b="1" i="0" dirty="0">
              <a:solidFill>
                <a:srgbClr val="1B1B1B"/>
              </a:solidFill>
              <a:effectLst/>
              <a:latin typeface="Source Sans Pro Web"/>
            </a:endParaRPr>
          </a:p>
        </p:txBody>
      </p:sp>
      <p:sp>
        <p:nvSpPr>
          <p:cNvPr id="4" name="Slide Number Placeholder 3">
            <a:extLst>
              <a:ext uri="{FF2B5EF4-FFF2-40B4-BE49-F238E27FC236}">
                <a16:creationId xmlns:a16="http://schemas.microsoft.com/office/drawing/2014/main" id="{C85C89AF-E6B4-AA71-B221-4BEF97C28B23}"/>
              </a:ext>
            </a:extLst>
          </p:cNvPr>
          <p:cNvSpPr>
            <a:spLocks noGrp="1"/>
          </p:cNvSpPr>
          <p:nvPr>
            <p:ph type="sldNum" sz="quarter" idx="5"/>
          </p:nvPr>
        </p:nvSpPr>
        <p:spPr/>
        <p:txBody>
          <a:bodyPr/>
          <a:lstStyle/>
          <a:p>
            <a:fld id="{3AA7582E-C394-4CAC-B823-827D6C64D275}" type="slidenum">
              <a:rPr lang="en-US" smtClean="0"/>
              <a:t>49</a:t>
            </a:fld>
            <a:endParaRPr lang="en-US"/>
          </a:p>
        </p:txBody>
      </p:sp>
    </p:spTree>
    <p:extLst>
      <p:ext uri="{BB962C8B-B14F-4D97-AF65-F5344CB8AC3E}">
        <p14:creationId xmlns:p14="http://schemas.microsoft.com/office/powerpoint/2010/main" val="41067395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2E2E2E"/>
                </a:solidFill>
                <a:effectLst/>
                <a:latin typeface="Elsevier Sans"/>
              </a:rPr>
              <a:t>Works for everything</a:t>
            </a:r>
          </a:p>
          <a:p>
            <a:pPr algn="l"/>
            <a:r>
              <a:rPr lang="en-US" b="1" i="0" cap="all" dirty="0">
                <a:solidFill>
                  <a:srgbClr val="2E2E2E"/>
                </a:solidFill>
                <a:effectLst/>
                <a:latin typeface="Elsevier Sans"/>
              </a:rPr>
              <a:t>Jackson – retro 254 @ 0.3 84 @ 0.5 29.5% vs 7.1% escalation</a:t>
            </a:r>
          </a:p>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50</a:t>
            </a:fld>
            <a:endParaRPr lang="en-US"/>
          </a:p>
        </p:txBody>
      </p:sp>
    </p:spTree>
    <p:extLst>
      <p:ext uri="{BB962C8B-B14F-4D97-AF65-F5344CB8AC3E}">
        <p14:creationId xmlns:p14="http://schemas.microsoft.com/office/powerpoint/2010/main" val="146881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IN ever be used in clinic – have </a:t>
            </a:r>
            <a:r>
              <a:rPr lang="en-US" dirty="0" err="1"/>
              <a:t>epipens</a:t>
            </a:r>
            <a:r>
              <a:rPr lang="en-US" dirty="0"/>
              <a:t> vs injectable ampules</a:t>
            </a:r>
          </a:p>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51</a:t>
            </a:fld>
            <a:endParaRPr lang="en-US"/>
          </a:p>
        </p:txBody>
      </p:sp>
    </p:spTree>
    <p:extLst>
      <p:ext uri="{BB962C8B-B14F-4D97-AF65-F5344CB8AC3E}">
        <p14:creationId xmlns:p14="http://schemas.microsoft.com/office/powerpoint/2010/main" val="1910570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Akbar </a:t>
            </a:r>
            <a:r>
              <a:rPr lang="en-US" dirty="0" err="1"/>
              <a:t>Waljee</a:t>
            </a:r>
            <a:r>
              <a:rPr lang="en-US" dirty="0"/>
              <a:t> and several others from U Michigan Medical and the VA there and UT Southwestern</a:t>
            </a:r>
          </a:p>
          <a:p>
            <a:r>
              <a:rPr lang="en-US" dirty="0"/>
              <a:t>Reserve it for recurrence/biphasic and the patients where all your other interventions don’t seem to be working</a:t>
            </a:r>
          </a:p>
        </p:txBody>
      </p:sp>
      <p:sp>
        <p:nvSpPr>
          <p:cNvPr id="4" name="Slide Number Placeholder 3"/>
          <p:cNvSpPr>
            <a:spLocks noGrp="1"/>
          </p:cNvSpPr>
          <p:nvPr>
            <p:ph type="sldNum" sz="quarter" idx="5"/>
          </p:nvPr>
        </p:nvSpPr>
        <p:spPr/>
        <p:txBody>
          <a:bodyPr/>
          <a:lstStyle/>
          <a:p>
            <a:fld id="{9207B7BA-7BE5-4B54-ACCF-FFDF7E1E7E29}" type="slidenum">
              <a:rPr lang="en-US" smtClean="0"/>
              <a:t>52</a:t>
            </a:fld>
            <a:endParaRPr lang="en-US"/>
          </a:p>
        </p:txBody>
      </p:sp>
    </p:spTree>
    <p:extLst>
      <p:ext uri="{BB962C8B-B14F-4D97-AF65-F5344CB8AC3E}">
        <p14:creationId xmlns:p14="http://schemas.microsoft.com/office/powerpoint/2010/main" val="1925835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Published 2020 – these 6 references were published 2015 – 2019</a:t>
            </a:r>
          </a:p>
          <a:p>
            <a:endParaRPr lang="en-US" dirty="0"/>
          </a:p>
          <a:p>
            <a:endParaRPr lang="en-US" dirty="0"/>
          </a:p>
        </p:txBody>
      </p:sp>
      <p:sp>
        <p:nvSpPr>
          <p:cNvPr id="4" name="Slide Number Placeholder 3"/>
          <p:cNvSpPr>
            <a:spLocks noGrp="1"/>
          </p:cNvSpPr>
          <p:nvPr>
            <p:ph type="sldNum" sz="quarter" idx="5"/>
          </p:nvPr>
        </p:nvSpPr>
        <p:spPr/>
        <p:txBody>
          <a:bodyPr/>
          <a:lstStyle/>
          <a:p>
            <a:fld id="{9207B7BA-7BE5-4B54-ACCF-FFDF7E1E7E29}" type="slidenum">
              <a:rPr lang="en-US" smtClean="0"/>
              <a:t>53</a:t>
            </a:fld>
            <a:endParaRPr lang="en-US"/>
          </a:p>
        </p:txBody>
      </p:sp>
    </p:spTree>
    <p:extLst>
      <p:ext uri="{BB962C8B-B14F-4D97-AF65-F5344CB8AC3E}">
        <p14:creationId xmlns:p14="http://schemas.microsoft.com/office/powerpoint/2010/main" val="164521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put it all together</a:t>
            </a:r>
          </a:p>
        </p:txBody>
      </p:sp>
      <p:sp>
        <p:nvSpPr>
          <p:cNvPr id="4" name="Slide Number Placeholder 3"/>
          <p:cNvSpPr>
            <a:spLocks noGrp="1"/>
          </p:cNvSpPr>
          <p:nvPr>
            <p:ph type="sldNum" sz="quarter" idx="5"/>
          </p:nvPr>
        </p:nvSpPr>
        <p:spPr/>
        <p:txBody>
          <a:bodyPr/>
          <a:lstStyle/>
          <a:p>
            <a:fld id="{3AA7582E-C394-4CAC-B823-827D6C64D275}" type="slidenum">
              <a:rPr lang="en-US" smtClean="0"/>
              <a:t>55</a:t>
            </a:fld>
            <a:endParaRPr lang="en-US"/>
          </a:p>
        </p:txBody>
      </p:sp>
    </p:spTree>
    <p:extLst>
      <p:ext uri="{BB962C8B-B14F-4D97-AF65-F5344CB8AC3E}">
        <p14:creationId xmlns:p14="http://schemas.microsoft.com/office/powerpoint/2010/main" val="3647302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56</a:t>
            </a:fld>
            <a:endParaRPr lang="en-US"/>
          </a:p>
        </p:txBody>
      </p:sp>
    </p:spTree>
    <p:extLst>
      <p:ext uri="{BB962C8B-B14F-4D97-AF65-F5344CB8AC3E}">
        <p14:creationId xmlns:p14="http://schemas.microsoft.com/office/powerpoint/2010/main" val="2585398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data on </a:t>
            </a:r>
            <a:r>
              <a:rPr lang="en-US" dirty="0" err="1"/>
              <a:t>obs</a:t>
            </a:r>
            <a:r>
              <a:rPr lang="en-US" dirty="0"/>
              <a:t> period; older GLs recommend 6 hours; if you think it’s allergic (vs hereditary or ACEI related) </a:t>
            </a:r>
            <a:r>
              <a:rPr lang="en-US" dirty="0" err="1"/>
              <a:t>nad</a:t>
            </a:r>
            <a:r>
              <a:rPr lang="en-US" dirty="0"/>
              <a:t> involves the eyes, lips, not the oropharynx or tongue/sublingual area – I think most of us observe for improvement or stability for an hour or so</a:t>
            </a:r>
          </a:p>
        </p:txBody>
      </p:sp>
      <p:sp>
        <p:nvSpPr>
          <p:cNvPr id="4" name="Slide Number Placeholder 3"/>
          <p:cNvSpPr>
            <a:spLocks noGrp="1"/>
          </p:cNvSpPr>
          <p:nvPr>
            <p:ph type="sldNum" sz="quarter" idx="5"/>
          </p:nvPr>
        </p:nvSpPr>
        <p:spPr/>
        <p:txBody>
          <a:bodyPr/>
          <a:lstStyle/>
          <a:p>
            <a:fld id="{3AA7582E-C394-4CAC-B823-827D6C64D275}" type="slidenum">
              <a:rPr lang="en-US" smtClean="0"/>
              <a:t>57</a:t>
            </a:fld>
            <a:endParaRPr lang="en-US"/>
          </a:p>
        </p:txBody>
      </p:sp>
    </p:spTree>
    <p:extLst>
      <p:ext uri="{BB962C8B-B14F-4D97-AF65-F5344CB8AC3E}">
        <p14:creationId xmlns:p14="http://schemas.microsoft.com/office/powerpoint/2010/main" val="2002203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IgE</a:t>
            </a:r>
            <a:r>
              <a:rPr lang="en-US" dirty="0"/>
              <a:t> is made by plasma cells (B lymphocytes) in response to molecules – usually proteins but sometimes sugars – that are perceived to be foreign </a:t>
            </a:r>
          </a:p>
        </p:txBody>
      </p:sp>
      <p:sp>
        <p:nvSpPr>
          <p:cNvPr id="4" name="Slide Number Placeholder 3"/>
          <p:cNvSpPr>
            <a:spLocks noGrp="1"/>
          </p:cNvSpPr>
          <p:nvPr>
            <p:ph type="sldNum" sz="quarter" idx="5"/>
          </p:nvPr>
        </p:nvSpPr>
        <p:spPr/>
        <p:txBody>
          <a:bodyPr/>
          <a:lstStyle/>
          <a:p>
            <a:fld id="{3AA7582E-C394-4CAC-B823-827D6C64D275}" type="slidenum">
              <a:rPr lang="en-US" smtClean="0"/>
              <a:t>9</a:t>
            </a:fld>
            <a:endParaRPr lang="en-US"/>
          </a:p>
        </p:txBody>
      </p:sp>
    </p:spTree>
    <p:extLst>
      <p:ext uri="{BB962C8B-B14F-4D97-AF65-F5344CB8AC3E}">
        <p14:creationId xmlns:p14="http://schemas.microsoft.com/office/powerpoint/2010/main" val="1532449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Stone et al – 2 cases</a:t>
            </a:r>
          </a:p>
        </p:txBody>
      </p:sp>
      <p:sp>
        <p:nvSpPr>
          <p:cNvPr id="4" name="Slide Number Placeholder 3"/>
          <p:cNvSpPr>
            <a:spLocks noGrp="1"/>
          </p:cNvSpPr>
          <p:nvPr>
            <p:ph type="sldNum" sz="quarter" idx="5"/>
          </p:nvPr>
        </p:nvSpPr>
        <p:spPr/>
        <p:txBody>
          <a:bodyPr/>
          <a:lstStyle/>
          <a:p>
            <a:fld id="{3AA7582E-C394-4CAC-B823-827D6C64D275}" type="slidenum">
              <a:rPr lang="en-US" smtClean="0"/>
              <a:t>58</a:t>
            </a:fld>
            <a:endParaRPr lang="en-US"/>
          </a:p>
        </p:txBody>
      </p:sp>
    </p:spTree>
    <p:extLst>
      <p:ext uri="{BB962C8B-B14F-4D97-AF65-F5344CB8AC3E}">
        <p14:creationId xmlns:p14="http://schemas.microsoft.com/office/powerpoint/2010/main" val="36896796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Save an ED visit EMS – sick or going to be too long </a:t>
            </a:r>
            <a:r>
              <a:rPr lang="en-US" dirty="0" err="1"/>
              <a:t>obs</a:t>
            </a:r>
            <a:r>
              <a:rPr lang="en-US" dirty="0"/>
              <a:t> in UC – 4-6 hours?</a:t>
            </a:r>
          </a:p>
          <a:p>
            <a:endParaRPr lang="en-US" dirty="0"/>
          </a:p>
          <a:p>
            <a:r>
              <a:rPr lang="en-US" dirty="0" err="1"/>
              <a:t>Dribin</a:t>
            </a:r>
            <a:r>
              <a:rPr lang="en-US" dirty="0"/>
              <a:t> 2026 </a:t>
            </a:r>
            <a:r>
              <a:rPr lang="en-US" dirty="0">
                <a:hlinkClick r:id="rId3"/>
              </a:rPr>
              <a:t>Epinephrine and emergency medical services activation recommendations during acute allergic reactions in community settings: International consensus report – ScienceDirect</a:t>
            </a:r>
            <a:r>
              <a:rPr lang="en-US" dirty="0"/>
              <a:t> </a:t>
            </a:r>
          </a:p>
          <a:p>
            <a:endParaRPr lang="en-US" dirty="0"/>
          </a:p>
          <a:p>
            <a:r>
              <a:rPr lang="en-US" dirty="0" err="1"/>
              <a:t>Dribin</a:t>
            </a:r>
            <a:r>
              <a:rPr lang="en-US" dirty="0"/>
              <a:t> 2025 </a:t>
            </a:r>
            <a:r>
              <a:rPr lang="en-US" dirty="0">
                <a:hlinkClick r:id="rId4"/>
              </a:rPr>
              <a:t>Timing of repeat epinephrine to inform </a:t>
            </a:r>
            <a:r>
              <a:rPr lang="en-US" dirty="0" err="1">
                <a:hlinkClick r:id="rId4"/>
              </a:rPr>
              <a:t>paediatric</a:t>
            </a:r>
            <a:r>
              <a:rPr lang="en-US" dirty="0">
                <a:hlinkClick r:id="rId4"/>
              </a:rPr>
              <a:t> anaphylaxis observation periods: a retrospective cohort study - The Lancet Child &amp; Adolescent Health</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59</a:t>
            </a:fld>
            <a:endParaRPr lang="en-US"/>
          </a:p>
        </p:txBody>
      </p:sp>
    </p:spTree>
    <p:extLst>
      <p:ext uri="{BB962C8B-B14F-4D97-AF65-F5344CB8AC3E}">
        <p14:creationId xmlns:p14="http://schemas.microsoft.com/office/powerpoint/2010/main" val="2050590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7B7BA-7BE5-4B54-ACCF-FFDF7E1E7E29}" type="slidenum">
              <a:rPr lang="en-US" smtClean="0"/>
              <a:t>60</a:t>
            </a:fld>
            <a:endParaRPr lang="en-US"/>
          </a:p>
        </p:txBody>
      </p:sp>
    </p:spTree>
    <p:extLst>
      <p:ext uri="{BB962C8B-B14F-4D97-AF65-F5344CB8AC3E}">
        <p14:creationId xmlns:p14="http://schemas.microsoft.com/office/powerpoint/2010/main" val="3594734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5493"/>
                </a:solidFill>
                <a:effectLst/>
                <a:latin typeface="BlinkMacSystemFont"/>
              </a:rPr>
              <a:t>57 </a:t>
            </a:r>
            <a:r>
              <a:rPr lang="en-US" b="0" i="0" dirty="0" err="1">
                <a:solidFill>
                  <a:srgbClr val="205493"/>
                </a:solidFill>
                <a:effectLst/>
                <a:latin typeface="BlinkMacSystemFont"/>
              </a:rPr>
              <a:t>yo</a:t>
            </a:r>
            <a:r>
              <a:rPr lang="en-US" b="0" i="0" dirty="0">
                <a:solidFill>
                  <a:srgbClr val="205493"/>
                </a:solidFill>
                <a:effectLst/>
                <a:latin typeface="BlinkMacSystemFont"/>
              </a:rPr>
              <a:t> itchy red diaphoretic SOB CP </a:t>
            </a:r>
          </a:p>
        </p:txBody>
      </p:sp>
      <p:sp>
        <p:nvSpPr>
          <p:cNvPr id="4" name="Slide Number Placeholder 3"/>
          <p:cNvSpPr>
            <a:spLocks noGrp="1"/>
          </p:cNvSpPr>
          <p:nvPr>
            <p:ph type="sldNum" sz="quarter" idx="5"/>
          </p:nvPr>
        </p:nvSpPr>
        <p:spPr/>
        <p:txBody>
          <a:bodyPr/>
          <a:lstStyle/>
          <a:p>
            <a:fld id="{3AA7582E-C394-4CAC-B823-827D6C64D275}" type="slidenum">
              <a:rPr lang="en-US" smtClean="0"/>
              <a:t>61</a:t>
            </a:fld>
            <a:endParaRPr lang="en-US"/>
          </a:p>
        </p:txBody>
      </p:sp>
    </p:spTree>
    <p:extLst>
      <p:ext uri="{BB962C8B-B14F-4D97-AF65-F5344CB8AC3E}">
        <p14:creationId xmlns:p14="http://schemas.microsoft.com/office/powerpoint/2010/main" val="2722288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5493"/>
                </a:solidFill>
                <a:effectLst/>
                <a:latin typeface="BlinkMacSystemFont"/>
              </a:rPr>
              <a:t>No RCTs</a:t>
            </a:r>
          </a:p>
          <a:p>
            <a:pPr algn="l"/>
            <a:r>
              <a:rPr lang="en-US" b="0" i="0" dirty="0">
                <a:solidFill>
                  <a:srgbClr val="205493"/>
                </a:solidFill>
                <a:effectLst/>
                <a:latin typeface="BlinkMacSystemFont"/>
              </a:rPr>
              <a:t>Hypotension -&gt; decreased coronary perfusion</a:t>
            </a:r>
          </a:p>
          <a:p>
            <a:pPr algn="l"/>
            <a:r>
              <a:rPr lang="en-US" b="0" i="0" dirty="0">
                <a:solidFill>
                  <a:srgbClr val="205493"/>
                </a:solidFill>
                <a:effectLst/>
                <a:latin typeface="BlinkMacSystemFont"/>
              </a:rPr>
              <a:t>Serial assessment important – EKG, troponin</a:t>
            </a:r>
          </a:p>
          <a:p>
            <a:pPr algn="l"/>
            <a:r>
              <a:rPr lang="en-US" b="0" i="0" dirty="0">
                <a:solidFill>
                  <a:srgbClr val="205493"/>
                </a:solidFill>
                <a:effectLst/>
                <a:latin typeface="BlinkMacSystemFont"/>
              </a:rPr>
              <a:t>Aspirin and epi</a:t>
            </a:r>
            <a:endParaRPr lang="en-US" b="0" i="0" dirty="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3AA7582E-C394-4CAC-B823-827D6C64D275}" type="slidenum">
              <a:rPr lang="en-US" smtClean="0"/>
              <a:t>62</a:t>
            </a:fld>
            <a:endParaRPr lang="en-US"/>
          </a:p>
        </p:txBody>
      </p:sp>
    </p:spTree>
    <p:extLst>
      <p:ext uri="{BB962C8B-B14F-4D97-AF65-F5344CB8AC3E}">
        <p14:creationId xmlns:p14="http://schemas.microsoft.com/office/powerpoint/2010/main" val="1032907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5493"/>
                </a:solidFill>
                <a:effectLst/>
                <a:latin typeface="BlinkMacSystemFont"/>
              </a:rPr>
              <a:t>No RCTs</a:t>
            </a:r>
          </a:p>
          <a:p>
            <a:pPr algn="l"/>
            <a:r>
              <a:rPr lang="en-US" b="0" i="0" dirty="0">
                <a:solidFill>
                  <a:srgbClr val="205493"/>
                </a:solidFill>
                <a:effectLst/>
                <a:latin typeface="BlinkMacSystemFont"/>
              </a:rPr>
              <a:t>Hypotension -&gt; decreased coronary perfusion</a:t>
            </a:r>
          </a:p>
          <a:p>
            <a:pPr algn="l"/>
            <a:r>
              <a:rPr lang="en-US" b="0" i="0" dirty="0">
                <a:solidFill>
                  <a:srgbClr val="205493"/>
                </a:solidFill>
                <a:effectLst/>
                <a:latin typeface="BlinkMacSystemFont"/>
              </a:rPr>
              <a:t>Serial assessment important – EKG, troponin</a:t>
            </a:r>
          </a:p>
          <a:p>
            <a:pPr algn="l"/>
            <a:r>
              <a:rPr lang="en-US" b="0" i="0" dirty="0">
                <a:solidFill>
                  <a:srgbClr val="205493"/>
                </a:solidFill>
                <a:effectLst/>
                <a:latin typeface="BlinkMacSystemFont"/>
              </a:rPr>
              <a:t>Aspirin and epi</a:t>
            </a:r>
            <a:endParaRPr lang="en-US" b="0" i="0" dirty="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3AA7582E-C394-4CAC-B823-827D6C64D275}" type="slidenum">
              <a:rPr lang="en-US" smtClean="0"/>
              <a:t>63</a:t>
            </a:fld>
            <a:endParaRPr lang="en-US"/>
          </a:p>
        </p:txBody>
      </p:sp>
    </p:spTree>
    <p:extLst>
      <p:ext uri="{BB962C8B-B14F-4D97-AF65-F5344CB8AC3E}">
        <p14:creationId xmlns:p14="http://schemas.microsoft.com/office/powerpoint/2010/main" val="27636620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3AA7582E-C394-4CAC-B823-827D6C64D275}" type="slidenum">
              <a:rPr lang="en-US" smtClean="0"/>
              <a:t>64</a:t>
            </a:fld>
            <a:endParaRPr lang="en-US"/>
          </a:p>
        </p:txBody>
      </p:sp>
    </p:spTree>
    <p:extLst>
      <p:ext uri="{BB962C8B-B14F-4D97-AF65-F5344CB8AC3E}">
        <p14:creationId xmlns:p14="http://schemas.microsoft.com/office/powerpoint/2010/main" val="19763365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5493"/>
                </a:solidFill>
                <a:effectLst/>
                <a:latin typeface="BlinkMacSystemFont"/>
              </a:rPr>
              <a:t>57 </a:t>
            </a:r>
            <a:r>
              <a:rPr lang="en-US" b="0" i="0" dirty="0" err="1">
                <a:solidFill>
                  <a:srgbClr val="205493"/>
                </a:solidFill>
                <a:effectLst/>
                <a:latin typeface="BlinkMacSystemFont"/>
              </a:rPr>
              <a:t>yo</a:t>
            </a:r>
            <a:r>
              <a:rPr lang="en-US" b="0" i="0" dirty="0">
                <a:solidFill>
                  <a:srgbClr val="205493"/>
                </a:solidFill>
                <a:effectLst/>
                <a:latin typeface="BlinkMacSystemFont"/>
              </a:rPr>
              <a:t> itchy red diaphoretic SOB CP </a:t>
            </a:r>
          </a:p>
        </p:txBody>
      </p:sp>
      <p:sp>
        <p:nvSpPr>
          <p:cNvPr id="4" name="Slide Number Placeholder 3"/>
          <p:cNvSpPr>
            <a:spLocks noGrp="1"/>
          </p:cNvSpPr>
          <p:nvPr>
            <p:ph type="sldNum" sz="quarter" idx="5"/>
          </p:nvPr>
        </p:nvSpPr>
        <p:spPr/>
        <p:txBody>
          <a:bodyPr/>
          <a:lstStyle/>
          <a:p>
            <a:fld id="{3AA7582E-C394-4CAC-B823-827D6C64D275}" type="slidenum">
              <a:rPr lang="en-US" smtClean="0"/>
              <a:t>65</a:t>
            </a:fld>
            <a:endParaRPr lang="en-US"/>
          </a:p>
        </p:txBody>
      </p:sp>
    </p:spTree>
    <p:extLst>
      <p:ext uri="{BB962C8B-B14F-4D97-AF65-F5344CB8AC3E}">
        <p14:creationId xmlns:p14="http://schemas.microsoft.com/office/powerpoint/2010/main" val="19401617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3AA7582E-C394-4CAC-B823-827D6C64D275}" type="slidenum">
              <a:rPr lang="en-US" smtClean="0"/>
              <a:t>66</a:t>
            </a:fld>
            <a:endParaRPr lang="en-US"/>
          </a:p>
        </p:txBody>
      </p:sp>
    </p:spTree>
    <p:extLst>
      <p:ext uri="{BB962C8B-B14F-4D97-AF65-F5344CB8AC3E}">
        <p14:creationId xmlns:p14="http://schemas.microsoft.com/office/powerpoint/2010/main" val="6529370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chemeClr val="tx1"/>
              </a:solidFill>
              <a:effectLst/>
              <a:latin typeface="+mn-lt"/>
            </a:endParaRPr>
          </a:p>
          <a:p>
            <a:pPr algn="l"/>
            <a:endParaRPr lang="en-US" b="0" i="0" dirty="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3AA7582E-C394-4CAC-B823-827D6C64D275}" type="slidenum">
              <a:rPr lang="en-US" smtClean="0"/>
              <a:t>67</a:t>
            </a:fld>
            <a:endParaRPr lang="en-US"/>
          </a:p>
        </p:txBody>
      </p:sp>
    </p:spTree>
    <p:extLst>
      <p:ext uri="{BB962C8B-B14F-4D97-AF65-F5344CB8AC3E}">
        <p14:creationId xmlns:p14="http://schemas.microsoft.com/office/powerpoint/2010/main" val="315418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10</a:t>
            </a:fld>
            <a:endParaRPr lang="en-US"/>
          </a:p>
        </p:txBody>
      </p:sp>
    </p:spTree>
    <p:extLst>
      <p:ext uri="{BB962C8B-B14F-4D97-AF65-F5344CB8AC3E}">
        <p14:creationId xmlns:p14="http://schemas.microsoft.com/office/powerpoint/2010/main" val="8975468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chemeClr val="tx1"/>
              </a:solidFill>
              <a:effectLst/>
              <a:latin typeface="+mn-lt"/>
            </a:endParaRPr>
          </a:p>
          <a:p>
            <a:pPr algn="l"/>
            <a:r>
              <a:rPr lang="en-US" b="0" i="0" dirty="0" err="1">
                <a:solidFill>
                  <a:srgbClr val="212121"/>
                </a:solidFill>
                <a:effectLst/>
                <a:latin typeface="BlinkMacSystemFont"/>
              </a:rPr>
              <a:t>Fassio</a:t>
            </a:r>
            <a:r>
              <a:rPr lang="en-US" b="0" i="0" dirty="0">
                <a:solidFill>
                  <a:srgbClr val="212121"/>
                </a:solidFill>
                <a:effectLst/>
                <a:latin typeface="BlinkMacSystemFont"/>
              </a:rPr>
              <a:t> F et al. </a:t>
            </a:r>
            <a:r>
              <a:rPr lang="en-US" b="0" i="0" dirty="0" err="1">
                <a:solidFill>
                  <a:srgbClr val="1F1F1F"/>
                </a:solidFill>
                <a:effectLst/>
                <a:latin typeface="ElsevierGulliver"/>
              </a:rPr>
              <a:t>Kounis</a:t>
            </a:r>
            <a:r>
              <a:rPr lang="en-US" b="0" i="0" dirty="0">
                <a:solidFill>
                  <a:srgbClr val="1F1F1F"/>
                </a:solidFill>
                <a:effectLst/>
                <a:latin typeface="ElsevierGulliver"/>
              </a:rPr>
              <a:t> syndrome: A concise review with focus on management</a:t>
            </a:r>
            <a:r>
              <a:rPr lang="en-US" b="0" i="0" dirty="0">
                <a:solidFill>
                  <a:srgbClr val="212121"/>
                </a:solidFill>
                <a:effectLst/>
                <a:latin typeface="BlinkMacSystemFont"/>
              </a:rPr>
              <a:t>. </a:t>
            </a:r>
            <a:r>
              <a:rPr lang="en-US" b="0" i="1" dirty="0">
                <a:solidFill>
                  <a:srgbClr val="5B616B"/>
                </a:solidFill>
                <a:effectLst/>
                <a:latin typeface="BlinkMacSystemFont"/>
              </a:rPr>
              <a:t>Eur J Intern Med</a:t>
            </a:r>
            <a:r>
              <a:rPr lang="en-US" b="0" i="0" dirty="0">
                <a:solidFill>
                  <a:srgbClr val="0071BC"/>
                </a:solidFill>
                <a:effectLst/>
                <a:latin typeface="BlinkMacSystemFont"/>
              </a:rPr>
              <a:t>. </a:t>
            </a:r>
            <a:r>
              <a:rPr lang="en-US" b="0" i="0" dirty="0">
                <a:solidFill>
                  <a:srgbClr val="5B616B"/>
                </a:solidFill>
                <a:effectLst/>
                <a:latin typeface="BlinkMacSystemFont"/>
              </a:rPr>
              <a:t>2016 May:30:7-10. </a:t>
            </a:r>
            <a:r>
              <a:rPr lang="en-US" b="0" i="0" dirty="0" err="1">
                <a:solidFill>
                  <a:srgbClr val="5B616B"/>
                </a:solidFill>
                <a:effectLst/>
                <a:latin typeface="BlinkMacSystemFont"/>
              </a:rPr>
              <a:t>doi</a:t>
            </a:r>
            <a:r>
              <a:rPr lang="en-US" b="0" i="0" dirty="0">
                <a:solidFill>
                  <a:srgbClr val="5B616B"/>
                </a:solidFill>
                <a:effectLst/>
                <a:latin typeface="BlinkMacSystemFont"/>
              </a:rPr>
              <a:t>: 10.1016/j.ejim.2015.12.004.</a:t>
            </a:r>
            <a:r>
              <a:rPr lang="en-US" b="0" i="0" dirty="0">
                <a:solidFill>
                  <a:srgbClr val="212121"/>
                </a:solidFill>
                <a:effectLst/>
                <a:latin typeface="BlinkMacSystemFont"/>
              </a:rPr>
              <a:t> </a:t>
            </a:r>
            <a:r>
              <a:rPr lang="en-US" b="0" i="0" dirty="0" err="1">
                <a:solidFill>
                  <a:srgbClr val="5B616B"/>
                </a:solidFill>
                <a:effectLst/>
                <a:latin typeface="BlinkMacSystemFont"/>
              </a:rPr>
              <a:t>Epub</a:t>
            </a:r>
            <a:r>
              <a:rPr lang="en-US" b="0" i="0" dirty="0">
                <a:solidFill>
                  <a:srgbClr val="5B616B"/>
                </a:solidFill>
                <a:effectLst/>
                <a:latin typeface="BlinkMacSystemFont"/>
              </a:rPr>
              <a:t> 2016 Jan 12.</a:t>
            </a:r>
            <a:endParaRPr lang="en-US" b="0" i="0" dirty="0">
              <a:solidFill>
                <a:srgbClr val="1F1F1F"/>
              </a:solidFill>
              <a:effectLst/>
              <a:latin typeface="ElsevierGulliver"/>
            </a:endParaRPr>
          </a:p>
        </p:txBody>
      </p:sp>
      <p:sp>
        <p:nvSpPr>
          <p:cNvPr id="4" name="Slide Number Placeholder 3"/>
          <p:cNvSpPr>
            <a:spLocks noGrp="1"/>
          </p:cNvSpPr>
          <p:nvPr>
            <p:ph type="sldNum" sz="quarter" idx="5"/>
          </p:nvPr>
        </p:nvSpPr>
        <p:spPr/>
        <p:txBody>
          <a:bodyPr/>
          <a:lstStyle/>
          <a:p>
            <a:fld id="{3AA7582E-C394-4CAC-B823-827D6C64D275}" type="slidenum">
              <a:rPr lang="en-US" smtClean="0"/>
              <a:t>68</a:t>
            </a:fld>
            <a:endParaRPr lang="en-US"/>
          </a:p>
        </p:txBody>
      </p:sp>
    </p:spTree>
    <p:extLst>
      <p:ext uri="{BB962C8B-B14F-4D97-AF65-F5344CB8AC3E}">
        <p14:creationId xmlns:p14="http://schemas.microsoft.com/office/powerpoint/2010/main" val="41892803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105C7-57C3-F5DE-FD67-693713C24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1F4CE-13D0-69A6-A80E-892AFCD4B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7EFD5-91D7-EF9A-7D4F-919B85E0B349}"/>
              </a:ext>
            </a:extLst>
          </p:cNvPr>
          <p:cNvSpPr>
            <a:spLocks noGrp="1"/>
          </p:cNvSpPr>
          <p:nvPr>
            <p:ph type="body" idx="1"/>
          </p:nvPr>
        </p:nvSpPr>
        <p:spPr/>
        <p:txBody>
          <a:bodyPr/>
          <a:lstStyle/>
          <a:p>
            <a:pPr algn="l"/>
            <a:endParaRPr lang="en-US" b="0" i="0" dirty="0">
              <a:solidFill>
                <a:srgbClr val="212121"/>
              </a:solidFill>
              <a:effectLst/>
              <a:latin typeface="BlinkMacSystemFont"/>
            </a:endParaRPr>
          </a:p>
        </p:txBody>
      </p:sp>
      <p:sp>
        <p:nvSpPr>
          <p:cNvPr id="4" name="Slide Number Placeholder 3">
            <a:extLst>
              <a:ext uri="{FF2B5EF4-FFF2-40B4-BE49-F238E27FC236}">
                <a16:creationId xmlns:a16="http://schemas.microsoft.com/office/drawing/2014/main" id="{B4B220E4-CDE1-8CD9-B4E0-F72C07608E5E}"/>
              </a:ext>
            </a:extLst>
          </p:cNvPr>
          <p:cNvSpPr>
            <a:spLocks noGrp="1"/>
          </p:cNvSpPr>
          <p:nvPr>
            <p:ph type="sldNum" sz="quarter" idx="5"/>
          </p:nvPr>
        </p:nvSpPr>
        <p:spPr/>
        <p:txBody>
          <a:bodyPr/>
          <a:lstStyle/>
          <a:p>
            <a:fld id="{3AA7582E-C394-4CAC-B823-827D6C64D275}" type="slidenum">
              <a:rPr lang="en-US" smtClean="0"/>
              <a:t>69</a:t>
            </a:fld>
            <a:endParaRPr lang="en-US"/>
          </a:p>
        </p:txBody>
      </p:sp>
    </p:spTree>
    <p:extLst>
      <p:ext uri="{BB962C8B-B14F-4D97-AF65-F5344CB8AC3E}">
        <p14:creationId xmlns:p14="http://schemas.microsoft.com/office/powerpoint/2010/main" val="1322869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check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https://recapem.com/anaphylaxis-angioedema-practical-approach-to-diagnosis-and-management-in-emergency-department-2/ </a:t>
            </a:r>
          </a:p>
          <a:p>
            <a:endParaRPr lang="en-US" dirty="0"/>
          </a:p>
        </p:txBody>
      </p:sp>
      <p:sp>
        <p:nvSpPr>
          <p:cNvPr id="4" name="Slide Number Placeholder 3"/>
          <p:cNvSpPr>
            <a:spLocks noGrp="1"/>
          </p:cNvSpPr>
          <p:nvPr>
            <p:ph type="sldNum" sz="quarter" idx="5"/>
          </p:nvPr>
        </p:nvSpPr>
        <p:spPr/>
        <p:txBody>
          <a:bodyPr/>
          <a:lstStyle/>
          <a:p>
            <a:fld id="{9207B7BA-7BE5-4B54-ACCF-FFDF7E1E7E29}" type="slidenum">
              <a:rPr lang="en-US" smtClean="0"/>
              <a:t>71</a:t>
            </a:fld>
            <a:endParaRPr lang="en-US"/>
          </a:p>
        </p:txBody>
      </p:sp>
    </p:spTree>
    <p:extLst>
      <p:ext uri="{BB962C8B-B14F-4D97-AF65-F5344CB8AC3E}">
        <p14:creationId xmlns:p14="http://schemas.microsoft.com/office/powerpoint/2010/main" val="399543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7582E-C394-4CAC-B823-827D6C64D275}" type="slidenum">
              <a:rPr lang="en-US" smtClean="0"/>
              <a:t>11</a:t>
            </a:fld>
            <a:endParaRPr lang="en-US"/>
          </a:p>
        </p:txBody>
      </p:sp>
    </p:spTree>
    <p:extLst>
      <p:ext uri="{BB962C8B-B14F-4D97-AF65-F5344CB8AC3E}">
        <p14:creationId xmlns:p14="http://schemas.microsoft.com/office/powerpoint/2010/main" val="223641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histamine goes on to have tissue effects</a:t>
            </a:r>
          </a:p>
        </p:txBody>
      </p:sp>
      <p:sp>
        <p:nvSpPr>
          <p:cNvPr id="4" name="Slide Number Placeholder 3"/>
          <p:cNvSpPr>
            <a:spLocks noGrp="1"/>
          </p:cNvSpPr>
          <p:nvPr>
            <p:ph type="sldNum" sz="quarter" idx="5"/>
          </p:nvPr>
        </p:nvSpPr>
        <p:spPr/>
        <p:txBody>
          <a:bodyPr/>
          <a:lstStyle/>
          <a:p>
            <a:fld id="{3AA7582E-C394-4CAC-B823-827D6C64D275}" type="slidenum">
              <a:rPr lang="en-US" smtClean="0"/>
              <a:t>12</a:t>
            </a:fld>
            <a:endParaRPr lang="en-US"/>
          </a:p>
        </p:txBody>
      </p:sp>
    </p:spTree>
    <p:extLst>
      <p:ext uri="{BB962C8B-B14F-4D97-AF65-F5344CB8AC3E}">
        <p14:creationId xmlns:p14="http://schemas.microsoft.com/office/powerpoint/2010/main" val="304281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histamine goes on to have tissue effects</a:t>
            </a:r>
          </a:p>
        </p:txBody>
      </p:sp>
      <p:sp>
        <p:nvSpPr>
          <p:cNvPr id="4" name="Slide Number Placeholder 3"/>
          <p:cNvSpPr>
            <a:spLocks noGrp="1"/>
          </p:cNvSpPr>
          <p:nvPr>
            <p:ph type="sldNum" sz="quarter" idx="5"/>
          </p:nvPr>
        </p:nvSpPr>
        <p:spPr/>
        <p:txBody>
          <a:bodyPr/>
          <a:lstStyle/>
          <a:p>
            <a:fld id="{3AA7582E-C394-4CAC-B823-827D6C64D275}" type="slidenum">
              <a:rPr lang="en-US" smtClean="0"/>
              <a:t>13</a:t>
            </a:fld>
            <a:endParaRPr lang="en-US"/>
          </a:p>
        </p:txBody>
      </p:sp>
    </p:spTree>
    <p:extLst>
      <p:ext uri="{BB962C8B-B14F-4D97-AF65-F5344CB8AC3E}">
        <p14:creationId xmlns:p14="http://schemas.microsoft.com/office/powerpoint/2010/main" val="238715002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6B21A"/>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2990E05-5FC9-88E4-AE2D-101C537EC4D3}"/>
              </a:ext>
            </a:extLst>
          </p:cNvPr>
          <p:cNvPicPr>
            <a:picLocks noChangeAspect="1"/>
          </p:cNvPicPr>
          <p:nvPr userDrawn="1"/>
        </p:nvPicPr>
        <p:blipFill>
          <a:blip r:embed="rId2">
            <a:alphaModFix amt="80000"/>
          </a:blip>
          <a:srcRect l="241" r="241"/>
          <a:stretch>
            <a:fillRect/>
          </a:stretch>
        </p:blipFill>
        <p:spPr>
          <a:xfrm>
            <a:off x="0" y="4017103"/>
            <a:ext cx="12192000" cy="2294305"/>
          </a:xfrm>
          <a:prstGeom prst="rect">
            <a:avLst/>
          </a:prstGeom>
        </p:spPr>
      </p:pic>
      <p:pic>
        <p:nvPicPr>
          <p:cNvPr id="2" name="Picture 1">
            <a:extLst>
              <a:ext uri="{FF2B5EF4-FFF2-40B4-BE49-F238E27FC236}">
                <a16:creationId xmlns:a16="http://schemas.microsoft.com/office/drawing/2014/main" id="{4B065C97-471B-DBFA-13AD-5A27650038CF}"/>
              </a:ext>
            </a:extLst>
          </p:cNvPr>
          <p:cNvPicPr>
            <a:picLocks noChangeAspect="1"/>
          </p:cNvPicPr>
          <p:nvPr userDrawn="1"/>
        </p:nvPicPr>
        <p:blipFill>
          <a:blip r:embed="rId3">
            <a:extLst>
              <a:ext uri="{28A0092B-C50C-407E-A947-70E740481C1C}">
                <a14:useLocalDpi xmlns:a14="http://schemas.microsoft.com/office/drawing/2010/main" val="0"/>
              </a:ext>
            </a:extLst>
          </a:blip>
          <a:srcRect t="6842"/>
          <a:stretch>
            <a:fillRect/>
          </a:stretch>
        </p:blipFill>
        <p:spPr>
          <a:xfrm>
            <a:off x="0" y="6188188"/>
            <a:ext cx="12192000" cy="760662"/>
          </a:xfrm>
          <a:prstGeom prst="rect">
            <a:avLst/>
          </a:prstGeom>
        </p:spPr>
      </p:pic>
      <p:pic>
        <p:nvPicPr>
          <p:cNvPr id="28" name="Picture 27">
            <a:extLst>
              <a:ext uri="{FF2B5EF4-FFF2-40B4-BE49-F238E27FC236}">
                <a16:creationId xmlns:a16="http://schemas.microsoft.com/office/drawing/2014/main" id="{97C61E68-A8AF-2C4D-A106-1D07EEF49909}"/>
              </a:ext>
            </a:extLst>
          </p:cNvPr>
          <p:cNvPicPr>
            <a:picLocks noChangeAspect="1"/>
          </p:cNvPicPr>
          <p:nvPr userDrawn="1"/>
        </p:nvPicPr>
        <p:blipFill>
          <a:blip r:embed="rId4">
            <a:alphaModFix amt="30000"/>
          </a:blip>
          <a:stretch>
            <a:fillRect/>
          </a:stretch>
        </p:blipFill>
        <p:spPr>
          <a:xfrm>
            <a:off x="7559022" y="59271"/>
            <a:ext cx="4979038" cy="6131991"/>
          </a:xfrm>
          <a:prstGeom prst="rect">
            <a:avLst/>
          </a:prstGeom>
        </p:spPr>
      </p:pic>
      <p:sp>
        <p:nvSpPr>
          <p:cNvPr id="4" name="Title 1">
            <a:extLst>
              <a:ext uri="{FF2B5EF4-FFF2-40B4-BE49-F238E27FC236}">
                <a16:creationId xmlns:a16="http://schemas.microsoft.com/office/drawing/2014/main" id="{2959F3E0-BB8F-7554-2555-555B19FF692B}"/>
              </a:ext>
            </a:extLst>
          </p:cNvPr>
          <p:cNvSpPr>
            <a:spLocks noGrp="1"/>
          </p:cNvSpPr>
          <p:nvPr>
            <p:ph type="ctrTitle" hasCustomPrompt="1"/>
          </p:nvPr>
        </p:nvSpPr>
        <p:spPr>
          <a:xfrm>
            <a:off x="628298" y="1770080"/>
            <a:ext cx="6797753" cy="572464"/>
          </a:xfrm>
        </p:spPr>
        <p:txBody>
          <a:bodyPr wrap="square" tIns="91440" bIns="91440" anchor="b" anchorCtr="0">
            <a:spAutoFit/>
          </a:bodyPr>
          <a:lstStyle>
            <a:lvl1pPr algn="l">
              <a:defRPr sz="2800" b="0">
                <a:solidFill>
                  <a:srgbClr val="101624"/>
                </a:solidFill>
                <a:latin typeface="Aptos" panose="020B0004020202020204" pitchFamily="34" charset="0"/>
              </a:defRPr>
            </a:lvl1pPr>
          </a:lstStyle>
          <a:p>
            <a:r>
              <a:rPr lang="en-US" dirty="0"/>
              <a:t>Presentation Title Here</a:t>
            </a:r>
          </a:p>
        </p:txBody>
      </p:sp>
      <p:sp>
        <p:nvSpPr>
          <p:cNvPr id="5" name="Text Placeholder 9">
            <a:extLst>
              <a:ext uri="{FF2B5EF4-FFF2-40B4-BE49-F238E27FC236}">
                <a16:creationId xmlns:a16="http://schemas.microsoft.com/office/drawing/2014/main" id="{CE37B425-F7AC-031C-8808-FADDC9768900}"/>
              </a:ext>
            </a:extLst>
          </p:cNvPr>
          <p:cNvSpPr>
            <a:spLocks noGrp="1"/>
          </p:cNvSpPr>
          <p:nvPr>
            <p:ph type="body" sz="quarter" idx="11" hasCustomPrompt="1"/>
          </p:nvPr>
        </p:nvSpPr>
        <p:spPr>
          <a:xfrm>
            <a:off x="628298" y="2514737"/>
            <a:ext cx="6797753" cy="509563"/>
          </a:xfrm>
          <a:noFill/>
        </p:spPr>
        <p:txBody>
          <a:bodyPr wrap="square" lIns="91440" tIns="0" rIns="91440" bIns="91440" anchor="t" anchorCtr="0">
            <a:spAutoFit/>
          </a:bodyPr>
          <a:lstStyle>
            <a:lvl1pPr marL="0" indent="0">
              <a:buNone/>
              <a:defRPr sz="2000">
                <a:solidFill>
                  <a:srgbClr val="101624"/>
                </a:solidFill>
                <a:latin typeface="Aptos" panose="020B0004020202020204" pitchFamily="34" charset="0"/>
              </a:defRPr>
            </a:lvl1pPr>
            <a:lvl2pPr marL="257175" indent="0">
              <a:buNone/>
              <a:defRPr/>
            </a:lvl2pPr>
          </a:lstStyle>
          <a:p>
            <a:pPr lvl="0"/>
            <a:r>
              <a:rPr lang="en-US" dirty="0"/>
              <a:t>Speaker Name, Title</a:t>
            </a:r>
          </a:p>
        </p:txBody>
      </p:sp>
      <p:pic>
        <p:nvPicPr>
          <p:cNvPr id="26" name="Picture 25">
            <a:extLst>
              <a:ext uri="{FF2B5EF4-FFF2-40B4-BE49-F238E27FC236}">
                <a16:creationId xmlns:a16="http://schemas.microsoft.com/office/drawing/2014/main" id="{FA644413-7CCD-B5FF-F133-DD38ECBFC305}"/>
              </a:ext>
            </a:extLst>
          </p:cNvPr>
          <p:cNvPicPr>
            <a:picLocks noChangeAspect="1"/>
          </p:cNvPicPr>
          <p:nvPr userDrawn="1"/>
        </p:nvPicPr>
        <p:blipFill>
          <a:blip r:embed="rId5"/>
          <a:stretch>
            <a:fillRect/>
          </a:stretch>
        </p:blipFill>
        <p:spPr>
          <a:xfrm>
            <a:off x="2860404" y="6312828"/>
            <a:ext cx="1055453" cy="480701"/>
          </a:xfrm>
          <a:prstGeom prst="rect">
            <a:avLst/>
          </a:prstGeom>
        </p:spPr>
      </p:pic>
      <p:pic>
        <p:nvPicPr>
          <p:cNvPr id="27" name="Picture 26">
            <a:extLst>
              <a:ext uri="{FF2B5EF4-FFF2-40B4-BE49-F238E27FC236}">
                <a16:creationId xmlns:a16="http://schemas.microsoft.com/office/drawing/2014/main" id="{74A36629-3888-7A2F-CC2A-F0CB904B2C18}"/>
              </a:ext>
            </a:extLst>
          </p:cNvPr>
          <p:cNvPicPr>
            <a:picLocks noChangeAspect="1"/>
          </p:cNvPicPr>
          <p:nvPr userDrawn="1"/>
        </p:nvPicPr>
        <p:blipFill>
          <a:blip r:embed="rId6"/>
          <a:stretch>
            <a:fillRect/>
          </a:stretch>
        </p:blipFill>
        <p:spPr>
          <a:xfrm>
            <a:off x="352268" y="6409699"/>
            <a:ext cx="2075662" cy="286958"/>
          </a:xfrm>
          <a:prstGeom prst="rect">
            <a:avLst/>
          </a:prstGeom>
        </p:spPr>
      </p:pic>
      <p:sp>
        <p:nvSpPr>
          <p:cNvPr id="40" name="Slide Number Placeholder 9">
            <a:extLst>
              <a:ext uri="{FF2B5EF4-FFF2-40B4-BE49-F238E27FC236}">
                <a16:creationId xmlns:a16="http://schemas.microsoft.com/office/drawing/2014/main" id="{9A2A64E0-F634-74F2-A67C-1408A01AD361}"/>
              </a:ext>
            </a:extLst>
          </p:cNvPr>
          <p:cNvSpPr>
            <a:spLocks noGrp="1"/>
          </p:cNvSpPr>
          <p:nvPr>
            <p:ph type="sldNum" sz="quarter" idx="4"/>
          </p:nvPr>
        </p:nvSpPr>
        <p:spPr>
          <a:xfrm>
            <a:off x="10773298" y="6428404"/>
            <a:ext cx="469325" cy="365125"/>
          </a:xfrm>
          <a:prstGeom prst="rect">
            <a:avLst/>
          </a:prstGeom>
        </p:spPr>
        <p:txBody>
          <a:bodyPr/>
          <a:lstStyle>
            <a:lvl1pPr algn="ctr">
              <a:defRPr sz="1100" b="0">
                <a:solidFill>
                  <a:srgbClr val="101624"/>
                </a:solidFill>
                <a:latin typeface="Aptos" panose="020B0004020202020204" pitchFamily="34" charset="0"/>
              </a:defRPr>
            </a:lvl1pPr>
          </a:lstStyle>
          <a:p>
            <a:fld id="{315B40F4-61C0-A841-87DE-A57D642259CC}" type="slidenum">
              <a:rPr lang="en-US" smtClean="0"/>
              <a:pPr/>
              <a:t>‹#›</a:t>
            </a:fld>
            <a:endParaRPr lang="en-US" dirty="0"/>
          </a:p>
        </p:txBody>
      </p:sp>
      <p:grpSp>
        <p:nvGrpSpPr>
          <p:cNvPr id="8" name="Group 7">
            <a:extLst>
              <a:ext uri="{FF2B5EF4-FFF2-40B4-BE49-F238E27FC236}">
                <a16:creationId xmlns:a16="http://schemas.microsoft.com/office/drawing/2014/main" id="{5C8DCE74-DC05-716A-6F37-5AAB21259C7A}"/>
              </a:ext>
            </a:extLst>
          </p:cNvPr>
          <p:cNvGrpSpPr/>
          <p:nvPr userDrawn="1"/>
        </p:nvGrpSpPr>
        <p:grpSpPr>
          <a:xfrm>
            <a:off x="0" y="339061"/>
            <a:ext cx="8049718" cy="1301794"/>
            <a:chOff x="0" y="339061"/>
            <a:chExt cx="8049718" cy="1301794"/>
          </a:xfrm>
        </p:grpSpPr>
        <p:sp>
          <p:nvSpPr>
            <p:cNvPr id="35" name="Rectangle 34">
              <a:extLst>
                <a:ext uri="{FF2B5EF4-FFF2-40B4-BE49-F238E27FC236}">
                  <a16:creationId xmlns:a16="http://schemas.microsoft.com/office/drawing/2014/main" id="{01FEC0F7-6097-F6A8-F906-A89041EA42E7}"/>
                </a:ext>
              </a:extLst>
            </p:cNvPr>
            <p:cNvSpPr/>
            <p:nvPr userDrawn="1"/>
          </p:nvSpPr>
          <p:spPr>
            <a:xfrm>
              <a:off x="0" y="949786"/>
              <a:ext cx="8049718" cy="595628"/>
            </a:xfrm>
            <a:prstGeom prst="rect">
              <a:avLst/>
            </a:prstGeom>
            <a:solidFill>
              <a:srgbClr val="F6B2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yellow and white logo&#10;&#10;AI-generated content may be incorrect.">
              <a:extLst>
                <a:ext uri="{FF2B5EF4-FFF2-40B4-BE49-F238E27FC236}">
                  <a16:creationId xmlns:a16="http://schemas.microsoft.com/office/drawing/2014/main" id="{82589515-2647-7AD5-5DB3-B047D6E36D7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28298" y="339061"/>
              <a:ext cx="5815309" cy="1301794"/>
            </a:xfrm>
            <a:prstGeom prst="rect">
              <a:avLst/>
            </a:prstGeom>
          </p:spPr>
        </p:pic>
      </p:grpSp>
      <p:pic>
        <p:nvPicPr>
          <p:cNvPr id="16" name="Picture 15" descr="A yellow letter and a white background&#10;&#10;AI-generated content may be incorrect.">
            <a:extLst>
              <a:ext uri="{FF2B5EF4-FFF2-40B4-BE49-F238E27FC236}">
                <a16:creationId xmlns:a16="http://schemas.microsoft.com/office/drawing/2014/main" id="{A27A1493-74D6-456E-EACD-1269FB5A19A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530733" y="6346192"/>
            <a:ext cx="1918392" cy="429444"/>
          </a:xfrm>
          <a:prstGeom prst="rect">
            <a:avLst/>
          </a:prstGeom>
        </p:spPr>
      </p:pic>
    </p:spTree>
    <p:extLst>
      <p:ext uri="{BB962C8B-B14F-4D97-AF65-F5344CB8AC3E}">
        <p14:creationId xmlns:p14="http://schemas.microsoft.com/office/powerpoint/2010/main" val="10858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ody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46C289F-3CC0-7CAF-32C7-8973C8FEBA34}"/>
              </a:ext>
            </a:extLst>
          </p:cNvPr>
          <p:cNvSpPr>
            <a:spLocks noGrp="1"/>
          </p:cNvSpPr>
          <p:nvPr>
            <p:ph type="title" hasCustomPrompt="1"/>
          </p:nvPr>
        </p:nvSpPr>
        <p:spPr>
          <a:xfrm>
            <a:off x="458893" y="315878"/>
            <a:ext cx="11410648" cy="806609"/>
          </a:xfrm>
          <a:prstGeom prst="rect">
            <a:avLst/>
          </a:prstGeom>
        </p:spPr>
        <p:txBody>
          <a:bodyPr vert="horz" lIns="91440" tIns="0" rIns="91440" bIns="0" rtlCol="0" anchor="ctr">
            <a:normAutofit/>
          </a:bodyPr>
          <a:lstStyle/>
          <a:p>
            <a:r>
              <a:rPr lang="en-US" dirty="0"/>
              <a:t>Title Goes Here</a:t>
            </a:r>
          </a:p>
        </p:txBody>
      </p:sp>
      <p:sp>
        <p:nvSpPr>
          <p:cNvPr id="8" name="Text Placeholder 2">
            <a:extLst>
              <a:ext uri="{FF2B5EF4-FFF2-40B4-BE49-F238E27FC236}">
                <a16:creationId xmlns:a16="http://schemas.microsoft.com/office/drawing/2014/main" id="{F9A8DE55-B204-4405-3490-DCBDB466C60E}"/>
              </a:ext>
            </a:extLst>
          </p:cNvPr>
          <p:cNvSpPr>
            <a:spLocks noGrp="1"/>
          </p:cNvSpPr>
          <p:nvPr>
            <p:ph idx="1" hasCustomPrompt="1"/>
          </p:nvPr>
        </p:nvSpPr>
        <p:spPr>
          <a:xfrm>
            <a:off x="458895" y="1302316"/>
            <a:ext cx="11410649" cy="4555084"/>
          </a:xfrm>
          <a:prstGeom prst="rect">
            <a:avLst/>
          </a:prstGeom>
        </p:spPr>
        <p:txBody>
          <a:bodyPr vert="horz" lIns="91440" tIns="45720" rIns="91440" bIns="45720" rtlCol="0">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9">
            <a:extLst>
              <a:ext uri="{FF2B5EF4-FFF2-40B4-BE49-F238E27FC236}">
                <a16:creationId xmlns:a16="http://schemas.microsoft.com/office/drawing/2014/main" id="{1B712326-3D68-ECC6-0E6D-80853F091426}"/>
              </a:ext>
            </a:extLst>
          </p:cNvPr>
          <p:cNvSpPr>
            <a:spLocks noGrp="1"/>
          </p:cNvSpPr>
          <p:nvPr>
            <p:ph type="sldNum" sz="quarter" idx="4"/>
          </p:nvPr>
        </p:nvSpPr>
        <p:spPr>
          <a:xfrm>
            <a:off x="10825763" y="6466582"/>
            <a:ext cx="469325" cy="365125"/>
          </a:xfrm>
          <a:prstGeom prst="rect">
            <a:avLst/>
          </a:prstGeom>
        </p:spPr>
        <p:txBody>
          <a:bodyPr/>
          <a:lstStyle>
            <a:lvl1pPr algn="ctr">
              <a:defRPr sz="1100" b="0">
                <a:solidFill>
                  <a:schemeClr val="bg1"/>
                </a:solidFill>
                <a:latin typeface="Aptos" panose="020B0004020202020204" pitchFamily="34" charset="0"/>
              </a:defRPr>
            </a:lvl1pPr>
          </a:lstStyle>
          <a:p>
            <a:pPr algn="ctr"/>
            <a:fld id="{315B40F4-61C0-A841-87DE-A57D642259CC}" type="slidenum">
              <a:rPr lang="en-US" smtClean="0"/>
              <a:pPr/>
              <a:t>‹#›</a:t>
            </a:fld>
            <a:endParaRPr lang="en-US" dirty="0"/>
          </a:p>
        </p:txBody>
      </p:sp>
    </p:spTree>
    <p:extLst>
      <p:ext uri="{BB962C8B-B14F-4D97-AF65-F5344CB8AC3E}">
        <p14:creationId xmlns:p14="http://schemas.microsoft.com/office/powerpoint/2010/main" val="385245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Body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46C289F-3CC0-7CAF-32C7-8973C8FEBA34}"/>
              </a:ext>
            </a:extLst>
          </p:cNvPr>
          <p:cNvSpPr>
            <a:spLocks noGrp="1"/>
          </p:cNvSpPr>
          <p:nvPr>
            <p:ph type="title" hasCustomPrompt="1"/>
          </p:nvPr>
        </p:nvSpPr>
        <p:spPr>
          <a:xfrm>
            <a:off x="458893" y="315878"/>
            <a:ext cx="11410648" cy="806609"/>
          </a:xfrm>
          <a:prstGeom prst="rect">
            <a:avLst/>
          </a:prstGeom>
        </p:spPr>
        <p:txBody>
          <a:bodyPr vert="horz" lIns="91440" tIns="0" rIns="91440" bIns="0" rtlCol="0" anchor="ctr">
            <a:normAutofit/>
          </a:bodyPr>
          <a:lstStyle>
            <a:lvl1pPr>
              <a:defRPr>
                <a:solidFill>
                  <a:srgbClr val="333333"/>
                </a:solidFill>
              </a:defRPr>
            </a:lvl1pPr>
          </a:lstStyle>
          <a:p>
            <a:r>
              <a:rPr lang="en-US" dirty="0"/>
              <a:t>Title Goes Here</a:t>
            </a:r>
          </a:p>
        </p:txBody>
      </p:sp>
      <p:sp>
        <p:nvSpPr>
          <p:cNvPr id="3" name="Picture Placeholder 5">
            <a:extLst>
              <a:ext uri="{FF2B5EF4-FFF2-40B4-BE49-F238E27FC236}">
                <a16:creationId xmlns:a16="http://schemas.microsoft.com/office/drawing/2014/main" id="{2EADE56E-C3DE-6992-C80A-768172EB1CA3}"/>
              </a:ext>
            </a:extLst>
          </p:cNvPr>
          <p:cNvSpPr>
            <a:spLocks noGrp="1"/>
          </p:cNvSpPr>
          <p:nvPr>
            <p:ph type="pic" sz="quarter" idx="10"/>
          </p:nvPr>
        </p:nvSpPr>
        <p:spPr>
          <a:xfrm>
            <a:off x="1130275" y="1876550"/>
            <a:ext cx="3337592" cy="3504211"/>
          </a:xfrm>
        </p:spPr>
        <p:txBody>
          <a:bodyPr/>
          <a:lstStyle>
            <a:lvl1pPr>
              <a:defRPr>
                <a:solidFill>
                  <a:schemeClr val="bg1"/>
                </a:solidFill>
                <a:latin typeface="Gotham Medium" panose="02000604030000020004" pitchFamily="2" charset="0"/>
              </a:defRPr>
            </a:lvl1pPr>
          </a:lstStyle>
          <a:p>
            <a:r>
              <a:rPr lang="en-US"/>
              <a:t>Click icon to add picture</a:t>
            </a:r>
            <a:endParaRPr lang="en-US" dirty="0"/>
          </a:p>
        </p:txBody>
      </p:sp>
      <p:sp>
        <p:nvSpPr>
          <p:cNvPr id="4" name="Text Placeholder 9">
            <a:extLst>
              <a:ext uri="{FF2B5EF4-FFF2-40B4-BE49-F238E27FC236}">
                <a16:creationId xmlns:a16="http://schemas.microsoft.com/office/drawing/2014/main" id="{7B8A976D-DFD1-AF7F-D138-E553A91B7762}"/>
              </a:ext>
            </a:extLst>
          </p:cNvPr>
          <p:cNvSpPr>
            <a:spLocks noGrp="1"/>
          </p:cNvSpPr>
          <p:nvPr>
            <p:ph type="body" sz="quarter" idx="11" hasCustomPrompt="1"/>
          </p:nvPr>
        </p:nvSpPr>
        <p:spPr>
          <a:xfrm>
            <a:off x="4729921" y="1876550"/>
            <a:ext cx="6341749" cy="676467"/>
          </a:xfrm>
          <a:noFill/>
        </p:spPr>
        <p:txBody>
          <a:bodyPr lIns="91440" tIns="0" rIns="91440" bIns="91440" anchor="t" anchorCtr="0">
            <a:spAutoFit/>
          </a:bodyPr>
          <a:lstStyle>
            <a:lvl1pPr marL="0" indent="0">
              <a:buNone/>
              <a:defRPr sz="2800">
                <a:solidFill>
                  <a:srgbClr val="333333"/>
                </a:solidFill>
                <a:latin typeface="Aptos" panose="020B0004020202020204" pitchFamily="34" charset="0"/>
              </a:defRPr>
            </a:lvl1pPr>
            <a:lvl2pPr marL="257175" indent="0">
              <a:buNone/>
              <a:defRPr/>
            </a:lvl2pPr>
          </a:lstStyle>
          <a:p>
            <a:pPr lvl="0"/>
            <a:r>
              <a:rPr lang="en-US" dirty="0"/>
              <a:t>Speaker Name</a:t>
            </a:r>
          </a:p>
        </p:txBody>
      </p:sp>
      <p:sp>
        <p:nvSpPr>
          <p:cNvPr id="9" name="Text Placeholder 9">
            <a:extLst>
              <a:ext uri="{FF2B5EF4-FFF2-40B4-BE49-F238E27FC236}">
                <a16:creationId xmlns:a16="http://schemas.microsoft.com/office/drawing/2014/main" id="{9F057FDE-0772-8D0A-B8AF-B8884A002925}"/>
              </a:ext>
            </a:extLst>
          </p:cNvPr>
          <p:cNvSpPr>
            <a:spLocks noGrp="1"/>
          </p:cNvSpPr>
          <p:nvPr>
            <p:ph type="body" sz="quarter" idx="12" hasCustomPrompt="1"/>
          </p:nvPr>
        </p:nvSpPr>
        <p:spPr>
          <a:xfrm>
            <a:off x="4719976" y="2683693"/>
            <a:ext cx="6341749" cy="492443"/>
          </a:xfrm>
          <a:solidFill>
            <a:srgbClr val="101624"/>
          </a:solidFill>
        </p:spPr>
        <p:txBody>
          <a:bodyPr lIns="91440" tIns="91440" rIns="91440" bIns="91440" anchor="ctr" anchorCtr="0">
            <a:spAutoFit/>
          </a:bodyPr>
          <a:lstStyle>
            <a:lvl1pPr marL="0" indent="0">
              <a:buNone/>
              <a:defRPr sz="2000">
                <a:solidFill>
                  <a:schemeClr val="bg1"/>
                </a:solidFill>
                <a:latin typeface="Aptos" panose="020B0004020202020204" pitchFamily="34" charset="0"/>
              </a:defRPr>
            </a:lvl1pPr>
            <a:lvl2pPr marL="257175" indent="0">
              <a:buNone/>
              <a:defRPr/>
            </a:lvl2pPr>
          </a:lstStyle>
          <a:p>
            <a:pPr lvl="0"/>
            <a:r>
              <a:rPr lang="en-US" dirty="0"/>
              <a:t>Speaker Title</a:t>
            </a:r>
          </a:p>
        </p:txBody>
      </p:sp>
      <p:sp>
        <p:nvSpPr>
          <p:cNvPr id="2" name="Slide Number Placeholder 9">
            <a:extLst>
              <a:ext uri="{FF2B5EF4-FFF2-40B4-BE49-F238E27FC236}">
                <a16:creationId xmlns:a16="http://schemas.microsoft.com/office/drawing/2014/main" id="{17725A27-6C69-5290-37CE-097EDAAD5838}"/>
              </a:ext>
            </a:extLst>
          </p:cNvPr>
          <p:cNvSpPr>
            <a:spLocks noGrp="1"/>
          </p:cNvSpPr>
          <p:nvPr>
            <p:ph type="sldNum" sz="quarter" idx="4"/>
          </p:nvPr>
        </p:nvSpPr>
        <p:spPr>
          <a:xfrm>
            <a:off x="10825763" y="6466582"/>
            <a:ext cx="469325" cy="365125"/>
          </a:xfrm>
          <a:prstGeom prst="rect">
            <a:avLst/>
          </a:prstGeom>
        </p:spPr>
        <p:txBody>
          <a:bodyPr/>
          <a:lstStyle>
            <a:lvl1pPr algn="ctr">
              <a:defRPr sz="1100" b="0">
                <a:solidFill>
                  <a:schemeClr val="bg1"/>
                </a:solidFill>
                <a:latin typeface="Aptos" panose="020B0004020202020204" pitchFamily="34" charset="0"/>
              </a:defRPr>
            </a:lvl1pPr>
          </a:lstStyle>
          <a:p>
            <a:pPr algn="ctr"/>
            <a:fld id="{315B40F4-61C0-A841-87DE-A57D642259CC}" type="slidenum">
              <a:rPr lang="en-US" smtClean="0"/>
              <a:pPr/>
              <a:t>‹#›</a:t>
            </a:fld>
            <a:endParaRPr lang="en-US" dirty="0"/>
          </a:p>
        </p:txBody>
      </p:sp>
    </p:spTree>
    <p:extLst>
      <p:ext uri="{BB962C8B-B14F-4D97-AF65-F5344CB8AC3E}">
        <p14:creationId xmlns:p14="http://schemas.microsoft.com/office/powerpoint/2010/main" val="156552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A13E677-A849-5B58-A3A7-41797D46F477}"/>
              </a:ext>
            </a:extLst>
          </p:cNvPr>
          <p:cNvSpPr>
            <a:spLocks noGrp="1"/>
          </p:cNvSpPr>
          <p:nvPr>
            <p:ph sz="half" idx="1" hasCustomPrompt="1"/>
          </p:nvPr>
        </p:nvSpPr>
        <p:spPr>
          <a:xfrm>
            <a:off x="467605" y="1344549"/>
            <a:ext cx="5600700" cy="4504667"/>
          </a:xfrm>
          <a:noFill/>
        </p:spPr>
        <p:txBody>
          <a:bodyPr>
            <a:normAutofit/>
          </a:bodyPr>
          <a:lstStyle>
            <a:lvl1pPr marL="228600" indent="-228600">
              <a:tabLst/>
              <a:defRPr sz="2800">
                <a:solidFill>
                  <a:srgbClr val="333333"/>
                </a:solidFill>
                <a:latin typeface="Aptos" panose="020B0004020202020204" pitchFamily="34" charset="0"/>
              </a:defRPr>
            </a:lvl1pPr>
            <a:lvl2pPr marL="458788" indent="-201613">
              <a:tabLst/>
              <a:defRPr sz="2400">
                <a:solidFill>
                  <a:srgbClr val="333333"/>
                </a:solidFill>
                <a:latin typeface="Aptos" panose="020B0004020202020204" pitchFamily="34" charset="0"/>
              </a:defRPr>
            </a:lvl2pPr>
            <a:lvl3pPr marL="688975" indent="-174625">
              <a:tabLst/>
              <a:defRPr sz="2000">
                <a:solidFill>
                  <a:srgbClr val="333333"/>
                </a:solidFill>
                <a:latin typeface="Aptos" panose="020B0004020202020204" pitchFamily="34" charset="0"/>
              </a:defRPr>
            </a:lvl3pPr>
            <a:lvl4pPr marL="973138" indent="-201613">
              <a:tabLst/>
              <a:defRPr sz="1600">
                <a:solidFill>
                  <a:srgbClr val="333333"/>
                </a:solidFill>
                <a:latin typeface="Aptos" panose="020B0004020202020204" pitchFamily="34" charset="0"/>
              </a:defRPr>
            </a:lvl4pPr>
            <a:lvl5pPr marL="1203325" indent="-174625">
              <a:tabLst/>
              <a:defRPr sz="1600">
                <a:solidFill>
                  <a:srgbClr val="333333"/>
                </a:solidFill>
                <a:latin typeface="Aptos" panose="020B0004020202020204" pitchFamily="34"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D50731E-BBA8-367C-8143-DE11B2CACF74}"/>
              </a:ext>
            </a:extLst>
          </p:cNvPr>
          <p:cNvSpPr>
            <a:spLocks noGrp="1"/>
          </p:cNvSpPr>
          <p:nvPr>
            <p:ph sz="half" idx="10" hasCustomPrompt="1"/>
          </p:nvPr>
        </p:nvSpPr>
        <p:spPr>
          <a:xfrm>
            <a:off x="6268841" y="1337333"/>
            <a:ext cx="5600700" cy="4504667"/>
          </a:xfrm>
          <a:noFill/>
        </p:spPr>
        <p:txBody>
          <a:bodyPr>
            <a:normAutofit/>
          </a:bodyPr>
          <a:lstStyle>
            <a:lvl1pPr marL="228600" indent="-228600">
              <a:tabLst/>
              <a:defRPr sz="2800">
                <a:solidFill>
                  <a:srgbClr val="333333"/>
                </a:solidFill>
                <a:latin typeface="Aptos" panose="020B0004020202020204" pitchFamily="34" charset="0"/>
              </a:defRPr>
            </a:lvl1pPr>
            <a:lvl2pPr marL="458788" indent="-201613">
              <a:tabLst/>
              <a:defRPr sz="2400">
                <a:solidFill>
                  <a:srgbClr val="333333"/>
                </a:solidFill>
                <a:latin typeface="Aptos" panose="020B0004020202020204" pitchFamily="34" charset="0"/>
              </a:defRPr>
            </a:lvl2pPr>
            <a:lvl3pPr marL="688975" indent="-174625">
              <a:tabLst/>
              <a:defRPr sz="2000">
                <a:solidFill>
                  <a:srgbClr val="333333"/>
                </a:solidFill>
                <a:latin typeface="Aptos" panose="020B0004020202020204" pitchFamily="34" charset="0"/>
              </a:defRPr>
            </a:lvl3pPr>
            <a:lvl4pPr marL="973138" indent="-201613">
              <a:tabLst/>
              <a:defRPr sz="1600">
                <a:solidFill>
                  <a:srgbClr val="333333"/>
                </a:solidFill>
                <a:latin typeface="Aptos" panose="020B0004020202020204" pitchFamily="34" charset="0"/>
              </a:defRPr>
            </a:lvl4pPr>
            <a:lvl5pPr marL="1203325" indent="-174625">
              <a:tabLst/>
              <a:defRPr sz="1600">
                <a:solidFill>
                  <a:srgbClr val="333333"/>
                </a:solidFill>
                <a:latin typeface="Aptos" panose="020B0004020202020204" pitchFamily="34"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1">
            <a:extLst>
              <a:ext uri="{FF2B5EF4-FFF2-40B4-BE49-F238E27FC236}">
                <a16:creationId xmlns:a16="http://schemas.microsoft.com/office/drawing/2014/main" id="{FB1916B3-5217-C86C-1075-7EB0E78095C5}"/>
              </a:ext>
            </a:extLst>
          </p:cNvPr>
          <p:cNvSpPr>
            <a:spLocks noGrp="1"/>
          </p:cNvSpPr>
          <p:nvPr>
            <p:ph type="title" hasCustomPrompt="1"/>
          </p:nvPr>
        </p:nvSpPr>
        <p:spPr>
          <a:xfrm>
            <a:off x="458893" y="315878"/>
            <a:ext cx="11410648" cy="806609"/>
          </a:xfrm>
          <a:prstGeom prst="rect">
            <a:avLst/>
          </a:prstGeom>
        </p:spPr>
        <p:txBody>
          <a:bodyPr vert="horz" lIns="91440" tIns="0" rIns="91440" bIns="0" rtlCol="0" anchor="ctr">
            <a:normAutofit/>
          </a:bodyPr>
          <a:lstStyle>
            <a:lvl1pPr>
              <a:defRPr>
                <a:solidFill>
                  <a:srgbClr val="333333"/>
                </a:solidFill>
              </a:defRPr>
            </a:lvl1pPr>
          </a:lstStyle>
          <a:p>
            <a:r>
              <a:rPr lang="en-US" dirty="0"/>
              <a:t>Title Goes Here</a:t>
            </a:r>
          </a:p>
        </p:txBody>
      </p:sp>
      <p:sp>
        <p:nvSpPr>
          <p:cNvPr id="7" name="Slide Number Placeholder 9">
            <a:extLst>
              <a:ext uri="{FF2B5EF4-FFF2-40B4-BE49-F238E27FC236}">
                <a16:creationId xmlns:a16="http://schemas.microsoft.com/office/drawing/2014/main" id="{A2973827-26EF-A1F5-F2CE-89A5533F9EF1}"/>
              </a:ext>
            </a:extLst>
          </p:cNvPr>
          <p:cNvSpPr>
            <a:spLocks noGrp="1"/>
          </p:cNvSpPr>
          <p:nvPr>
            <p:ph type="sldNum" sz="quarter" idx="4"/>
          </p:nvPr>
        </p:nvSpPr>
        <p:spPr>
          <a:xfrm>
            <a:off x="10825763" y="6466582"/>
            <a:ext cx="469325" cy="365125"/>
          </a:xfrm>
          <a:prstGeom prst="rect">
            <a:avLst/>
          </a:prstGeom>
        </p:spPr>
        <p:txBody>
          <a:bodyPr/>
          <a:lstStyle>
            <a:lvl1pPr algn="ctr">
              <a:defRPr sz="1100" b="0">
                <a:solidFill>
                  <a:schemeClr val="bg1"/>
                </a:solidFill>
                <a:latin typeface="Aptos" panose="020B0004020202020204" pitchFamily="34" charset="0"/>
              </a:defRPr>
            </a:lvl1pPr>
          </a:lstStyle>
          <a:p>
            <a:pPr algn="ctr"/>
            <a:fld id="{315B40F4-61C0-A841-87DE-A57D642259CC}" type="slidenum">
              <a:rPr lang="en-US" smtClean="0"/>
              <a:pPr/>
              <a:t>‹#›</a:t>
            </a:fld>
            <a:endParaRPr lang="en-US" dirty="0"/>
          </a:p>
        </p:txBody>
      </p:sp>
    </p:spTree>
    <p:extLst>
      <p:ext uri="{BB962C8B-B14F-4D97-AF65-F5344CB8AC3E}">
        <p14:creationId xmlns:p14="http://schemas.microsoft.com/office/powerpoint/2010/main" val="350414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ody 2 Column Pag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A07FA0F-F496-6768-47E5-924FDB86A7AB}"/>
              </a:ext>
            </a:extLst>
          </p:cNvPr>
          <p:cNvSpPr>
            <a:spLocks noGrp="1"/>
          </p:cNvSpPr>
          <p:nvPr>
            <p:ph sz="half" idx="1" hasCustomPrompt="1"/>
          </p:nvPr>
        </p:nvSpPr>
        <p:spPr>
          <a:xfrm>
            <a:off x="467605" y="1344549"/>
            <a:ext cx="5600700" cy="4504667"/>
          </a:xfrm>
          <a:noFill/>
        </p:spPr>
        <p:txBody>
          <a:bodyPr>
            <a:normAutofit/>
          </a:bodyPr>
          <a:lstStyle>
            <a:lvl1pPr marL="228600" indent="-228600">
              <a:tabLst/>
              <a:defRPr sz="2800">
                <a:solidFill>
                  <a:srgbClr val="333333"/>
                </a:solidFill>
                <a:latin typeface="Aptos" panose="020B0004020202020204" pitchFamily="34" charset="0"/>
              </a:defRPr>
            </a:lvl1pPr>
            <a:lvl2pPr marL="458788" indent="-201613">
              <a:tabLst/>
              <a:defRPr sz="2400">
                <a:solidFill>
                  <a:srgbClr val="333333"/>
                </a:solidFill>
                <a:latin typeface="Aptos" panose="020B0004020202020204" pitchFamily="34" charset="0"/>
              </a:defRPr>
            </a:lvl2pPr>
            <a:lvl3pPr marL="688975" indent="-174625">
              <a:tabLst/>
              <a:defRPr sz="2000">
                <a:solidFill>
                  <a:srgbClr val="333333"/>
                </a:solidFill>
                <a:latin typeface="Aptos" panose="020B0004020202020204" pitchFamily="34" charset="0"/>
              </a:defRPr>
            </a:lvl3pPr>
            <a:lvl4pPr marL="973138" indent="-201613">
              <a:tabLst/>
              <a:defRPr sz="1600">
                <a:solidFill>
                  <a:srgbClr val="333333"/>
                </a:solidFill>
                <a:latin typeface="Aptos" panose="020B0004020202020204" pitchFamily="34" charset="0"/>
              </a:defRPr>
            </a:lvl4pPr>
            <a:lvl5pPr marL="1203325" indent="-174625">
              <a:tabLst/>
              <a:defRPr sz="1600">
                <a:solidFill>
                  <a:srgbClr val="333333"/>
                </a:solidFill>
                <a:latin typeface="Aptos" panose="020B0004020202020204" pitchFamily="34"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A5BCEF7F-9AE7-C852-6383-C254B76CAD59}"/>
              </a:ext>
            </a:extLst>
          </p:cNvPr>
          <p:cNvSpPr>
            <a:spLocks noGrp="1"/>
          </p:cNvSpPr>
          <p:nvPr>
            <p:ph sz="half" idx="10" hasCustomPrompt="1"/>
          </p:nvPr>
        </p:nvSpPr>
        <p:spPr>
          <a:xfrm>
            <a:off x="6268841" y="1337333"/>
            <a:ext cx="5600700" cy="4504667"/>
          </a:xfrm>
          <a:noFill/>
        </p:spPr>
        <p:txBody>
          <a:bodyPr>
            <a:normAutofit/>
          </a:bodyPr>
          <a:lstStyle>
            <a:lvl1pPr marL="228600" indent="-228600">
              <a:tabLst/>
              <a:defRPr sz="2800">
                <a:solidFill>
                  <a:srgbClr val="333333"/>
                </a:solidFill>
                <a:latin typeface="Aptos" panose="020B0004020202020204" pitchFamily="34" charset="0"/>
              </a:defRPr>
            </a:lvl1pPr>
            <a:lvl2pPr marL="458788" indent="-201613">
              <a:tabLst/>
              <a:defRPr sz="2400">
                <a:solidFill>
                  <a:srgbClr val="333333"/>
                </a:solidFill>
                <a:latin typeface="Aptos" panose="020B0004020202020204" pitchFamily="34" charset="0"/>
              </a:defRPr>
            </a:lvl2pPr>
            <a:lvl3pPr marL="688975" indent="-174625">
              <a:tabLst/>
              <a:defRPr sz="2000">
                <a:solidFill>
                  <a:srgbClr val="333333"/>
                </a:solidFill>
                <a:latin typeface="Aptos" panose="020B0004020202020204" pitchFamily="34" charset="0"/>
              </a:defRPr>
            </a:lvl3pPr>
            <a:lvl4pPr marL="973138" indent="-201613">
              <a:tabLst/>
              <a:defRPr sz="1600">
                <a:solidFill>
                  <a:srgbClr val="333333"/>
                </a:solidFill>
                <a:latin typeface="Aptos" panose="020B0004020202020204" pitchFamily="34" charset="0"/>
              </a:defRPr>
            </a:lvl4pPr>
            <a:lvl5pPr marL="1203325" indent="-174625">
              <a:tabLst/>
              <a:defRPr sz="1600">
                <a:solidFill>
                  <a:srgbClr val="333333"/>
                </a:solidFill>
                <a:latin typeface="Aptos" panose="020B0004020202020204" pitchFamily="34"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FCEAA08E-3BA3-87AE-1A3E-4AA1E3234A96}"/>
              </a:ext>
            </a:extLst>
          </p:cNvPr>
          <p:cNvSpPr>
            <a:spLocks noGrp="1"/>
          </p:cNvSpPr>
          <p:nvPr>
            <p:ph type="title" hasCustomPrompt="1"/>
          </p:nvPr>
        </p:nvSpPr>
        <p:spPr>
          <a:xfrm>
            <a:off x="458893" y="315878"/>
            <a:ext cx="11410648" cy="806609"/>
          </a:xfrm>
          <a:prstGeom prst="rect">
            <a:avLst/>
          </a:prstGeom>
        </p:spPr>
        <p:txBody>
          <a:bodyPr vert="horz" lIns="91440" tIns="0" rIns="91440" bIns="0" rtlCol="0" anchor="ctr">
            <a:normAutofit/>
          </a:bodyPr>
          <a:lstStyle>
            <a:lvl1pPr>
              <a:defRPr>
                <a:solidFill>
                  <a:srgbClr val="333333"/>
                </a:solidFill>
              </a:defRPr>
            </a:lvl1pPr>
          </a:lstStyle>
          <a:p>
            <a:r>
              <a:rPr lang="en-US" dirty="0"/>
              <a:t>Title Goes Here</a:t>
            </a:r>
          </a:p>
        </p:txBody>
      </p:sp>
      <p:sp>
        <p:nvSpPr>
          <p:cNvPr id="2" name="Slide Number Placeholder 9">
            <a:extLst>
              <a:ext uri="{FF2B5EF4-FFF2-40B4-BE49-F238E27FC236}">
                <a16:creationId xmlns:a16="http://schemas.microsoft.com/office/drawing/2014/main" id="{1C662B84-D025-E38F-FCB1-9B979147727A}"/>
              </a:ext>
            </a:extLst>
          </p:cNvPr>
          <p:cNvSpPr>
            <a:spLocks noGrp="1"/>
          </p:cNvSpPr>
          <p:nvPr>
            <p:ph type="sldNum" sz="quarter" idx="4"/>
          </p:nvPr>
        </p:nvSpPr>
        <p:spPr>
          <a:xfrm>
            <a:off x="10825763" y="6466582"/>
            <a:ext cx="469325" cy="365125"/>
          </a:xfrm>
          <a:prstGeom prst="rect">
            <a:avLst/>
          </a:prstGeom>
        </p:spPr>
        <p:txBody>
          <a:bodyPr/>
          <a:lstStyle>
            <a:lvl1pPr algn="ctr">
              <a:defRPr sz="1100" b="0">
                <a:solidFill>
                  <a:schemeClr val="bg1"/>
                </a:solidFill>
                <a:latin typeface="Aptos" panose="020B0004020202020204" pitchFamily="34" charset="0"/>
              </a:defRPr>
            </a:lvl1pPr>
          </a:lstStyle>
          <a:p>
            <a:pPr algn="ctr"/>
            <a:fld id="{315B40F4-61C0-A841-87DE-A57D642259CC}" type="slidenum">
              <a:rPr lang="en-US" smtClean="0"/>
              <a:pPr/>
              <a:t>‹#›</a:t>
            </a:fld>
            <a:endParaRPr lang="en-US" dirty="0"/>
          </a:p>
        </p:txBody>
      </p:sp>
    </p:spTree>
    <p:extLst>
      <p:ext uri="{BB962C8B-B14F-4D97-AF65-F5344CB8AC3E}">
        <p14:creationId xmlns:p14="http://schemas.microsoft.com/office/powerpoint/2010/main" val="372654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A6CFCE-620F-8375-63E4-DFEDC2786AFA}"/>
              </a:ext>
            </a:extLst>
          </p:cNvPr>
          <p:cNvSpPr/>
          <p:nvPr userDrawn="1"/>
        </p:nvSpPr>
        <p:spPr>
          <a:xfrm>
            <a:off x="0" y="981856"/>
            <a:ext cx="8072203" cy="479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14D1375-9556-7341-9C03-1E9AA6A11960}"/>
              </a:ext>
            </a:extLst>
          </p:cNvPr>
          <p:cNvSpPr>
            <a:spLocks noGrp="1"/>
          </p:cNvSpPr>
          <p:nvPr>
            <p:ph type="title" hasCustomPrompt="1"/>
          </p:nvPr>
        </p:nvSpPr>
        <p:spPr>
          <a:xfrm>
            <a:off x="2456540" y="2077353"/>
            <a:ext cx="7278916" cy="498598"/>
          </a:xfrm>
        </p:spPr>
        <p:txBody>
          <a:bodyPr wrap="square" anchor="b">
            <a:spAutoFit/>
          </a:bodyPr>
          <a:lstStyle>
            <a:lvl1pPr algn="ctr">
              <a:defRPr sz="3600">
                <a:solidFill>
                  <a:srgbClr val="333333"/>
                </a:solidFill>
                <a:latin typeface="Aptos" panose="020B0004020202020204" pitchFamily="34" charset="0"/>
              </a:defRPr>
            </a:lvl1pPr>
          </a:lstStyle>
          <a:p>
            <a:r>
              <a:rPr lang="en-US" dirty="0"/>
              <a:t>Title Goes Here</a:t>
            </a:r>
          </a:p>
        </p:txBody>
      </p:sp>
      <p:sp>
        <p:nvSpPr>
          <p:cNvPr id="9" name="Text Placeholder 2">
            <a:extLst>
              <a:ext uri="{FF2B5EF4-FFF2-40B4-BE49-F238E27FC236}">
                <a16:creationId xmlns:a16="http://schemas.microsoft.com/office/drawing/2014/main" id="{520C2885-012A-534C-8478-91AB4A6E23E6}"/>
              </a:ext>
            </a:extLst>
          </p:cNvPr>
          <p:cNvSpPr>
            <a:spLocks noGrp="1"/>
          </p:cNvSpPr>
          <p:nvPr>
            <p:ph type="body" idx="1" hasCustomPrompt="1"/>
          </p:nvPr>
        </p:nvSpPr>
        <p:spPr>
          <a:xfrm>
            <a:off x="2456540" y="2795976"/>
            <a:ext cx="7278916" cy="633024"/>
          </a:xfrm>
        </p:spPr>
        <p:txBody>
          <a:bodyPr>
            <a:noAutofit/>
          </a:bodyPr>
          <a:lstStyle>
            <a:lvl1pPr marL="0" indent="0" algn="ctr">
              <a:buNone/>
              <a:defRPr sz="2800">
                <a:solidFill>
                  <a:schemeClr val="tx1"/>
                </a:solidFill>
                <a:latin typeface="Aptos" panose="020B00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Subtitle Goes Here</a:t>
            </a:r>
          </a:p>
        </p:txBody>
      </p:sp>
      <p:pic>
        <p:nvPicPr>
          <p:cNvPr id="3" name="Picture 2">
            <a:extLst>
              <a:ext uri="{FF2B5EF4-FFF2-40B4-BE49-F238E27FC236}">
                <a16:creationId xmlns:a16="http://schemas.microsoft.com/office/drawing/2014/main" id="{EFB1587B-5B7E-A743-A18E-2866F4B5E552}"/>
              </a:ext>
            </a:extLst>
          </p:cNvPr>
          <p:cNvPicPr>
            <a:picLocks noChangeAspect="1"/>
          </p:cNvPicPr>
          <p:nvPr userDrawn="1"/>
        </p:nvPicPr>
        <p:blipFill>
          <a:blip r:embed="rId2">
            <a:alphaModFix amt="24000"/>
          </a:blip>
          <a:stretch>
            <a:fillRect/>
          </a:stretch>
        </p:blipFill>
        <p:spPr>
          <a:xfrm>
            <a:off x="6621654" y="0"/>
            <a:ext cx="5570346" cy="6858000"/>
          </a:xfrm>
          <a:prstGeom prst="rect">
            <a:avLst/>
          </a:prstGeom>
        </p:spPr>
      </p:pic>
      <p:sp>
        <p:nvSpPr>
          <p:cNvPr id="4" name="Slide Number Placeholder 9">
            <a:extLst>
              <a:ext uri="{FF2B5EF4-FFF2-40B4-BE49-F238E27FC236}">
                <a16:creationId xmlns:a16="http://schemas.microsoft.com/office/drawing/2014/main" id="{B6E4B07F-4356-0950-0A53-5C18CA175347}"/>
              </a:ext>
            </a:extLst>
          </p:cNvPr>
          <p:cNvSpPr>
            <a:spLocks noGrp="1"/>
          </p:cNvSpPr>
          <p:nvPr>
            <p:ph type="sldNum" sz="quarter" idx="4"/>
          </p:nvPr>
        </p:nvSpPr>
        <p:spPr>
          <a:xfrm>
            <a:off x="10825763" y="6466582"/>
            <a:ext cx="469325" cy="365125"/>
          </a:xfrm>
          <a:prstGeom prst="rect">
            <a:avLst/>
          </a:prstGeom>
        </p:spPr>
        <p:txBody>
          <a:bodyPr/>
          <a:lstStyle>
            <a:lvl1pPr algn="ctr">
              <a:defRPr sz="1100" b="0">
                <a:solidFill>
                  <a:schemeClr val="bg1"/>
                </a:solidFill>
                <a:latin typeface="Aptos" panose="020B0004020202020204" pitchFamily="34" charset="0"/>
              </a:defRPr>
            </a:lvl1pPr>
          </a:lstStyle>
          <a:p>
            <a:pPr algn="ctr"/>
            <a:fld id="{315B40F4-61C0-A841-87DE-A57D642259CC}" type="slidenum">
              <a:rPr lang="en-US" smtClean="0"/>
              <a:pPr/>
              <a:t>‹#›</a:t>
            </a:fld>
            <a:endParaRPr lang="en-US" dirty="0"/>
          </a:p>
        </p:txBody>
      </p:sp>
    </p:spTree>
    <p:extLst>
      <p:ext uri="{BB962C8B-B14F-4D97-AF65-F5344CB8AC3E}">
        <p14:creationId xmlns:p14="http://schemas.microsoft.com/office/powerpoint/2010/main" val="82537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B1916B3-5217-C86C-1075-7EB0E78095C5}"/>
              </a:ext>
            </a:extLst>
          </p:cNvPr>
          <p:cNvSpPr>
            <a:spLocks noGrp="1"/>
          </p:cNvSpPr>
          <p:nvPr>
            <p:ph type="title" hasCustomPrompt="1"/>
          </p:nvPr>
        </p:nvSpPr>
        <p:spPr>
          <a:xfrm>
            <a:off x="458893" y="315878"/>
            <a:ext cx="11410648" cy="806609"/>
          </a:xfrm>
          <a:prstGeom prst="rect">
            <a:avLst/>
          </a:prstGeom>
        </p:spPr>
        <p:txBody>
          <a:bodyPr vert="horz" lIns="91440" tIns="0" rIns="91440" bIns="0" rtlCol="0" anchor="ctr">
            <a:normAutofit/>
          </a:bodyPr>
          <a:lstStyle>
            <a:lvl1pPr>
              <a:defRPr>
                <a:solidFill>
                  <a:srgbClr val="333333"/>
                </a:solidFill>
              </a:defRPr>
            </a:lvl1pPr>
          </a:lstStyle>
          <a:p>
            <a:r>
              <a:rPr lang="en-US" dirty="0"/>
              <a:t>Title Goes Here</a:t>
            </a:r>
          </a:p>
        </p:txBody>
      </p:sp>
      <p:sp>
        <p:nvSpPr>
          <p:cNvPr id="7" name="Rectangle 6">
            <a:extLst>
              <a:ext uri="{FF2B5EF4-FFF2-40B4-BE49-F238E27FC236}">
                <a16:creationId xmlns:a16="http://schemas.microsoft.com/office/drawing/2014/main" id="{D142B0BD-C65D-DCAE-63D3-552895B262D2}"/>
              </a:ext>
            </a:extLst>
          </p:cNvPr>
          <p:cNvSpPr/>
          <p:nvPr userDrawn="1"/>
        </p:nvSpPr>
        <p:spPr>
          <a:xfrm>
            <a:off x="4707910" y="2580298"/>
            <a:ext cx="6132837" cy="1697404"/>
          </a:xfrm>
          <a:prstGeom prst="rect">
            <a:avLst/>
          </a:prstGeom>
          <a:solidFill>
            <a:srgbClr val="101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D033A1D8-3B47-2E24-9E22-3EEE520B9138}"/>
              </a:ext>
            </a:extLst>
          </p:cNvPr>
          <p:cNvSpPr>
            <a:spLocks noGrp="1"/>
          </p:cNvSpPr>
          <p:nvPr>
            <p:ph type="body" idx="1"/>
          </p:nvPr>
        </p:nvSpPr>
        <p:spPr>
          <a:xfrm>
            <a:off x="4840628" y="2656185"/>
            <a:ext cx="5867400" cy="1578166"/>
          </a:xfrm>
        </p:spPr>
        <p:txBody>
          <a:bodyPr anchor="ctr" anchorCtr="0">
            <a:noAutofit/>
          </a:bodyPr>
          <a:lstStyle>
            <a:lvl1pPr marL="0" indent="0" algn="ctr">
              <a:lnSpc>
                <a:spcPct val="100000"/>
              </a:lnSpc>
              <a:buNone/>
              <a:defRPr sz="2000">
                <a:solidFill>
                  <a:schemeClr val="accent6"/>
                </a:solidFill>
                <a:latin typeface="Aptos" panose="020B00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0" name="TextBox 9">
            <a:extLst>
              <a:ext uri="{FF2B5EF4-FFF2-40B4-BE49-F238E27FC236}">
                <a16:creationId xmlns:a16="http://schemas.microsoft.com/office/drawing/2014/main" id="{6F1386C0-E00B-A376-8C9E-6A910AF2BC10}"/>
              </a:ext>
            </a:extLst>
          </p:cNvPr>
          <p:cNvSpPr txBox="1"/>
          <p:nvPr userDrawn="1"/>
        </p:nvSpPr>
        <p:spPr>
          <a:xfrm>
            <a:off x="1673784" y="1771660"/>
            <a:ext cx="2798284" cy="646331"/>
          </a:xfrm>
          <a:prstGeom prst="rect">
            <a:avLst/>
          </a:prstGeom>
          <a:noFill/>
        </p:spPr>
        <p:txBody>
          <a:bodyPr wrap="square" rtlCol="0">
            <a:spAutoFit/>
          </a:bodyPr>
          <a:lstStyle/>
          <a:p>
            <a:pPr algn="ctr"/>
            <a:r>
              <a:rPr lang="en-US" dirty="0">
                <a:solidFill>
                  <a:schemeClr val="bg1"/>
                </a:solidFill>
              </a:rPr>
              <a:t>Scan the QR code to submit your feedback digitally.</a:t>
            </a:r>
          </a:p>
        </p:txBody>
      </p:sp>
      <p:sp>
        <p:nvSpPr>
          <p:cNvPr id="12" name="Picture Placeholder 5">
            <a:extLst>
              <a:ext uri="{FF2B5EF4-FFF2-40B4-BE49-F238E27FC236}">
                <a16:creationId xmlns:a16="http://schemas.microsoft.com/office/drawing/2014/main" id="{E5B2A4F1-3763-1591-A278-59A79215AF6A}"/>
              </a:ext>
            </a:extLst>
          </p:cNvPr>
          <p:cNvSpPr>
            <a:spLocks noGrp="1"/>
          </p:cNvSpPr>
          <p:nvPr>
            <p:ph type="pic" sz="quarter" idx="10" hasCustomPrompt="1"/>
          </p:nvPr>
        </p:nvSpPr>
        <p:spPr>
          <a:xfrm>
            <a:off x="1491343" y="2612834"/>
            <a:ext cx="3031250" cy="1664868"/>
          </a:xfrm>
        </p:spPr>
        <p:txBody>
          <a:bodyPr/>
          <a:lstStyle>
            <a:lvl1pPr marL="0" indent="0" algn="ctr">
              <a:buNone/>
              <a:defRPr>
                <a:solidFill>
                  <a:schemeClr val="bg1"/>
                </a:solidFill>
                <a:latin typeface="Gotham Medium" panose="02000604030000020004" pitchFamily="2" charset="0"/>
              </a:defRPr>
            </a:lvl1pPr>
          </a:lstStyle>
          <a:p>
            <a:r>
              <a:rPr lang="en-US" dirty="0"/>
              <a:t>Click to Add QR Code</a:t>
            </a:r>
          </a:p>
        </p:txBody>
      </p:sp>
      <p:sp>
        <p:nvSpPr>
          <p:cNvPr id="5" name="Slide Number Placeholder 9">
            <a:extLst>
              <a:ext uri="{FF2B5EF4-FFF2-40B4-BE49-F238E27FC236}">
                <a16:creationId xmlns:a16="http://schemas.microsoft.com/office/drawing/2014/main" id="{6BBAE359-9695-FA3A-6B94-AB818CD5F29A}"/>
              </a:ext>
            </a:extLst>
          </p:cNvPr>
          <p:cNvSpPr>
            <a:spLocks noGrp="1"/>
          </p:cNvSpPr>
          <p:nvPr>
            <p:ph type="sldNum" sz="quarter" idx="4"/>
          </p:nvPr>
        </p:nvSpPr>
        <p:spPr>
          <a:xfrm>
            <a:off x="10825763" y="6466582"/>
            <a:ext cx="469325" cy="365125"/>
          </a:xfrm>
          <a:prstGeom prst="rect">
            <a:avLst/>
          </a:prstGeom>
        </p:spPr>
        <p:txBody>
          <a:bodyPr/>
          <a:lstStyle>
            <a:lvl1pPr algn="ctr">
              <a:defRPr sz="1100" b="0">
                <a:solidFill>
                  <a:schemeClr val="bg1"/>
                </a:solidFill>
                <a:latin typeface="Aptos" panose="020B0004020202020204" pitchFamily="34" charset="0"/>
              </a:defRPr>
            </a:lvl1pPr>
          </a:lstStyle>
          <a:p>
            <a:pPr algn="ctr"/>
            <a:fld id="{315B40F4-61C0-A841-87DE-A57D642259CC}" type="slidenum">
              <a:rPr lang="en-US" smtClean="0"/>
              <a:pPr/>
              <a:t>‹#›</a:t>
            </a:fld>
            <a:endParaRPr lang="en-US" dirty="0"/>
          </a:p>
        </p:txBody>
      </p:sp>
    </p:spTree>
    <p:extLst>
      <p:ext uri="{BB962C8B-B14F-4D97-AF65-F5344CB8AC3E}">
        <p14:creationId xmlns:p14="http://schemas.microsoft.com/office/powerpoint/2010/main" val="400413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18068C17-2624-0921-20F6-BAEFDAFA4F7F}"/>
              </a:ext>
            </a:extLst>
          </p:cNvPr>
          <p:cNvSpPr>
            <a:spLocks noGrp="1"/>
          </p:cNvSpPr>
          <p:nvPr>
            <p:ph type="body" sz="quarter" idx="12" hasCustomPrompt="1"/>
          </p:nvPr>
        </p:nvSpPr>
        <p:spPr>
          <a:xfrm>
            <a:off x="4719976" y="2685407"/>
            <a:ext cx="7472024" cy="1010341"/>
          </a:xfrm>
          <a:noFill/>
        </p:spPr>
        <p:txBody>
          <a:bodyPr wrap="square" lIns="91440" tIns="0" rIns="91440" bIns="91440" anchor="t" anchorCtr="0">
            <a:spAutoFit/>
          </a:bodyPr>
          <a:lstStyle>
            <a:lvl1pPr marL="0" indent="0">
              <a:buNone/>
              <a:defRPr sz="4400">
                <a:solidFill>
                  <a:srgbClr val="101624"/>
                </a:solidFill>
                <a:latin typeface="Aptos" panose="020B0004020202020204" pitchFamily="34" charset="0"/>
              </a:defRPr>
            </a:lvl1pPr>
            <a:lvl2pPr marL="257175" indent="0">
              <a:buNone/>
              <a:defRPr/>
            </a:lvl2pPr>
          </a:lstStyle>
          <a:p>
            <a:pPr lvl="0"/>
            <a:r>
              <a:rPr lang="en-US" dirty="0"/>
              <a:t>Thank You</a:t>
            </a:r>
          </a:p>
        </p:txBody>
      </p:sp>
      <p:sp>
        <p:nvSpPr>
          <p:cNvPr id="3" name="Slide Number Placeholder 9">
            <a:extLst>
              <a:ext uri="{FF2B5EF4-FFF2-40B4-BE49-F238E27FC236}">
                <a16:creationId xmlns:a16="http://schemas.microsoft.com/office/drawing/2014/main" id="{4299E18F-415D-0645-BC74-EBB2CEC93F05}"/>
              </a:ext>
            </a:extLst>
          </p:cNvPr>
          <p:cNvSpPr>
            <a:spLocks noGrp="1"/>
          </p:cNvSpPr>
          <p:nvPr>
            <p:ph type="sldNum" sz="quarter" idx="4"/>
          </p:nvPr>
        </p:nvSpPr>
        <p:spPr>
          <a:xfrm>
            <a:off x="10825763" y="6466582"/>
            <a:ext cx="469325" cy="365125"/>
          </a:xfrm>
          <a:prstGeom prst="rect">
            <a:avLst/>
          </a:prstGeom>
        </p:spPr>
        <p:txBody>
          <a:bodyPr/>
          <a:lstStyle>
            <a:lvl1pPr algn="ctr">
              <a:defRPr sz="1100" b="0">
                <a:solidFill>
                  <a:schemeClr val="bg1"/>
                </a:solidFill>
                <a:latin typeface="Aptos" panose="020B0004020202020204" pitchFamily="34" charset="0"/>
              </a:defRPr>
            </a:lvl1pPr>
          </a:lstStyle>
          <a:p>
            <a:pPr algn="ctr"/>
            <a:fld id="{315B40F4-61C0-A841-87DE-A57D642259CC}" type="slidenum">
              <a:rPr lang="en-US" smtClean="0"/>
              <a:pPr/>
              <a:t>‹#›</a:t>
            </a:fld>
            <a:endParaRPr lang="en-US" dirty="0"/>
          </a:p>
        </p:txBody>
      </p:sp>
    </p:spTree>
    <p:extLst>
      <p:ext uri="{BB962C8B-B14F-4D97-AF65-F5344CB8AC3E}">
        <p14:creationId xmlns:p14="http://schemas.microsoft.com/office/powerpoint/2010/main" val="250044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EB5B-71EC-438D-84A1-1AF0B4A8EF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1F2B25-632E-4C99-BE42-19C857AE2B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368E49-B35D-45F3-A8C7-F32738128289}"/>
              </a:ext>
            </a:extLst>
          </p:cNvPr>
          <p:cNvSpPr>
            <a:spLocks noGrp="1"/>
          </p:cNvSpPr>
          <p:nvPr>
            <p:ph type="dt" sz="half" idx="10"/>
          </p:nvPr>
        </p:nvSpPr>
        <p:spPr/>
        <p:txBody>
          <a:bodyPr/>
          <a:lstStyle/>
          <a:p>
            <a:fld id="{99EC53CC-9DF1-4EA0-8F4D-83195C1BD974}" type="datetimeFigureOut">
              <a:rPr lang="en-US" smtClean="0"/>
              <a:t>4/15/2026</a:t>
            </a:fld>
            <a:endParaRPr lang="en-US"/>
          </a:p>
        </p:txBody>
      </p:sp>
      <p:sp>
        <p:nvSpPr>
          <p:cNvPr id="5" name="Footer Placeholder 4">
            <a:extLst>
              <a:ext uri="{FF2B5EF4-FFF2-40B4-BE49-F238E27FC236}">
                <a16:creationId xmlns:a16="http://schemas.microsoft.com/office/drawing/2014/main" id="{167329ED-B688-4579-8CE5-11E844DAD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59DB1-EF7E-45FE-86A9-1A3B888E3012}"/>
              </a:ext>
            </a:extLst>
          </p:cNvPr>
          <p:cNvSpPr>
            <a:spLocks noGrp="1"/>
          </p:cNvSpPr>
          <p:nvPr>
            <p:ph type="sldNum" sz="quarter" idx="12"/>
          </p:nvPr>
        </p:nvSpPr>
        <p:spPr/>
        <p:txBody>
          <a:bodyPr/>
          <a:lstStyle/>
          <a:p>
            <a:fld id="{2771B295-B932-45C3-AE5A-EB25A47BC483}" type="slidenum">
              <a:rPr lang="en-US" smtClean="0"/>
              <a:t>‹#›</a:t>
            </a:fld>
            <a:endParaRPr lang="en-US"/>
          </a:p>
        </p:txBody>
      </p:sp>
    </p:spTree>
    <p:extLst>
      <p:ext uri="{BB962C8B-B14F-4D97-AF65-F5344CB8AC3E}">
        <p14:creationId xmlns:p14="http://schemas.microsoft.com/office/powerpoint/2010/main" val="240116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B63FA11-5B9F-4CD0-74E0-82B850ED954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6193236"/>
            <a:ext cx="12179296" cy="697771"/>
          </a:xfrm>
          <a:prstGeom prst="rect">
            <a:avLst/>
          </a:prstGeom>
        </p:spPr>
      </p:pic>
      <p:pic>
        <p:nvPicPr>
          <p:cNvPr id="13" name="Picture 12">
            <a:extLst>
              <a:ext uri="{FF2B5EF4-FFF2-40B4-BE49-F238E27FC236}">
                <a16:creationId xmlns:a16="http://schemas.microsoft.com/office/drawing/2014/main" id="{6ACDF6B3-410A-28D9-F609-F5BF0C627146}"/>
              </a:ext>
            </a:extLst>
          </p:cNvPr>
          <p:cNvPicPr>
            <a:picLocks noChangeAspect="1"/>
          </p:cNvPicPr>
          <p:nvPr userDrawn="1"/>
        </p:nvPicPr>
        <p:blipFill>
          <a:blip r:embed="rId12">
            <a:alphaModFix amt="24000"/>
          </a:blip>
          <a:stretch>
            <a:fillRect/>
          </a:stretch>
        </p:blipFill>
        <p:spPr>
          <a:xfrm>
            <a:off x="6621654" y="0"/>
            <a:ext cx="5570346" cy="6858000"/>
          </a:xfrm>
          <a:prstGeom prst="rect">
            <a:avLst/>
          </a:prstGeom>
        </p:spPr>
      </p:pic>
      <p:sp>
        <p:nvSpPr>
          <p:cNvPr id="2" name="Title Placeholder 1">
            <a:extLst>
              <a:ext uri="{FF2B5EF4-FFF2-40B4-BE49-F238E27FC236}">
                <a16:creationId xmlns:a16="http://schemas.microsoft.com/office/drawing/2014/main" id="{60860F3C-12FD-4CAC-8B9D-03C88F133C48}"/>
              </a:ext>
            </a:extLst>
          </p:cNvPr>
          <p:cNvSpPr>
            <a:spLocks noGrp="1"/>
          </p:cNvSpPr>
          <p:nvPr>
            <p:ph type="title"/>
          </p:nvPr>
        </p:nvSpPr>
        <p:spPr>
          <a:xfrm>
            <a:off x="458893" y="315878"/>
            <a:ext cx="11410648" cy="806609"/>
          </a:xfrm>
          <a:prstGeom prst="rect">
            <a:avLst/>
          </a:prstGeom>
        </p:spPr>
        <p:txBody>
          <a:bodyPr vert="horz" wrap="square" lIns="91440" tIns="0" rIns="91440" bIns="0" rtlCol="0" anchor="ctr">
            <a:normAutofit/>
          </a:bodyPr>
          <a:lstStyle/>
          <a:p>
            <a:r>
              <a:rPr lang="en-US" dirty="0"/>
              <a:t>Title Goes Here</a:t>
            </a:r>
          </a:p>
        </p:txBody>
      </p:sp>
      <p:sp>
        <p:nvSpPr>
          <p:cNvPr id="3" name="Text Placeholder 2">
            <a:extLst>
              <a:ext uri="{FF2B5EF4-FFF2-40B4-BE49-F238E27FC236}">
                <a16:creationId xmlns:a16="http://schemas.microsoft.com/office/drawing/2014/main" id="{2E2C6683-1E45-48EE-A8CF-36D55D39564C}"/>
              </a:ext>
            </a:extLst>
          </p:cNvPr>
          <p:cNvSpPr>
            <a:spLocks noGrp="1"/>
          </p:cNvSpPr>
          <p:nvPr>
            <p:ph type="body" idx="1"/>
          </p:nvPr>
        </p:nvSpPr>
        <p:spPr>
          <a:xfrm>
            <a:off x="458895" y="1302316"/>
            <a:ext cx="11410649" cy="4555084"/>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23F50F26-6245-BC51-E805-4FDF8960C53E}"/>
              </a:ext>
            </a:extLst>
          </p:cNvPr>
          <p:cNvSpPr/>
          <p:nvPr userDrawn="1"/>
        </p:nvSpPr>
        <p:spPr>
          <a:xfrm>
            <a:off x="0" y="1197893"/>
            <a:ext cx="7707086" cy="71250"/>
          </a:xfrm>
          <a:prstGeom prst="rect">
            <a:avLst/>
          </a:prstGeom>
          <a:solidFill>
            <a:srgbClr val="101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background with white text&#10;&#10;Description automatically generated">
            <a:extLst>
              <a:ext uri="{FF2B5EF4-FFF2-40B4-BE49-F238E27FC236}">
                <a16:creationId xmlns:a16="http://schemas.microsoft.com/office/drawing/2014/main" id="{AD7E1B95-8084-94CA-A223-90B330F0DE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1572" y="6252537"/>
            <a:ext cx="2316677" cy="579170"/>
          </a:xfrm>
          <a:prstGeom prst="rect">
            <a:avLst/>
          </a:prstGeom>
        </p:spPr>
      </p:pic>
      <p:pic>
        <p:nvPicPr>
          <p:cNvPr id="9" name="Picture 8">
            <a:extLst>
              <a:ext uri="{FF2B5EF4-FFF2-40B4-BE49-F238E27FC236}">
                <a16:creationId xmlns:a16="http://schemas.microsoft.com/office/drawing/2014/main" id="{E71DDE0E-1260-3544-A3ED-5D08E19ED552}"/>
              </a:ext>
            </a:extLst>
          </p:cNvPr>
          <p:cNvPicPr>
            <a:picLocks noChangeAspect="1"/>
          </p:cNvPicPr>
          <p:nvPr userDrawn="1"/>
        </p:nvPicPr>
        <p:blipFill>
          <a:blip r:embed="rId14"/>
          <a:stretch>
            <a:fillRect/>
          </a:stretch>
        </p:blipFill>
        <p:spPr>
          <a:xfrm>
            <a:off x="2944638" y="6285210"/>
            <a:ext cx="1118109" cy="511588"/>
          </a:xfrm>
          <a:prstGeom prst="rect">
            <a:avLst/>
          </a:prstGeom>
        </p:spPr>
      </p:pic>
      <p:sp>
        <p:nvSpPr>
          <p:cNvPr id="17" name="Slide Number Placeholder 9">
            <a:extLst>
              <a:ext uri="{FF2B5EF4-FFF2-40B4-BE49-F238E27FC236}">
                <a16:creationId xmlns:a16="http://schemas.microsoft.com/office/drawing/2014/main" id="{8A420E37-341C-9A15-D11A-760935A8AE28}"/>
              </a:ext>
            </a:extLst>
          </p:cNvPr>
          <p:cNvSpPr>
            <a:spLocks noGrp="1"/>
          </p:cNvSpPr>
          <p:nvPr>
            <p:ph type="sldNum" sz="quarter" idx="4"/>
          </p:nvPr>
        </p:nvSpPr>
        <p:spPr>
          <a:xfrm>
            <a:off x="10825763" y="6466582"/>
            <a:ext cx="469325" cy="365125"/>
          </a:xfrm>
          <a:prstGeom prst="rect">
            <a:avLst/>
          </a:prstGeom>
        </p:spPr>
        <p:txBody>
          <a:bodyPr/>
          <a:lstStyle>
            <a:lvl1pPr algn="ctr">
              <a:defRPr sz="1100" b="0">
                <a:solidFill>
                  <a:schemeClr val="bg1"/>
                </a:solidFill>
                <a:latin typeface="Aptos" panose="020B0004020202020204" pitchFamily="34" charset="0"/>
              </a:defRPr>
            </a:lvl1pPr>
          </a:lstStyle>
          <a:p>
            <a:pPr algn="ctr"/>
            <a:fld id="{315B40F4-61C0-A841-87DE-A57D642259CC}" type="slidenum">
              <a:rPr lang="en-US" smtClean="0"/>
              <a:pPr/>
              <a:t>‹#›</a:t>
            </a:fld>
            <a:endParaRPr lang="en-US" dirty="0"/>
          </a:p>
        </p:txBody>
      </p:sp>
      <p:pic>
        <p:nvPicPr>
          <p:cNvPr id="8" name="Picture 7" descr="A yellow and white logo&#10;&#10;AI-generated content may be incorrect.">
            <a:extLst>
              <a:ext uri="{FF2B5EF4-FFF2-40B4-BE49-F238E27FC236}">
                <a16:creationId xmlns:a16="http://schemas.microsoft.com/office/drawing/2014/main" id="{83FC7F31-5ABF-0B7F-B860-5CD6732F517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504357" y="6322833"/>
            <a:ext cx="2101292" cy="470387"/>
          </a:xfrm>
          <a:prstGeom prst="rect">
            <a:avLst/>
          </a:prstGeom>
        </p:spPr>
      </p:pic>
    </p:spTree>
    <p:extLst>
      <p:ext uri="{BB962C8B-B14F-4D97-AF65-F5344CB8AC3E}">
        <p14:creationId xmlns:p14="http://schemas.microsoft.com/office/powerpoint/2010/main" val="3748240354"/>
      </p:ext>
    </p:extLst>
  </p:cSld>
  <p:clrMap bg1="lt1" tx1="dk1" bg2="lt2" tx2="dk2" accent1="accent1" accent2="accent2" accent3="accent3" accent4="accent4" accent5="accent5" accent6="accent6" hlink="hlink" folHlink="folHlink"/>
  <p:sldLayoutIdLst>
    <p:sldLayoutId id="2147483701" r:id="rId1"/>
    <p:sldLayoutId id="2147483700" r:id="rId2"/>
    <p:sldLayoutId id="2147483721" r:id="rId3"/>
    <p:sldLayoutId id="2147483718" r:id="rId4"/>
    <p:sldLayoutId id="2147483702" r:id="rId5"/>
    <p:sldLayoutId id="2147483704" r:id="rId6"/>
    <p:sldLayoutId id="2147483720" r:id="rId7"/>
    <p:sldLayoutId id="2147483719" r:id="rId8"/>
    <p:sldLayoutId id="214748372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14350" rtl="0" eaLnBrk="1" latinLnBrk="0" hangingPunct="1">
        <a:lnSpc>
          <a:spcPct val="90000"/>
        </a:lnSpc>
        <a:spcBef>
          <a:spcPct val="0"/>
        </a:spcBef>
        <a:buNone/>
        <a:defRPr sz="3600" b="0" i="0" kern="1200">
          <a:solidFill>
            <a:srgbClr val="333333"/>
          </a:solidFill>
          <a:latin typeface="Aptos" panose="020B0004020202020204" pitchFamily="34" charset="0"/>
          <a:ea typeface="+mj-ea"/>
          <a:cs typeface="Calibri" panose="020F0502020204030204" pitchFamily="34" charset="0"/>
        </a:defRPr>
      </a:lvl1pPr>
    </p:titleStyle>
    <p:bodyStyle>
      <a:lvl1pPr marL="228600" indent="-228600" algn="l" defTabSz="514350" rtl="0" eaLnBrk="1" latinLnBrk="0" hangingPunct="1">
        <a:lnSpc>
          <a:spcPct val="100000"/>
        </a:lnSpc>
        <a:spcBef>
          <a:spcPts val="563"/>
        </a:spcBef>
        <a:buFont typeface="Arial" panose="020B0604020202020204" pitchFamily="34" charset="0"/>
        <a:buChar char="•"/>
        <a:tabLst/>
        <a:defRPr sz="2800" b="0" i="0" kern="1200">
          <a:solidFill>
            <a:schemeClr val="tx1">
              <a:lumMod val="75000"/>
              <a:lumOff val="25000"/>
            </a:schemeClr>
          </a:solidFill>
          <a:latin typeface="Aptos" panose="020B0004020202020204" pitchFamily="34" charset="0"/>
          <a:ea typeface="+mn-ea"/>
          <a:cs typeface="Calibri" panose="020F0502020204030204" pitchFamily="34" charset="0"/>
        </a:defRPr>
      </a:lvl1pPr>
      <a:lvl2pPr marL="458788" indent="-201613" algn="l" defTabSz="514350" rtl="0" eaLnBrk="1" latinLnBrk="0" hangingPunct="1">
        <a:lnSpc>
          <a:spcPct val="100000"/>
        </a:lnSpc>
        <a:spcBef>
          <a:spcPts val="281"/>
        </a:spcBef>
        <a:buFont typeface="Arial" panose="020B0604020202020204" pitchFamily="34" charset="0"/>
        <a:buChar char="•"/>
        <a:tabLst/>
        <a:defRPr sz="2400" b="0" i="0" kern="1200">
          <a:solidFill>
            <a:schemeClr val="tx1">
              <a:lumMod val="75000"/>
              <a:lumOff val="25000"/>
            </a:schemeClr>
          </a:solidFill>
          <a:latin typeface="Aptos" panose="020B0004020202020204" pitchFamily="34" charset="0"/>
          <a:ea typeface="+mn-ea"/>
          <a:cs typeface="Calibri" panose="020F0502020204030204" pitchFamily="34" charset="0"/>
        </a:defRPr>
      </a:lvl2pPr>
      <a:lvl3pPr marL="742950" indent="-228600" algn="l" defTabSz="514350" rtl="0" eaLnBrk="1" latinLnBrk="0" hangingPunct="1">
        <a:lnSpc>
          <a:spcPct val="100000"/>
        </a:lnSpc>
        <a:spcBef>
          <a:spcPts val="281"/>
        </a:spcBef>
        <a:buFont typeface="Arial" panose="020B0604020202020204" pitchFamily="34" charset="0"/>
        <a:buChar char="•"/>
        <a:tabLst/>
        <a:defRPr sz="2000" b="0" i="0" kern="1200">
          <a:solidFill>
            <a:schemeClr val="tx1">
              <a:lumMod val="75000"/>
              <a:lumOff val="25000"/>
            </a:schemeClr>
          </a:solidFill>
          <a:latin typeface="Aptos" panose="020B0004020202020204" pitchFamily="34" charset="0"/>
          <a:ea typeface="+mn-ea"/>
          <a:cs typeface="Calibri" panose="020F0502020204030204" pitchFamily="34" charset="0"/>
        </a:defRPr>
      </a:lvl3pPr>
      <a:lvl4pPr marL="973138" indent="-185738" algn="l" defTabSz="514350" rtl="0" eaLnBrk="1" latinLnBrk="0" hangingPunct="1">
        <a:lnSpc>
          <a:spcPct val="100000"/>
        </a:lnSpc>
        <a:spcBef>
          <a:spcPts val="281"/>
        </a:spcBef>
        <a:buFont typeface="Arial" panose="020B0604020202020204" pitchFamily="34" charset="0"/>
        <a:buChar char="•"/>
        <a:tabLst/>
        <a:defRPr sz="1600" b="0" i="0" kern="1200">
          <a:solidFill>
            <a:schemeClr val="tx1">
              <a:lumMod val="75000"/>
              <a:lumOff val="25000"/>
            </a:schemeClr>
          </a:solidFill>
          <a:latin typeface="Aptos" panose="020B0004020202020204" pitchFamily="34" charset="0"/>
          <a:ea typeface="+mn-ea"/>
          <a:cs typeface="Calibri" panose="020F0502020204030204" pitchFamily="34" charset="0"/>
        </a:defRPr>
      </a:lvl4pPr>
      <a:lvl5pPr marL="1203325" indent="-174625" algn="l" defTabSz="514350" rtl="0" eaLnBrk="1" latinLnBrk="0" hangingPunct="1">
        <a:lnSpc>
          <a:spcPct val="100000"/>
        </a:lnSpc>
        <a:spcBef>
          <a:spcPts val="281"/>
        </a:spcBef>
        <a:buFont typeface="Arial" panose="020B0604020202020204" pitchFamily="34" charset="0"/>
        <a:buChar char="•"/>
        <a:tabLst/>
        <a:defRPr sz="1600" b="0" i="0" kern="1200">
          <a:solidFill>
            <a:schemeClr val="tx1">
              <a:lumMod val="75000"/>
              <a:lumOff val="25000"/>
            </a:schemeClr>
          </a:solidFill>
          <a:latin typeface="Aptos" panose="020B0004020202020204" pitchFamily="34" charset="0"/>
          <a:ea typeface="+mn-ea"/>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s://dermnetnz.org/"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hyperlink" Target="https://dermnetnz.org/" TargetMode="Externa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4.emf"/><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hyperlink" Target="https://www.acepnow.com/article/the-death-of-diphenhydramine/"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hyperlink" Target="https://www.bannerhealth.com/healthcareblog/teach-me/is-benadryl-safe-to-use-regularly-here-is-what-you-should-know" TargetMode="Externa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hyperlink" Target="https://www.verywellhealth.com/benadryl-side-effects-review-11786255"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worldallergyorganizationjournal.org/action/showPdf?pii=S1939-4551%2825%2900002-X"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thecarepartnerproject.org/wp-content/uploads/The-Beers-List.pdf"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40.emf"/></Relationships>
</file>

<file path=ppt/slides/_rels/slide47.xml.rels><?xml version="1.0" encoding="UTF-8" standalone="yes"?>
<Relationships xmlns="http://schemas.openxmlformats.org/package/2006/relationships"><Relationship Id="rId3" Type="http://schemas.openxmlformats.org/officeDocument/2006/relationships/hyperlink" Target="https://www.medscape.com/viewarticle/med-op-ed-otc-drug-flagged-sherlockian-diagnosis-and-more-2026a10004cn"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medscape.com/viewarticle/slashing-use-harmful-antihistamines-pediatric-patients-2026a10004lj"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hyperlink" Target="http://www.sps.nhs.uk/"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hyperlink" Target="http://www.breastfeedingnetwork.org.uk/"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44.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hyperlink" Target="https://emedicine.medscape.com/article/135065" TargetMode="External"/><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hyperlink" Target="https://doi.org/10.1002/ams2.689"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doi.org/10.4103/0976-500X.95503" TargetMode="External"/><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ebmedicine.net/07-1-22_EMP" TargetMode="External"/><Relationship Id="rId7"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hyperlink" Target="http://www.ebmedicine.net/05-1-24_UC" TargetMode="External"/><Relationship Id="rId4" Type="http://schemas.openxmlformats.org/officeDocument/2006/relationships/hyperlink" Target="http://www.ebmedicine.net/10-1-22_EMP"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hyperlink" Target="https://www.urgentcareassociation.org/learning-center/cme/"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593A84-9C54-00E7-D0EC-006B4A509B34}"/>
              </a:ext>
            </a:extLst>
          </p:cNvPr>
          <p:cNvSpPr>
            <a:spLocks noGrp="1"/>
          </p:cNvSpPr>
          <p:nvPr>
            <p:ph type="ctrTitle"/>
          </p:nvPr>
        </p:nvSpPr>
        <p:spPr>
          <a:xfrm>
            <a:off x="1458560" y="1772740"/>
            <a:ext cx="9784063" cy="1181862"/>
          </a:xfrm>
        </p:spPr>
        <p:txBody>
          <a:bodyPr/>
          <a:lstStyle/>
          <a:p>
            <a:r>
              <a:rPr lang="en-US" sz="3600" dirty="0"/>
              <a:t>Allergy and Anaphylaxis: Follow the Evidence</a:t>
            </a:r>
          </a:p>
        </p:txBody>
      </p:sp>
      <p:sp>
        <p:nvSpPr>
          <p:cNvPr id="9" name="Text Placeholder 8">
            <a:extLst>
              <a:ext uri="{FF2B5EF4-FFF2-40B4-BE49-F238E27FC236}">
                <a16:creationId xmlns:a16="http://schemas.microsoft.com/office/drawing/2014/main" id="{E18FBDB3-0DFE-1ACD-95C8-83E2CDFE8A36}"/>
              </a:ext>
            </a:extLst>
          </p:cNvPr>
          <p:cNvSpPr>
            <a:spLocks noGrp="1"/>
          </p:cNvSpPr>
          <p:nvPr>
            <p:ph type="body" sz="quarter" idx="11"/>
          </p:nvPr>
        </p:nvSpPr>
        <p:spPr>
          <a:xfrm>
            <a:off x="4015739" y="3058543"/>
            <a:ext cx="3148736" cy="995622"/>
          </a:xfrm>
        </p:spPr>
        <p:txBody>
          <a:bodyPr/>
          <a:lstStyle/>
          <a:p>
            <a:r>
              <a:rPr lang="en-US" dirty="0"/>
              <a:t>Joseph Toscano, MD FCUCM</a:t>
            </a:r>
          </a:p>
          <a:p>
            <a:r>
              <a:rPr lang="en-US" dirty="0"/>
              <a:t>jtoscano64@ymail.com</a:t>
            </a:r>
          </a:p>
          <a:p>
            <a:endParaRPr lang="en-US" dirty="0"/>
          </a:p>
        </p:txBody>
      </p:sp>
      <p:sp>
        <p:nvSpPr>
          <p:cNvPr id="10" name="Slide Number Placeholder 9">
            <a:extLst>
              <a:ext uri="{FF2B5EF4-FFF2-40B4-BE49-F238E27FC236}">
                <a16:creationId xmlns:a16="http://schemas.microsoft.com/office/drawing/2014/main" id="{F5CE380E-0A1E-CEBB-99B2-136AF2A59050}"/>
              </a:ext>
            </a:extLst>
          </p:cNvPr>
          <p:cNvSpPr>
            <a:spLocks noGrp="1"/>
          </p:cNvSpPr>
          <p:nvPr>
            <p:ph type="sldNum" sz="quarter" idx="4"/>
          </p:nvPr>
        </p:nvSpPr>
        <p:spPr/>
        <p:txBody>
          <a:bodyPr/>
          <a:lstStyle/>
          <a:p>
            <a:fld id="{315B40F4-61C0-A841-87DE-A57D642259CC}" type="slidenum">
              <a:rPr lang="en-US" smtClean="0"/>
              <a:pPr/>
              <a:t>1</a:t>
            </a:fld>
            <a:endParaRPr lang="en-US" dirty="0"/>
          </a:p>
        </p:txBody>
      </p:sp>
    </p:spTree>
    <p:extLst>
      <p:ext uri="{BB962C8B-B14F-4D97-AF65-F5344CB8AC3E}">
        <p14:creationId xmlns:p14="http://schemas.microsoft.com/office/powerpoint/2010/main" val="36197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3" name="Oval 2">
            <a:extLst>
              <a:ext uri="{FF2B5EF4-FFF2-40B4-BE49-F238E27FC236}">
                <a16:creationId xmlns:a16="http://schemas.microsoft.com/office/drawing/2014/main" id="{E90CCE61-6716-4363-B061-7701C74E33F5}"/>
              </a:ext>
            </a:extLst>
          </p:cNvPr>
          <p:cNvSpPr/>
          <p:nvPr/>
        </p:nvSpPr>
        <p:spPr>
          <a:xfrm>
            <a:off x="2327741" y="2220686"/>
            <a:ext cx="3563007" cy="32639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505CE67-96FC-40B1-9F8E-0B0666D9A663}"/>
              </a:ext>
            </a:extLst>
          </p:cNvPr>
          <p:cNvSpPr/>
          <p:nvPr/>
        </p:nvSpPr>
        <p:spPr>
          <a:xfrm>
            <a:off x="3854820" y="323305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F000E4-7E25-4422-ABB9-FE27DFE18660}"/>
              </a:ext>
            </a:extLst>
          </p:cNvPr>
          <p:cNvSpPr/>
          <p:nvPr/>
        </p:nvSpPr>
        <p:spPr>
          <a:xfrm>
            <a:off x="4240774" y="249160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7FA9883-6CF3-4DBA-A261-2A8B244D25C9}"/>
              </a:ext>
            </a:extLst>
          </p:cNvPr>
          <p:cNvSpPr/>
          <p:nvPr/>
        </p:nvSpPr>
        <p:spPr>
          <a:xfrm>
            <a:off x="4027788" y="3725090"/>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D36C0F-2C56-4659-851B-9C80481169CB}"/>
              </a:ext>
            </a:extLst>
          </p:cNvPr>
          <p:cNvSpPr/>
          <p:nvPr/>
        </p:nvSpPr>
        <p:spPr>
          <a:xfrm>
            <a:off x="4488968" y="332231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49249C-2643-439C-A7D3-55F9BD1100D9}"/>
              </a:ext>
            </a:extLst>
          </p:cNvPr>
          <p:cNvSpPr/>
          <p:nvPr/>
        </p:nvSpPr>
        <p:spPr>
          <a:xfrm>
            <a:off x="5001570" y="365759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0C744C-FBC9-4149-9184-CCF5BC9D10C1}"/>
              </a:ext>
            </a:extLst>
          </p:cNvPr>
          <p:cNvSpPr/>
          <p:nvPr/>
        </p:nvSpPr>
        <p:spPr>
          <a:xfrm>
            <a:off x="4438444" y="472912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62809-F0B2-4A91-BA9E-0F3332DDB4CF}"/>
              </a:ext>
            </a:extLst>
          </p:cNvPr>
          <p:cNvSpPr/>
          <p:nvPr/>
        </p:nvSpPr>
        <p:spPr>
          <a:xfrm>
            <a:off x="3021874" y="40233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48DB44-8F7D-4BA9-AF19-E7CD67F05860}"/>
              </a:ext>
            </a:extLst>
          </p:cNvPr>
          <p:cNvSpPr/>
          <p:nvPr/>
        </p:nvSpPr>
        <p:spPr>
          <a:xfrm>
            <a:off x="3606626" y="2589580"/>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F5177C-4CF3-4AF0-BB05-AADEDE7B70B9}"/>
              </a:ext>
            </a:extLst>
          </p:cNvPr>
          <p:cNvSpPr/>
          <p:nvPr/>
        </p:nvSpPr>
        <p:spPr>
          <a:xfrm>
            <a:off x="2773680" y="341842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F1FE0D-434B-463B-B942-BE308E81C0A5}"/>
              </a:ext>
            </a:extLst>
          </p:cNvPr>
          <p:cNvSpPr/>
          <p:nvPr/>
        </p:nvSpPr>
        <p:spPr>
          <a:xfrm>
            <a:off x="3903691" y="443175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038D9B-349D-4A28-9919-17828F0F59FD}"/>
              </a:ext>
            </a:extLst>
          </p:cNvPr>
          <p:cNvSpPr/>
          <p:nvPr/>
        </p:nvSpPr>
        <p:spPr>
          <a:xfrm>
            <a:off x="4739339" y="421929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tored Data 16">
            <a:extLst>
              <a:ext uri="{FF2B5EF4-FFF2-40B4-BE49-F238E27FC236}">
                <a16:creationId xmlns:a16="http://schemas.microsoft.com/office/drawing/2014/main" id="{281CE9B3-6628-482E-AE05-22F6E668D825}"/>
              </a:ext>
            </a:extLst>
          </p:cNvPr>
          <p:cNvSpPr/>
          <p:nvPr/>
        </p:nvSpPr>
        <p:spPr>
          <a:xfrm>
            <a:off x="5886393" y="3594216"/>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DE920CA1-AD8B-4490-A0EF-D0E912EB0B3B}"/>
              </a:ext>
            </a:extLst>
          </p:cNvPr>
          <p:cNvSpPr/>
          <p:nvPr/>
        </p:nvSpPr>
        <p:spPr>
          <a:xfrm rot="2453756">
            <a:off x="5442620" y="4725948"/>
            <a:ext cx="393286"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E5537584-FBF8-4280-8834-385D4E926C06}"/>
              </a:ext>
            </a:extLst>
          </p:cNvPr>
          <p:cNvSpPr/>
          <p:nvPr/>
        </p:nvSpPr>
        <p:spPr>
          <a:xfrm rot="16955613">
            <a:off x="4402296" y="1794357"/>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tored Data 19">
            <a:extLst>
              <a:ext uri="{FF2B5EF4-FFF2-40B4-BE49-F238E27FC236}">
                <a16:creationId xmlns:a16="http://schemas.microsoft.com/office/drawing/2014/main" id="{6C77B517-C0B0-40EC-8D9D-54945DAC1636}"/>
              </a:ext>
            </a:extLst>
          </p:cNvPr>
          <p:cNvSpPr/>
          <p:nvPr/>
        </p:nvSpPr>
        <p:spPr>
          <a:xfrm rot="13647797">
            <a:off x="2607145" y="2204382"/>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tored Data 21">
            <a:extLst>
              <a:ext uri="{FF2B5EF4-FFF2-40B4-BE49-F238E27FC236}">
                <a16:creationId xmlns:a16="http://schemas.microsoft.com/office/drawing/2014/main" id="{F2442A8F-D373-49E1-A1E9-3A96E4B88C71}"/>
              </a:ext>
            </a:extLst>
          </p:cNvPr>
          <p:cNvSpPr/>
          <p:nvPr/>
        </p:nvSpPr>
        <p:spPr>
          <a:xfrm rot="8149402">
            <a:off x="2483149" y="4792700"/>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C9C019A2-8094-4A5E-A07E-C59853A87538}"/>
              </a:ext>
            </a:extLst>
          </p:cNvPr>
          <p:cNvSpPr/>
          <p:nvPr/>
        </p:nvSpPr>
        <p:spPr>
          <a:xfrm rot="3322804">
            <a:off x="7968472" y="3508538"/>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9887C09-6ED4-4568-8457-039CCDFE2F8F}"/>
              </a:ext>
            </a:extLst>
          </p:cNvPr>
          <p:cNvSpPr txBox="1"/>
          <p:nvPr/>
        </p:nvSpPr>
        <p:spPr>
          <a:xfrm>
            <a:off x="8905347" y="3095582"/>
            <a:ext cx="2275844" cy="707886"/>
          </a:xfrm>
          <a:prstGeom prst="rect">
            <a:avLst/>
          </a:prstGeom>
          <a:noFill/>
        </p:spPr>
        <p:txBody>
          <a:bodyPr wrap="square" rtlCol="0">
            <a:spAutoFit/>
          </a:bodyPr>
          <a:lstStyle/>
          <a:p>
            <a:r>
              <a:rPr lang="en-US" sz="4000" dirty="0"/>
              <a:t>Antigen</a:t>
            </a:r>
          </a:p>
        </p:txBody>
      </p:sp>
      <p:sp>
        <p:nvSpPr>
          <p:cNvPr id="24" name="L-Shape 23">
            <a:extLst>
              <a:ext uri="{FF2B5EF4-FFF2-40B4-BE49-F238E27FC236}">
                <a16:creationId xmlns:a16="http://schemas.microsoft.com/office/drawing/2014/main" id="{BABDFCDC-3B7F-4509-967C-477D9EB1E003}"/>
              </a:ext>
            </a:extLst>
          </p:cNvPr>
          <p:cNvSpPr/>
          <p:nvPr/>
        </p:nvSpPr>
        <p:spPr>
          <a:xfrm rot="3776942">
            <a:off x="6723145" y="5084790"/>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C781A5-5041-465F-94F6-466BCEAAC2D1}"/>
              </a:ext>
            </a:extLst>
          </p:cNvPr>
          <p:cNvSpPr/>
          <p:nvPr/>
        </p:nvSpPr>
        <p:spPr>
          <a:xfrm rot="428982">
            <a:off x="7519324" y="3587247"/>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53F68E-FF0A-4C03-A7D6-97CABBEB93A2}"/>
              </a:ext>
            </a:extLst>
          </p:cNvPr>
          <p:cNvSpPr/>
          <p:nvPr/>
        </p:nvSpPr>
        <p:spPr>
          <a:xfrm rot="1093960">
            <a:off x="6247873" y="5072061"/>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gonal Stripe 25">
            <a:extLst>
              <a:ext uri="{FF2B5EF4-FFF2-40B4-BE49-F238E27FC236}">
                <a16:creationId xmlns:a16="http://schemas.microsoft.com/office/drawing/2014/main" id="{732BE0C3-95AA-4073-9BBD-396EF5431CDF}"/>
              </a:ext>
            </a:extLst>
          </p:cNvPr>
          <p:cNvSpPr/>
          <p:nvPr/>
        </p:nvSpPr>
        <p:spPr>
          <a:xfrm>
            <a:off x="8486724" y="2164045"/>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iagonal Stripe 27">
            <a:extLst>
              <a:ext uri="{FF2B5EF4-FFF2-40B4-BE49-F238E27FC236}">
                <a16:creationId xmlns:a16="http://schemas.microsoft.com/office/drawing/2014/main" id="{FD60E022-E38A-4FBE-991D-0D9E0701C4B8}"/>
              </a:ext>
            </a:extLst>
          </p:cNvPr>
          <p:cNvSpPr/>
          <p:nvPr/>
        </p:nvSpPr>
        <p:spPr>
          <a:xfrm>
            <a:off x="8979376" y="4603546"/>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56697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3" name="Oval 2">
            <a:extLst>
              <a:ext uri="{FF2B5EF4-FFF2-40B4-BE49-F238E27FC236}">
                <a16:creationId xmlns:a16="http://schemas.microsoft.com/office/drawing/2014/main" id="{E90CCE61-6716-4363-B061-7701C74E33F5}"/>
              </a:ext>
            </a:extLst>
          </p:cNvPr>
          <p:cNvSpPr/>
          <p:nvPr/>
        </p:nvSpPr>
        <p:spPr>
          <a:xfrm>
            <a:off x="2327741" y="2220686"/>
            <a:ext cx="3563007" cy="32639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505CE67-96FC-40B1-9F8E-0B0666D9A663}"/>
              </a:ext>
            </a:extLst>
          </p:cNvPr>
          <p:cNvSpPr/>
          <p:nvPr/>
        </p:nvSpPr>
        <p:spPr>
          <a:xfrm>
            <a:off x="3854820" y="323305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F000E4-7E25-4422-ABB9-FE27DFE18660}"/>
              </a:ext>
            </a:extLst>
          </p:cNvPr>
          <p:cNvSpPr/>
          <p:nvPr/>
        </p:nvSpPr>
        <p:spPr>
          <a:xfrm>
            <a:off x="4240774" y="249160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7FA9883-6CF3-4DBA-A261-2A8B244D25C9}"/>
              </a:ext>
            </a:extLst>
          </p:cNvPr>
          <p:cNvSpPr/>
          <p:nvPr/>
        </p:nvSpPr>
        <p:spPr>
          <a:xfrm>
            <a:off x="4027788" y="3725090"/>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D36C0F-2C56-4659-851B-9C80481169CB}"/>
              </a:ext>
            </a:extLst>
          </p:cNvPr>
          <p:cNvSpPr/>
          <p:nvPr/>
        </p:nvSpPr>
        <p:spPr>
          <a:xfrm>
            <a:off x="4488968" y="332231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49249C-2643-439C-A7D3-55F9BD1100D9}"/>
              </a:ext>
            </a:extLst>
          </p:cNvPr>
          <p:cNvSpPr/>
          <p:nvPr/>
        </p:nvSpPr>
        <p:spPr>
          <a:xfrm>
            <a:off x="5001570" y="365759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0C744C-FBC9-4149-9184-CCF5BC9D10C1}"/>
              </a:ext>
            </a:extLst>
          </p:cNvPr>
          <p:cNvSpPr/>
          <p:nvPr/>
        </p:nvSpPr>
        <p:spPr>
          <a:xfrm>
            <a:off x="4438444" y="472912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62809-F0B2-4A91-BA9E-0F3332DDB4CF}"/>
              </a:ext>
            </a:extLst>
          </p:cNvPr>
          <p:cNvSpPr/>
          <p:nvPr/>
        </p:nvSpPr>
        <p:spPr>
          <a:xfrm>
            <a:off x="3021874" y="40233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48DB44-8F7D-4BA9-AF19-E7CD67F05860}"/>
              </a:ext>
            </a:extLst>
          </p:cNvPr>
          <p:cNvSpPr/>
          <p:nvPr/>
        </p:nvSpPr>
        <p:spPr>
          <a:xfrm>
            <a:off x="3606626" y="2589580"/>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F5177C-4CF3-4AF0-BB05-AADEDE7B70B9}"/>
              </a:ext>
            </a:extLst>
          </p:cNvPr>
          <p:cNvSpPr/>
          <p:nvPr/>
        </p:nvSpPr>
        <p:spPr>
          <a:xfrm>
            <a:off x="2773680" y="341842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F1FE0D-434B-463B-B942-BE308E81C0A5}"/>
              </a:ext>
            </a:extLst>
          </p:cNvPr>
          <p:cNvSpPr/>
          <p:nvPr/>
        </p:nvSpPr>
        <p:spPr>
          <a:xfrm>
            <a:off x="3903691" y="443175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038D9B-349D-4A28-9919-17828F0F59FD}"/>
              </a:ext>
            </a:extLst>
          </p:cNvPr>
          <p:cNvSpPr/>
          <p:nvPr/>
        </p:nvSpPr>
        <p:spPr>
          <a:xfrm>
            <a:off x="4739339" y="421929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tored Data 16">
            <a:extLst>
              <a:ext uri="{FF2B5EF4-FFF2-40B4-BE49-F238E27FC236}">
                <a16:creationId xmlns:a16="http://schemas.microsoft.com/office/drawing/2014/main" id="{281CE9B3-6628-482E-AE05-22F6E668D825}"/>
              </a:ext>
            </a:extLst>
          </p:cNvPr>
          <p:cNvSpPr/>
          <p:nvPr/>
        </p:nvSpPr>
        <p:spPr>
          <a:xfrm>
            <a:off x="5886393" y="3594216"/>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DE920CA1-AD8B-4490-A0EF-D0E912EB0B3B}"/>
              </a:ext>
            </a:extLst>
          </p:cNvPr>
          <p:cNvSpPr/>
          <p:nvPr/>
        </p:nvSpPr>
        <p:spPr>
          <a:xfrm rot="2453756">
            <a:off x="5442620" y="4725948"/>
            <a:ext cx="393286"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E5537584-FBF8-4280-8834-385D4E926C06}"/>
              </a:ext>
            </a:extLst>
          </p:cNvPr>
          <p:cNvSpPr/>
          <p:nvPr/>
        </p:nvSpPr>
        <p:spPr>
          <a:xfrm rot="16955613">
            <a:off x="4402296" y="1794357"/>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tored Data 19">
            <a:extLst>
              <a:ext uri="{FF2B5EF4-FFF2-40B4-BE49-F238E27FC236}">
                <a16:creationId xmlns:a16="http://schemas.microsoft.com/office/drawing/2014/main" id="{6C77B517-C0B0-40EC-8D9D-54945DAC1636}"/>
              </a:ext>
            </a:extLst>
          </p:cNvPr>
          <p:cNvSpPr/>
          <p:nvPr/>
        </p:nvSpPr>
        <p:spPr>
          <a:xfrm rot="13647797">
            <a:off x="2607145" y="2204382"/>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tored Data 21">
            <a:extLst>
              <a:ext uri="{FF2B5EF4-FFF2-40B4-BE49-F238E27FC236}">
                <a16:creationId xmlns:a16="http://schemas.microsoft.com/office/drawing/2014/main" id="{F2442A8F-D373-49E1-A1E9-3A96E4B88C71}"/>
              </a:ext>
            </a:extLst>
          </p:cNvPr>
          <p:cNvSpPr/>
          <p:nvPr/>
        </p:nvSpPr>
        <p:spPr>
          <a:xfrm rot="8149402">
            <a:off x="2483149" y="4792700"/>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C9C019A2-8094-4A5E-A07E-C59853A87538}"/>
              </a:ext>
            </a:extLst>
          </p:cNvPr>
          <p:cNvSpPr/>
          <p:nvPr/>
        </p:nvSpPr>
        <p:spPr>
          <a:xfrm rot="2759185">
            <a:off x="6700471" y="3717187"/>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Shape 23">
            <a:extLst>
              <a:ext uri="{FF2B5EF4-FFF2-40B4-BE49-F238E27FC236}">
                <a16:creationId xmlns:a16="http://schemas.microsoft.com/office/drawing/2014/main" id="{BABDFCDC-3B7F-4509-967C-477D9EB1E003}"/>
              </a:ext>
            </a:extLst>
          </p:cNvPr>
          <p:cNvSpPr/>
          <p:nvPr/>
        </p:nvSpPr>
        <p:spPr>
          <a:xfrm rot="4927251">
            <a:off x="6057036" y="5268452"/>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C781A5-5041-465F-94F6-466BCEAAC2D1}"/>
              </a:ext>
            </a:extLst>
          </p:cNvPr>
          <p:cNvSpPr/>
          <p:nvPr/>
        </p:nvSpPr>
        <p:spPr>
          <a:xfrm>
            <a:off x="6204784" y="3810412"/>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53F68E-FF0A-4C03-A7D6-97CABBEB93A2}"/>
              </a:ext>
            </a:extLst>
          </p:cNvPr>
          <p:cNvSpPr/>
          <p:nvPr/>
        </p:nvSpPr>
        <p:spPr>
          <a:xfrm rot="2305592">
            <a:off x="5697499" y="5174490"/>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gonal Stripe 25">
            <a:extLst>
              <a:ext uri="{FF2B5EF4-FFF2-40B4-BE49-F238E27FC236}">
                <a16:creationId xmlns:a16="http://schemas.microsoft.com/office/drawing/2014/main" id="{732BE0C3-95AA-4073-9BBD-396EF5431CDF}"/>
              </a:ext>
            </a:extLst>
          </p:cNvPr>
          <p:cNvSpPr/>
          <p:nvPr/>
        </p:nvSpPr>
        <p:spPr>
          <a:xfrm rot="18845096">
            <a:off x="6969691" y="3567925"/>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iagonal Stripe 27">
            <a:extLst>
              <a:ext uri="{FF2B5EF4-FFF2-40B4-BE49-F238E27FC236}">
                <a16:creationId xmlns:a16="http://schemas.microsoft.com/office/drawing/2014/main" id="{FD60E022-E38A-4FBE-991D-0D9E0701C4B8}"/>
              </a:ext>
            </a:extLst>
          </p:cNvPr>
          <p:cNvSpPr/>
          <p:nvPr/>
        </p:nvSpPr>
        <p:spPr>
          <a:xfrm rot="21435431">
            <a:off x="6219483" y="5392562"/>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5089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3" name="Oval 2">
            <a:extLst>
              <a:ext uri="{FF2B5EF4-FFF2-40B4-BE49-F238E27FC236}">
                <a16:creationId xmlns:a16="http://schemas.microsoft.com/office/drawing/2014/main" id="{E90CCE61-6716-4363-B061-7701C74E33F5}"/>
              </a:ext>
            </a:extLst>
          </p:cNvPr>
          <p:cNvSpPr/>
          <p:nvPr/>
        </p:nvSpPr>
        <p:spPr>
          <a:xfrm>
            <a:off x="2327741" y="2220686"/>
            <a:ext cx="3563007" cy="32639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505CE67-96FC-40B1-9F8E-0B0666D9A663}"/>
              </a:ext>
            </a:extLst>
          </p:cNvPr>
          <p:cNvSpPr/>
          <p:nvPr/>
        </p:nvSpPr>
        <p:spPr>
          <a:xfrm>
            <a:off x="3854820" y="323305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F000E4-7E25-4422-ABB9-FE27DFE18660}"/>
              </a:ext>
            </a:extLst>
          </p:cNvPr>
          <p:cNvSpPr/>
          <p:nvPr/>
        </p:nvSpPr>
        <p:spPr>
          <a:xfrm>
            <a:off x="4931960" y="249160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7FA9883-6CF3-4DBA-A261-2A8B244D25C9}"/>
              </a:ext>
            </a:extLst>
          </p:cNvPr>
          <p:cNvSpPr/>
          <p:nvPr/>
        </p:nvSpPr>
        <p:spPr>
          <a:xfrm>
            <a:off x="2483649" y="439500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D36C0F-2C56-4659-851B-9C80481169CB}"/>
              </a:ext>
            </a:extLst>
          </p:cNvPr>
          <p:cNvSpPr/>
          <p:nvPr/>
        </p:nvSpPr>
        <p:spPr>
          <a:xfrm>
            <a:off x="5562654" y="418130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49249C-2643-439C-A7D3-55F9BD1100D9}"/>
              </a:ext>
            </a:extLst>
          </p:cNvPr>
          <p:cNvSpPr/>
          <p:nvPr/>
        </p:nvSpPr>
        <p:spPr>
          <a:xfrm>
            <a:off x="5449730" y="303711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0C744C-FBC9-4149-9184-CCF5BC9D10C1}"/>
              </a:ext>
            </a:extLst>
          </p:cNvPr>
          <p:cNvSpPr/>
          <p:nvPr/>
        </p:nvSpPr>
        <p:spPr>
          <a:xfrm>
            <a:off x="4153761" y="528865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62809-F0B2-4A91-BA9E-0F3332DDB4CF}"/>
              </a:ext>
            </a:extLst>
          </p:cNvPr>
          <p:cNvSpPr/>
          <p:nvPr/>
        </p:nvSpPr>
        <p:spPr>
          <a:xfrm>
            <a:off x="2374718" y="40233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48DB44-8F7D-4BA9-AF19-E7CD67F05860}"/>
              </a:ext>
            </a:extLst>
          </p:cNvPr>
          <p:cNvSpPr/>
          <p:nvPr/>
        </p:nvSpPr>
        <p:spPr>
          <a:xfrm>
            <a:off x="3500634" y="229934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F5177C-4CF3-4AF0-BB05-AADEDE7B70B9}"/>
              </a:ext>
            </a:extLst>
          </p:cNvPr>
          <p:cNvSpPr/>
          <p:nvPr/>
        </p:nvSpPr>
        <p:spPr>
          <a:xfrm>
            <a:off x="2401916" y="3287433"/>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F1FE0D-434B-463B-B942-BE308E81C0A5}"/>
              </a:ext>
            </a:extLst>
          </p:cNvPr>
          <p:cNvSpPr/>
          <p:nvPr/>
        </p:nvSpPr>
        <p:spPr>
          <a:xfrm>
            <a:off x="3181531" y="5091592"/>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038D9B-349D-4A28-9919-17828F0F59FD}"/>
              </a:ext>
            </a:extLst>
          </p:cNvPr>
          <p:cNvSpPr/>
          <p:nvPr/>
        </p:nvSpPr>
        <p:spPr>
          <a:xfrm>
            <a:off x="4944176" y="50124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tored Data 16">
            <a:extLst>
              <a:ext uri="{FF2B5EF4-FFF2-40B4-BE49-F238E27FC236}">
                <a16:creationId xmlns:a16="http://schemas.microsoft.com/office/drawing/2014/main" id="{281CE9B3-6628-482E-AE05-22F6E668D825}"/>
              </a:ext>
            </a:extLst>
          </p:cNvPr>
          <p:cNvSpPr/>
          <p:nvPr/>
        </p:nvSpPr>
        <p:spPr>
          <a:xfrm>
            <a:off x="5886393" y="3594216"/>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DE920CA1-AD8B-4490-A0EF-D0E912EB0B3B}"/>
              </a:ext>
            </a:extLst>
          </p:cNvPr>
          <p:cNvSpPr/>
          <p:nvPr/>
        </p:nvSpPr>
        <p:spPr>
          <a:xfrm rot="2453756">
            <a:off x="5442620" y="4725948"/>
            <a:ext cx="393286"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E5537584-FBF8-4280-8834-385D4E926C06}"/>
              </a:ext>
            </a:extLst>
          </p:cNvPr>
          <p:cNvSpPr/>
          <p:nvPr/>
        </p:nvSpPr>
        <p:spPr>
          <a:xfrm rot="16955613">
            <a:off x="4402296" y="1794357"/>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tored Data 19">
            <a:extLst>
              <a:ext uri="{FF2B5EF4-FFF2-40B4-BE49-F238E27FC236}">
                <a16:creationId xmlns:a16="http://schemas.microsoft.com/office/drawing/2014/main" id="{6C77B517-C0B0-40EC-8D9D-54945DAC1636}"/>
              </a:ext>
            </a:extLst>
          </p:cNvPr>
          <p:cNvSpPr/>
          <p:nvPr/>
        </p:nvSpPr>
        <p:spPr>
          <a:xfrm rot="13647797">
            <a:off x="2607145" y="2204382"/>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tored Data 21">
            <a:extLst>
              <a:ext uri="{FF2B5EF4-FFF2-40B4-BE49-F238E27FC236}">
                <a16:creationId xmlns:a16="http://schemas.microsoft.com/office/drawing/2014/main" id="{F2442A8F-D373-49E1-A1E9-3A96E4B88C71}"/>
              </a:ext>
            </a:extLst>
          </p:cNvPr>
          <p:cNvSpPr/>
          <p:nvPr/>
        </p:nvSpPr>
        <p:spPr>
          <a:xfrm rot="8149402">
            <a:off x="2483149" y="4792700"/>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C9C019A2-8094-4A5E-A07E-C59853A87538}"/>
              </a:ext>
            </a:extLst>
          </p:cNvPr>
          <p:cNvSpPr/>
          <p:nvPr/>
        </p:nvSpPr>
        <p:spPr>
          <a:xfrm rot="2759185">
            <a:off x="6700471" y="3717187"/>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Shape 23">
            <a:extLst>
              <a:ext uri="{FF2B5EF4-FFF2-40B4-BE49-F238E27FC236}">
                <a16:creationId xmlns:a16="http://schemas.microsoft.com/office/drawing/2014/main" id="{BABDFCDC-3B7F-4509-967C-477D9EB1E003}"/>
              </a:ext>
            </a:extLst>
          </p:cNvPr>
          <p:cNvSpPr/>
          <p:nvPr/>
        </p:nvSpPr>
        <p:spPr>
          <a:xfrm rot="4927251">
            <a:off x="6057036" y="5268452"/>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C781A5-5041-465F-94F6-466BCEAAC2D1}"/>
              </a:ext>
            </a:extLst>
          </p:cNvPr>
          <p:cNvSpPr/>
          <p:nvPr/>
        </p:nvSpPr>
        <p:spPr>
          <a:xfrm>
            <a:off x="6204784" y="3810412"/>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53F68E-FF0A-4C03-A7D6-97CABBEB93A2}"/>
              </a:ext>
            </a:extLst>
          </p:cNvPr>
          <p:cNvSpPr/>
          <p:nvPr/>
        </p:nvSpPr>
        <p:spPr>
          <a:xfrm rot="2305592">
            <a:off x="5697499" y="5174490"/>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gonal Stripe 25">
            <a:extLst>
              <a:ext uri="{FF2B5EF4-FFF2-40B4-BE49-F238E27FC236}">
                <a16:creationId xmlns:a16="http://schemas.microsoft.com/office/drawing/2014/main" id="{732BE0C3-95AA-4073-9BBD-396EF5431CDF}"/>
              </a:ext>
            </a:extLst>
          </p:cNvPr>
          <p:cNvSpPr/>
          <p:nvPr/>
        </p:nvSpPr>
        <p:spPr>
          <a:xfrm rot="18845096">
            <a:off x="6969691" y="3567925"/>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iagonal Stripe 27">
            <a:extLst>
              <a:ext uri="{FF2B5EF4-FFF2-40B4-BE49-F238E27FC236}">
                <a16:creationId xmlns:a16="http://schemas.microsoft.com/office/drawing/2014/main" id="{FD60E022-E38A-4FBE-991D-0D9E0701C4B8}"/>
              </a:ext>
            </a:extLst>
          </p:cNvPr>
          <p:cNvSpPr/>
          <p:nvPr/>
        </p:nvSpPr>
        <p:spPr>
          <a:xfrm rot="21435431">
            <a:off x="6219483" y="5392562"/>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6E7D0846-1E41-44C5-AC27-F0C401BAA522}"/>
              </a:ext>
            </a:extLst>
          </p:cNvPr>
          <p:cNvSpPr txBox="1"/>
          <p:nvPr/>
        </p:nvSpPr>
        <p:spPr>
          <a:xfrm>
            <a:off x="7745424" y="2723684"/>
            <a:ext cx="4396324" cy="1323439"/>
          </a:xfrm>
          <a:prstGeom prst="rect">
            <a:avLst/>
          </a:prstGeom>
          <a:noFill/>
        </p:spPr>
        <p:txBody>
          <a:bodyPr wrap="square" rtlCol="0">
            <a:spAutoFit/>
          </a:bodyPr>
          <a:lstStyle/>
          <a:p>
            <a:r>
              <a:rPr lang="en-US" sz="4000" dirty="0"/>
              <a:t>Degranulation and</a:t>
            </a:r>
          </a:p>
          <a:p>
            <a:r>
              <a:rPr lang="en-US" sz="4000" dirty="0"/>
              <a:t>histamine release</a:t>
            </a:r>
          </a:p>
        </p:txBody>
      </p:sp>
    </p:spTree>
    <p:extLst>
      <p:ext uri="{BB962C8B-B14F-4D97-AF65-F5344CB8AC3E}">
        <p14:creationId xmlns:p14="http://schemas.microsoft.com/office/powerpoint/2010/main" val="1649023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3" name="Oval 2">
            <a:extLst>
              <a:ext uri="{FF2B5EF4-FFF2-40B4-BE49-F238E27FC236}">
                <a16:creationId xmlns:a16="http://schemas.microsoft.com/office/drawing/2014/main" id="{E90CCE61-6716-4363-B061-7701C74E33F5}"/>
              </a:ext>
            </a:extLst>
          </p:cNvPr>
          <p:cNvSpPr/>
          <p:nvPr/>
        </p:nvSpPr>
        <p:spPr>
          <a:xfrm>
            <a:off x="2327741" y="2220686"/>
            <a:ext cx="3563007" cy="32639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505CE67-96FC-40B1-9F8E-0B0666D9A663}"/>
              </a:ext>
            </a:extLst>
          </p:cNvPr>
          <p:cNvSpPr/>
          <p:nvPr/>
        </p:nvSpPr>
        <p:spPr>
          <a:xfrm>
            <a:off x="3854820" y="323305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F000E4-7E25-4422-ABB9-FE27DFE18660}"/>
              </a:ext>
            </a:extLst>
          </p:cNvPr>
          <p:cNvSpPr/>
          <p:nvPr/>
        </p:nvSpPr>
        <p:spPr>
          <a:xfrm>
            <a:off x="4931960" y="249160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7FA9883-6CF3-4DBA-A261-2A8B244D25C9}"/>
              </a:ext>
            </a:extLst>
          </p:cNvPr>
          <p:cNvSpPr/>
          <p:nvPr/>
        </p:nvSpPr>
        <p:spPr>
          <a:xfrm>
            <a:off x="2483649" y="439500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D36C0F-2C56-4659-851B-9C80481169CB}"/>
              </a:ext>
            </a:extLst>
          </p:cNvPr>
          <p:cNvSpPr/>
          <p:nvPr/>
        </p:nvSpPr>
        <p:spPr>
          <a:xfrm>
            <a:off x="5562654" y="418130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49249C-2643-439C-A7D3-55F9BD1100D9}"/>
              </a:ext>
            </a:extLst>
          </p:cNvPr>
          <p:cNvSpPr/>
          <p:nvPr/>
        </p:nvSpPr>
        <p:spPr>
          <a:xfrm>
            <a:off x="5449730" y="303711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0C744C-FBC9-4149-9184-CCF5BC9D10C1}"/>
              </a:ext>
            </a:extLst>
          </p:cNvPr>
          <p:cNvSpPr/>
          <p:nvPr/>
        </p:nvSpPr>
        <p:spPr>
          <a:xfrm>
            <a:off x="4153761" y="528865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62809-F0B2-4A91-BA9E-0F3332DDB4CF}"/>
              </a:ext>
            </a:extLst>
          </p:cNvPr>
          <p:cNvSpPr/>
          <p:nvPr/>
        </p:nvSpPr>
        <p:spPr>
          <a:xfrm>
            <a:off x="2374718" y="40233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48DB44-8F7D-4BA9-AF19-E7CD67F05860}"/>
              </a:ext>
            </a:extLst>
          </p:cNvPr>
          <p:cNvSpPr/>
          <p:nvPr/>
        </p:nvSpPr>
        <p:spPr>
          <a:xfrm>
            <a:off x="3500634" y="229934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F5177C-4CF3-4AF0-BB05-AADEDE7B70B9}"/>
              </a:ext>
            </a:extLst>
          </p:cNvPr>
          <p:cNvSpPr/>
          <p:nvPr/>
        </p:nvSpPr>
        <p:spPr>
          <a:xfrm>
            <a:off x="2401916" y="3287433"/>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F1FE0D-434B-463B-B942-BE308E81C0A5}"/>
              </a:ext>
            </a:extLst>
          </p:cNvPr>
          <p:cNvSpPr/>
          <p:nvPr/>
        </p:nvSpPr>
        <p:spPr>
          <a:xfrm>
            <a:off x="3181531" y="5091592"/>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038D9B-349D-4A28-9919-17828F0F59FD}"/>
              </a:ext>
            </a:extLst>
          </p:cNvPr>
          <p:cNvSpPr/>
          <p:nvPr/>
        </p:nvSpPr>
        <p:spPr>
          <a:xfrm>
            <a:off x="4944176" y="50124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tored Data 16">
            <a:extLst>
              <a:ext uri="{FF2B5EF4-FFF2-40B4-BE49-F238E27FC236}">
                <a16:creationId xmlns:a16="http://schemas.microsoft.com/office/drawing/2014/main" id="{281CE9B3-6628-482E-AE05-22F6E668D825}"/>
              </a:ext>
            </a:extLst>
          </p:cNvPr>
          <p:cNvSpPr/>
          <p:nvPr/>
        </p:nvSpPr>
        <p:spPr>
          <a:xfrm>
            <a:off x="5886393" y="3594216"/>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DE920CA1-AD8B-4490-A0EF-D0E912EB0B3B}"/>
              </a:ext>
            </a:extLst>
          </p:cNvPr>
          <p:cNvSpPr/>
          <p:nvPr/>
        </p:nvSpPr>
        <p:spPr>
          <a:xfrm rot="2453756">
            <a:off x="5442620" y="4725948"/>
            <a:ext cx="393286"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E5537584-FBF8-4280-8834-385D4E926C06}"/>
              </a:ext>
            </a:extLst>
          </p:cNvPr>
          <p:cNvSpPr/>
          <p:nvPr/>
        </p:nvSpPr>
        <p:spPr>
          <a:xfrm rot="16955613">
            <a:off x="4402296" y="1794357"/>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tored Data 19">
            <a:extLst>
              <a:ext uri="{FF2B5EF4-FFF2-40B4-BE49-F238E27FC236}">
                <a16:creationId xmlns:a16="http://schemas.microsoft.com/office/drawing/2014/main" id="{6C77B517-C0B0-40EC-8D9D-54945DAC1636}"/>
              </a:ext>
            </a:extLst>
          </p:cNvPr>
          <p:cNvSpPr/>
          <p:nvPr/>
        </p:nvSpPr>
        <p:spPr>
          <a:xfrm rot="13647797">
            <a:off x="2607145" y="2204382"/>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tored Data 21">
            <a:extLst>
              <a:ext uri="{FF2B5EF4-FFF2-40B4-BE49-F238E27FC236}">
                <a16:creationId xmlns:a16="http://schemas.microsoft.com/office/drawing/2014/main" id="{F2442A8F-D373-49E1-A1E9-3A96E4B88C71}"/>
              </a:ext>
            </a:extLst>
          </p:cNvPr>
          <p:cNvSpPr/>
          <p:nvPr/>
        </p:nvSpPr>
        <p:spPr>
          <a:xfrm rot="8149402">
            <a:off x="2483149" y="4792700"/>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C9C019A2-8094-4A5E-A07E-C59853A87538}"/>
              </a:ext>
            </a:extLst>
          </p:cNvPr>
          <p:cNvSpPr/>
          <p:nvPr/>
        </p:nvSpPr>
        <p:spPr>
          <a:xfrm rot="2759185">
            <a:off x="6700471" y="3717187"/>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Shape 23">
            <a:extLst>
              <a:ext uri="{FF2B5EF4-FFF2-40B4-BE49-F238E27FC236}">
                <a16:creationId xmlns:a16="http://schemas.microsoft.com/office/drawing/2014/main" id="{BABDFCDC-3B7F-4509-967C-477D9EB1E003}"/>
              </a:ext>
            </a:extLst>
          </p:cNvPr>
          <p:cNvSpPr/>
          <p:nvPr/>
        </p:nvSpPr>
        <p:spPr>
          <a:xfrm rot="4927251">
            <a:off x="6057036" y="5268452"/>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C781A5-5041-465F-94F6-466BCEAAC2D1}"/>
              </a:ext>
            </a:extLst>
          </p:cNvPr>
          <p:cNvSpPr/>
          <p:nvPr/>
        </p:nvSpPr>
        <p:spPr>
          <a:xfrm>
            <a:off x="6204784" y="3810412"/>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53F68E-FF0A-4C03-A7D6-97CABBEB93A2}"/>
              </a:ext>
            </a:extLst>
          </p:cNvPr>
          <p:cNvSpPr/>
          <p:nvPr/>
        </p:nvSpPr>
        <p:spPr>
          <a:xfrm rot="2305592">
            <a:off x="5697499" y="5174490"/>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gonal Stripe 25">
            <a:extLst>
              <a:ext uri="{FF2B5EF4-FFF2-40B4-BE49-F238E27FC236}">
                <a16:creationId xmlns:a16="http://schemas.microsoft.com/office/drawing/2014/main" id="{732BE0C3-95AA-4073-9BBD-396EF5431CDF}"/>
              </a:ext>
            </a:extLst>
          </p:cNvPr>
          <p:cNvSpPr/>
          <p:nvPr/>
        </p:nvSpPr>
        <p:spPr>
          <a:xfrm rot="18845096">
            <a:off x="6969691" y="3567925"/>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iagonal Stripe 27">
            <a:extLst>
              <a:ext uri="{FF2B5EF4-FFF2-40B4-BE49-F238E27FC236}">
                <a16:creationId xmlns:a16="http://schemas.microsoft.com/office/drawing/2014/main" id="{FD60E022-E38A-4FBE-991D-0D9E0701C4B8}"/>
              </a:ext>
            </a:extLst>
          </p:cNvPr>
          <p:cNvSpPr/>
          <p:nvPr/>
        </p:nvSpPr>
        <p:spPr>
          <a:xfrm rot="21435431">
            <a:off x="6219483" y="5392562"/>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6E7D0846-1E41-44C5-AC27-F0C401BAA522}"/>
              </a:ext>
            </a:extLst>
          </p:cNvPr>
          <p:cNvSpPr txBox="1"/>
          <p:nvPr/>
        </p:nvSpPr>
        <p:spPr>
          <a:xfrm>
            <a:off x="7672384" y="1735596"/>
            <a:ext cx="4396324" cy="1323439"/>
          </a:xfrm>
          <a:prstGeom prst="rect">
            <a:avLst/>
          </a:prstGeom>
          <a:noFill/>
        </p:spPr>
        <p:txBody>
          <a:bodyPr wrap="square" rtlCol="0">
            <a:spAutoFit/>
          </a:bodyPr>
          <a:lstStyle/>
          <a:p>
            <a:r>
              <a:rPr lang="en-US" sz="4000" dirty="0"/>
              <a:t>Degranulation and</a:t>
            </a:r>
          </a:p>
          <a:p>
            <a:r>
              <a:rPr lang="en-US" sz="4000" dirty="0"/>
              <a:t>histamine release</a:t>
            </a:r>
          </a:p>
        </p:txBody>
      </p:sp>
      <p:sp>
        <p:nvSpPr>
          <p:cNvPr id="29" name="TextBox 28">
            <a:extLst>
              <a:ext uri="{FF2B5EF4-FFF2-40B4-BE49-F238E27FC236}">
                <a16:creationId xmlns:a16="http://schemas.microsoft.com/office/drawing/2014/main" id="{7E24DAB5-8EBF-4B1E-B523-D16FDB8FACC1}"/>
              </a:ext>
            </a:extLst>
          </p:cNvPr>
          <p:cNvSpPr txBox="1"/>
          <p:nvPr/>
        </p:nvSpPr>
        <p:spPr>
          <a:xfrm>
            <a:off x="7364288" y="3702486"/>
            <a:ext cx="4396324" cy="1938992"/>
          </a:xfrm>
          <a:prstGeom prst="rect">
            <a:avLst/>
          </a:prstGeom>
          <a:noFill/>
        </p:spPr>
        <p:txBody>
          <a:bodyPr wrap="square" rtlCol="0">
            <a:spAutoFit/>
          </a:bodyPr>
          <a:lstStyle/>
          <a:p>
            <a:pPr algn="ctr"/>
            <a:r>
              <a:rPr lang="en-US" sz="4000" dirty="0"/>
              <a:t>Urticaria</a:t>
            </a:r>
          </a:p>
          <a:p>
            <a:pPr algn="ctr"/>
            <a:r>
              <a:rPr lang="en-US" sz="4000" dirty="0"/>
              <a:t>Angioedema</a:t>
            </a:r>
          </a:p>
          <a:p>
            <a:pPr algn="ctr"/>
            <a:r>
              <a:rPr lang="en-US" sz="4000" dirty="0"/>
              <a:t>Anaphylaxis</a:t>
            </a:r>
          </a:p>
        </p:txBody>
      </p:sp>
      <p:sp>
        <p:nvSpPr>
          <p:cNvPr id="16" name="Arrow: Down 15">
            <a:extLst>
              <a:ext uri="{FF2B5EF4-FFF2-40B4-BE49-F238E27FC236}">
                <a16:creationId xmlns:a16="http://schemas.microsoft.com/office/drawing/2014/main" id="{71FB6C35-0CEF-4A13-8561-ABA95FB09387}"/>
              </a:ext>
            </a:extLst>
          </p:cNvPr>
          <p:cNvSpPr/>
          <p:nvPr/>
        </p:nvSpPr>
        <p:spPr>
          <a:xfrm>
            <a:off x="9371535" y="3037117"/>
            <a:ext cx="455757" cy="6553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391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433816"/>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300"/>
              </a:spcBef>
            </a:pPr>
            <a:r>
              <a:rPr lang="en-US" sz="2900" b="1" dirty="0"/>
              <a:t>H1 receptors are located:</a:t>
            </a:r>
          </a:p>
          <a:p>
            <a:pPr marL="342900" indent="-342900" algn="l">
              <a:lnSpc>
                <a:spcPct val="100000"/>
              </a:lnSpc>
              <a:spcBef>
                <a:spcPts val="300"/>
              </a:spcBef>
              <a:buFont typeface="Arial" panose="020B0604020202020204" pitchFamily="34" charset="0"/>
              <a:buChar char="•"/>
            </a:pPr>
            <a:r>
              <a:rPr lang="en-US" sz="2600" dirty="0"/>
              <a:t>ENT (also H2, H3, H4) and bronchial epithelium</a:t>
            </a:r>
          </a:p>
          <a:p>
            <a:pPr marL="342900" indent="-342900" algn="l">
              <a:lnSpc>
                <a:spcPct val="100000"/>
              </a:lnSpc>
              <a:spcBef>
                <a:spcPts val="300"/>
              </a:spcBef>
              <a:buFont typeface="Arial" panose="020B0604020202020204" pitchFamily="34" charset="0"/>
              <a:buChar char="•"/>
            </a:pPr>
            <a:r>
              <a:rPr lang="en-US" sz="2600" dirty="0"/>
              <a:t>Smooth muscle and vascular endothelial cells</a:t>
            </a:r>
          </a:p>
          <a:p>
            <a:pPr marL="342900" indent="-342900" algn="l">
              <a:lnSpc>
                <a:spcPct val="100000"/>
              </a:lnSpc>
              <a:spcBef>
                <a:spcPts val="300"/>
              </a:spcBef>
              <a:buFont typeface="Arial" panose="020B0604020202020204" pitchFamily="34" charset="0"/>
              <a:buChar char="•"/>
            </a:pPr>
            <a:r>
              <a:rPr lang="en-US" sz="2600" dirty="0"/>
              <a:t>Brain and adrenal medulla</a:t>
            </a:r>
          </a:p>
          <a:p>
            <a:pPr marL="342900" indent="-342900" algn="l">
              <a:lnSpc>
                <a:spcPct val="100000"/>
              </a:lnSpc>
              <a:spcBef>
                <a:spcPts val="300"/>
              </a:spcBef>
              <a:buFont typeface="Arial" panose="020B0604020202020204" pitchFamily="34" charset="0"/>
              <a:buChar char="•"/>
            </a:pPr>
            <a:r>
              <a:rPr lang="en-US" sz="2600" dirty="0"/>
              <a:t>Immune cells (mast, dendritic cells, lymphocytes, neutrophils)</a:t>
            </a:r>
          </a:p>
          <a:p>
            <a:pPr algn="l">
              <a:lnSpc>
                <a:spcPct val="100000"/>
              </a:lnSpc>
              <a:spcBef>
                <a:spcPts val="300"/>
              </a:spcBef>
            </a:pPr>
            <a:r>
              <a:rPr lang="en-US" sz="2900" b="1" dirty="0"/>
              <a:t>H2 receptors are located:</a:t>
            </a:r>
          </a:p>
          <a:p>
            <a:pPr marL="342900" indent="-342900" algn="l">
              <a:lnSpc>
                <a:spcPct val="100000"/>
              </a:lnSpc>
              <a:spcBef>
                <a:spcPts val="300"/>
              </a:spcBef>
              <a:buFont typeface="Arial" panose="020B0604020202020204" pitchFamily="34" charset="0"/>
              <a:buChar char="•"/>
            </a:pPr>
            <a:r>
              <a:rPr lang="en-US" sz="2600" dirty="0"/>
              <a:t>Gastric mucosa</a:t>
            </a:r>
          </a:p>
          <a:p>
            <a:pPr marL="342900" indent="-342900" algn="l">
              <a:lnSpc>
                <a:spcPct val="100000"/>
              </a:lnSpc>
              <a:spcBef>
                <a:spcPts val="300"/>
              </a:spcBef>
              <a:buFont typeface="Arial" panose="020B0604020202020204" pitchFamily="34" charset="0"/>
              <a:buChar char="•"/>
            </a:pPr>
            <a:r>
              <a:rPr lang="en-US" sz="2600" dirty="0"/>
              <a:t>Cardiac muscle and vascular smooth muscle</a:t>
            </a:r>
          </a:p>
          <a:p>
            <a:pPr marL="342900" indent="-342900" algn="l">
              <a:lnSpc>
                <a:spcPct val="100000"/>
              </a:lnSpc>
              <a:spcBef>
                <a:spcPts val="300"/>
              </a:spcBef>
              <a:buFont typeface="Arial" panose="020B0604020202020204" pitchFamily="34" charset="0"/>
              <a:buChar char="•"/>
            </a:pPr>
            <a:r>
              <a:rPr lang="en-US" sz="2600" dirty="0"/>
              <a:t>Uterus</a:t>
            </a:r>
          </a:p>
          <a:p>
            <a:pPr algn="l">
              <a:lnSpc>
                <a:spcPct val="100000"/>
              </a:lnSpc>
              <a:spcBef>
                <a:spcPts val="300"/>
              </a:spcBef>
            </a:pPr>
            <a:r>
              <a:rPr lang="en-US" sz="2900" b="1" dirty="0"/>
              <a:t>There are H3 (neuro, respiratory) and H4 (immune) receptors, too!</a:t>
            </a:r>
          </a:p>
        </p:txBody>
      </p:sp>
    </p:spTree>
    <p:extLst>
      <p:ext uri="{BB962C8B-B14F-4D97-AF65-F5344CB8AC3E}">
        <p14:creationId xmlns:p14="http://schemas.microsoft.com/office/powerpoint/2010/main" val="557200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E3A3D-44D4-A6BD-C933-E7026B2EBA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0C6E2-B51C-5FAE-515D-29C7623E898F}"/>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6" name="Subtitle 2">
            <a:extLst>
              <a:ext uri="{FF2B5EF4-FFF2-40B4-BE49-F238E27FC236}">
                <a16:creationId xmlns:a16="http://schemas.microsoft.com/office/drawing/2014/main" id="{F1A02561-5908-08EE-524E-1FFD66082871}"/>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Type I hypersensitivity reactions – Histamine- and </a:t>
            </a:r>
            <a:r>
              <a:rPr lang="en-US" sz="2800" dirty="0" err="1"/>
              <a:t>IgE</a:t>
            </a:r>
            <a:r>
              <a:rPr lang="en-US" sz="2800" dirty="0"/>
              <a:t>-mediated</a:t>
            </a:r>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1352245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Type I hypersensitivity reactions – Histamine- and </a:t>
            </a:r>
            <a:r>
              <a:rPr lang="en-US" sz="2800" dirty="0" err="1"/>
              <a:t>IgE</a:t>
            </a:r>
            <a:r>
              <a:rPr lang="en-US" sz="2800" dirty="0"/>
              <a:t>-mediated</a:t>
            </a:r>
          </a:p>
          <a:p>
            <a:pPr marL="342900" indent="-342900" algn="l">
              <a:buFont typeface="Arial" panose="020B0604020202020204" pitchFamily="34" charset="0"/>
              <a:buChar char="•"/>
            </a:pPr>
            <a:r>
              <a:rPr lang="en-US" sz="2800" dirty="0"/>
              <a:t>Type II – IgG or IgM – transfusion reactions, AIHA, Goodpasture’s</a:t>
            </a:r>
          </a:p>
          <a:p>
            <a:pPr marL="342900" indent="-342900" algn="l">
              <a:buFont typeface="Arial" panose="020B0604020202020204" pitchFamily="34" charset="0"/>
              <a:buChar char="•"/>
            </a:pPr>
            <a:r>
              <a:rPr lang="en-US" sz="2800" dirty="0"/>
              <a:t>Type III – Ab-Ag complexes – serum sickness, post-Strep GN, SLE</a:t>
            </a:r>
          </a:p>
          <a:p>
            <a:pPr marL="342900" indent="-342900" algn="l">
              <a:buFont typeface="Arial" panose="020B0604020202020204" pitchFamily="34" charset="0"/>
              <a:buChar char="•"/>
            </a:pPr>
            <a:r>
              <a:rPr lang="en-US" sz="2800" dirty="0"/>
              <a:t>Type IV – T lymphocytes – poison ivy/oak, PPD reactions, transplant </a:t>
            </a:r>
            <a:r>
              <a:rPr lang="en-US" sz="2800" dirty="0" err="1"/>
              <a:t>rjx</a:t>
            </a:r>
            <a:r>
              <a:rPr lang="en-US" sz="2800" dirty="0"/>
              <a:t> </a:t>
            </a:r>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2211080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Type I hypersensitivity reactions – Histamine- and </a:t>
            </a:r>
            <a:r>
              <a:rPr lang="en-US" sz="2800" dirty="0" err="1"/>
              <a:t>IgE</a:t>
            </a:r>
            <a:r>
              <a:rPr lang="en-US" sz="2800" dirty="0"/>
              <a:t>-mediated</a:t>
            </a:r>
          </a:p>
          <a:p>
            <a:pPr marL="342900" indent="-342900" algn="l">
              <a:buFont typeface="Arial" panose="020B0604020202020204" pitchFamily="34" charset="0"/>
              <a:buChar char="•"/>
            </a:pPr>
            <a:r>
              <a:rPr lang="en-US" sz="2800" dirty="0">
                <a:solidFill>
                  <a:schemeClr val="accent3">
                    <a:lumMod val="20000"/>
                    <a:lumOff val="80000"/>
                  </a:schemeClr>
                </a:solidFill>
              </a:rPr>
              <a:t>Type II – IgG or IgM – transfusion reactions, AIHA, Goodpasture’s</a:t>
            </a:r>
          </a:p>
          <a:p>
            <a:pPr marL="342900" indent="-342900" algn="l">
              <a:buFont typeface="Arial" panose="020B0604020202020204" pitchFamily="34" charset="0"/>
              <a:buChar char="•"/>
            </a:pPr>
            <a:r>
              <a:rPr lang="en-US" sz="2800" dirty="0">
                <a:solidFill>
                  <a:schemeClr val="accent3">
                    <a:lumMod val="20000"/>
                    <a:lumOff val="80000"/>
                  </a:schemeClr>
                </a:solidFill>
              </a:rPr>
              <a:t>Type III – Ab-Ag complexes – serum sickness, post-Strep GN, SLE</a:t>
            </a:r>
          </a:p>
          <a:p>
            <a:pPr marL="342900" indent="-342900" algn="l">
              <a:buFont typeface="Arial" panose="020B0604020202020204" pitchFamily="34" charset="0"/>
              <a:buChar char="•"/>
            </a:pPr>
            <a:r>
              <a:rPr lang="en-US" sz="2800" dirty="0">
                <a:solidFill>
                  <a:schemeClr val="accent3">
                    <a:lumMod val="20000"/>
                    <a:lumOff val="80000"/>
                  </a:schemeClr>
                </a:solidFill>
              </a:rPr>
              <a:t>Type IV – T lymphocytes – poison ivy/oak, PPD reactions, transplant </a:t>
            </a:r>
            <a:r>
              <a:rPr lang="en-US" sz="2800" dirty="0" err="1">
                <a:solidFill>
                  <a:schemeClr val="accent3">
                    <a:lumMod val="20000"/>
                    <a:lumOff val="80000"/>
                  </a:schemeClr>
                </a:solidFill>
              </a:rPr>
              <a:t>rjx</a:t>
            </a:r>
            <a:r>
              <a:rPr lang="en-US" sz="2800" dirty="0">
                <a:solidFill>
                  <a:schemeClr val="accent3">
                    <a:lumMod val="20000"/>
                    <a:lumOff val="80000"/>
                  </a:schemeClr>
                </a:solidFill>
              </a:rPr>
              <a:t> </a:t>
            </a:r>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1912278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Type I hypersensitivity reactions – Histamine- and </a:t>
            </a:r>
            <a:r>
              <a:rPr lang="en-US" sz="2800" dirty="0" err="1"/>
              <a:t>IgE</a:t>
            </a:r>
            <a:r>
              <a:rPr lang="en-US" sz="2800" dirty="0"/>
              <a:t>-mediated</a:t>
            </a:r>
          </a:p>
          <a:p>
            <a:pPr marL="342900" indent="-342900" algn="l">
              <a:buFont typeface="Arial" panose="020B0604020202020204" pitchFamily="34" charset="0"/>
              <a:buChar char="•"/>
            </a:pPr>
            <a:r>
              <a:rPr lang="en-US" sz="2800" dirty="0">
                <a:solidFill>
                  <a:schemeClr val="accent3">
                    <a:lumMod val="20000"/>
                    <a:lumOff val="80000"/>
                  </a:schemeClr>
                </a:solidFill>
              </a:rPr>
              <a:t>Type II – IgG or IgM – transfusion reactions, AIHA, Goodpasture’s</a:t>
            </a:r>
          </a:p>
          <a:p>
            <a:pPr marL="342900" indent="-342900" algn="l">
              <a:buFont typeface="Arial" panose="020B0604020202020204" pitchFamily="34" charset="0"/>
              <a:buChar char="•"/>
            </a:pPr>
            <a:r>
              <a:rPr lang="en-US" sz="2800" dirty="0">
                <a:solidFill>
                  <a:schemeClr val="accent3">
                    <a:lumMod val="20000"/>
                    <a:lumOff val="80000"/>
                  </a:schemeClr>
                </a:solidFill>
              </a:rPr>
              <a:t>Type III – Ab-Ag complexes – serum sickness, post-Strep GN, SLE</a:t>
            </a:r>
          </a:p>
          <a:p>
            <a:pPr marL="342900" indent="-342900" algn="l">
              <a:buFont typeface="Arial" panose="020B0604020202020204" pitchFamily="34" charset="0"/>
              <a:buChar char="•"/>
            </a:pPr>
            <a:r>
              <a:rPr lang="en-US" sz="2800" dirty="0">
                <a:solidFill>
                  <a:schemeClr val="accent3">
                    <a:lumMod val="20000"/>
                    <a:lumOff val="80000"/>
                  </a:schemeClr>
                </a:solidFill>
              </a:rPr>
              <a:t>Type IV – T lymphocytes – poison ivy/oak, PPD reactions, transplant </a:t>
            </a:r>
            <a:r>
              <a:rPr lang="en-US" sz="2800" dirty="0" err="1">
                <a:solidFill>
                  <a:schemeClr val="accent3">
                    <a:lumMod val="20000"/>
                    <a:lumOff val="80000"/>
                  </a:schemeClr>
                </a:solidFill>
              </a:rPr>
              <a:t>rjx</a:t>
            </a:r>
            <a:endParaRPr lang="en-US" sz="2800" dirty="0">
              <a:solidFill>
                <a:schemeClr val="accent3">
                  <a:lumMod val="20000"/>
                  <a:lumOff val="80000"/>
                </a:schemeClr>
              </a:solidFill>
            </a:endParaRPr>
          </a:p>
          <a:p>
            <a:pPr marL="342900" indent="-342900" algn="l">
              <a:buFont typeface="Arial" panose="020B0604020202020204" pitchFamily="34" charset="0"/>
              <a:buChar char="•"/>
            </a:pPr>
            <a:r>
              <a:rPr lang="en-US" sz="2800" dirty="0"/>
              <a:t>Inflammation and edema</a:t>
            </a:r>
          </a:p>
          <a:p>
            <a:pPr marL="342900" indent="-342900" algn="l">
              <a:buFont typeface="Arial" panose="020B0604020202020204" pitchFamily="34" charset="0"/>
              <a:buChar char="•"/>
            </a:pPr>
            <a:r>
              <a:rPr lang="en-US" sz="2800" dirty="0"/>
              <a:t>Superficial – </a:t>
            </a:r>
            <a:r>
              <a:rPr lang="en-US" sz="2800" b="1" dirty="0"/>
              <a:t>urticaria/hives</a:t>
            </a:r>
          </a:p>
          <a:p>
            <a:pPr marL="342900" indent="-342900" algn="l">
              <a:buFont typeface="Arial" panose="020B0604020202020204" pitchFamily="34" charset="0"/>
              <a:buChar char="•"/>
            </a:pPr>
            <a:r>
              <a:rPr lang="en-US" sz="2800" dirty="0"/>
              <a:t>Deeper cutaneous/mucosal – </a:t>
            </a:r>
            <a:r>
              <a:rPr lang="en-US" sz="2800" b="1" dirty="0"/>
              <a:t>angioedema </a:t>
            </a:r>
          </a:p>
          <a:p>
            <a:pPr marL="342900" indent="-342900" algn="l">
              <a:buFont typeface="Arial" panose="020B0604020202020204" pitchFamily="34" charset="0"/>
              <a:buChar char="•"/>
            </a:pPr>
            <a:r>
              <a:rPr lang="en-US" sz="2800" dirty="0"/>
              <a:t>Skin, facial skin, GI mucosa, airway mucosa</a:t>
            </a:r>
          </a:p>
          <a:p>
            <a:pPr marL="342900" indent="-342900" algn="l">
              <a:buFont typeface="Arial" panose="020B0604020202020204" pitchFamily="34" charset="0"/>
              <a:buChar char="•"/>
            </a:pPr>
            <a:r>
              <a:rPr lang="en-US" sz="2800" dirty="0"/>
              <a:t>Vascular and cardiovascular system</a:t>
            </a:r>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3323424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Type I hypersensitivity reactions – Histamine- and </a:t>
            </a:r>
            <a:r>
              <a:rPr lang="en-US" sz="2800" dirty="0" err="1"/>
              <a:t>IgE</a:t>
            </a:r>
            <a:r>
              <a:rPr lang="en-US" sz="2800" dirty="0"/>
              <a:t>-mediated</a:t>
            </a:r>
          </a:p>
          <a:p>
            <a:pPr marL="342900" indent="-342900" algn="l">
              <a:buFont typeface="Arial" panose="020B0604020202020204" pitchFamily="34" charset="0"/>
              <a:buChar char="•"/>
            </a:pPr>
            <a:r>
              <a:rPr lang="en-US" sz="2800" dirty="0">
                <a:solidFill>
                  <a:schemeClr val="accent3">
                    <a:lumMod val="20000"/>
                    <a:lumOff val="80000"/>
                  </a:schemeClr>
                </a:solidFill>
              </a:rPr>
              <a:t>Type II – IgG or IgM – transfusion reactions, AIHA, Goodpasture’s</a:t>
            </a:r>
          </a:p>
          <a:p>
            <a:pPr marL="342900" indent="-342900" algn="l">
              <a:buFont typeface="Arial" panose="020B0604020202020204" pitchFamily="34" charset="0"/>
              <a:buChar char="•"/>
            </a:pPr>
            <a:r>
              <a:rPr lang="en-US" sz="2800" dirty="0">
                <a:solidFill>
                  <a:schemeClr val="accent3">
                    <a:lumMod val="20000"/>
                    <a:lumOff val="80000"/>
                  </a:schemeClr>
                </a:solidFill>
              </a:rPr>
              <a:t>Type III – Ab-Ag complexes – serum sickness, post-Strep GN, SLE</a:t>
            </a:r>
          </a:p>
          <a:p>
            <a:pPr marL="342900" indent="-342900" algn="l">
              <a:buFont typeface="Arial" panose="020B0604020202020204" pitchFamily="34" charset="0"/>
              <a:buChar char="•"/>
            </a:pPr>
            <a:r>
              <a:rPr lang="en-US" sz="2800" dirty="0">
                <a:solidFill>
                  <a:schemeClr val="accent3">
                    <a:lumMod val="20000"/>
                    <a:lumOff val="80000"/>
                  </a:schemeClr>
                </a:solidFill>
              </a:rPr>
              <a:t>Type IV – T lymphocytes – poison ivy/oak, PPD reactions, transplant </a:t>
            </a:r>
            <a:r>
              <a:rPr lang="en-US" sz="2800" dirty="0" err="1">
                <a:solidFill>
                  <a:schemeClr val="accent3">
                    <a:lumMod val="20000"/>
                    <a:lumOff val="80000"/>
                  </a:schemeClr>
                </a:solidFill>
              </a:rPr>
              <a:t>rjx</a:t>
            </a:r>
            <a:endParaRPr lang="en-US" sz="2800" dirty="0">
              <a:solidFill>
                <a:schemeClr val="accent3">
                  <a:lumMod val="20000"/>
                  <a:lumOff val="80000"/>
                </a:schemeClr>
              </a:solidFill>
            </a:endParaRPr>
          </a:p>
          <a:p>
            <a:pPr marL="342900" indent="-342900" algn="l">
              <a:buFont typeface="Arial" panose="020B0604020202020204" pitchFamily="34" charset="0"/>
              <a:buChar char="•"/>
            </a:pPr>
            <a:r>
              <a:rPr lang="en-US" sz="2800" dirty="0"/>
              <a:t>Inflammation and edema</a:t>
            </a:r>
          </a:p>
          <a:p>
            <a:pPr marL="342900" indent="-342900" algn="l">
              <a:buFont typeface="Arial" panose="020B0604020202020204" pitchFamily="34" charset="0"/>
              <a:buChar char="•"/>
            </a:pPr>
            <a:r>
              <a:rPr lang="en-US" sz="2800" dirty="0"/>
              <a:t>Superficial – </a:t>
            </a:r>
            <a:r>
              <a:rPr lang="en-US" sz="2800" b="1" dirty="0"/>
              <a:t>urticaria/hives</a:t>
            </a:r>
          </a:p>
          <a:p>
            <a:pPr marL="342900" indent="-342900" algn="l">
              <a:buFont typeface="Arial" panose="020B0604020202020204" pitchFamily="34" charset="0"/>
              <a:buChar char="•"/>
            </a:pPr>
            <a:r>
              <a:rPr lang="en-US" sz="2800" dirty="0"/>
              <a:t>Deeper cutaneous/mucosal – </a:t>
            </a:r>
            <a:r>
              <a:rPr lang="en-US" sz="2800" b="1" dirty="0"/>
              <a:t>angioedema </a:t>
            </a:r>
          </a:p>
          <a:p>
            <a:pPr marL="342900" indent="-342900" algn="l">
              <a:buFont typeface="Arial" panose="020B0604020202020204" pitchFamily="34" charset="0"/>
              <a:buChar char="•"/>
            </a:pPr>
            <a:r>
              <a:rPr lang="en-US" sz="2800" dirty="0"/>
              <a:t>Skin, facial skin, GI mucosa, airway mucosa</a:t>
            </a:r>
          </a:p>
          <a:p>
            <a:pPr marL="342900" indent="-342900" algn="l">
              <a:buFont typeface="Arial" panose="020B0604020202020204" pitchFamily="34" charset="0"/>
              <a:buChar char="•"/>
            </a:pPr>
            <a:r>
              <a:rPr lang="en-US" sz="2800" dirty="0"/>
              <a:t>Vascular and cardiovascular system</a:t>
            </a:r>
          </a:p>
          <a:p>
            <a:pPr marL="342900" indent="-342900" algn="l">
              <a:buFont typeface="Arial" panose="020B0604020202020204" pitchFamily="34" charset="0"/>
              <a:buChar char="•"/>
            </a:pPr>
            <a:endParaRPr lang="en-US" sz="2800" dirty="0"/>
          </a:p>
        </p:txBody>
      </p:sp>
      <p:sp>
        <p:nvSpPr>
          <p:cNvPr id="7" name="Rectangle 6">
            <a:extLst>
              <a:ext uri="{FF2B5EF4-FFF2-40B4-BE49-F238E27FC236}">
                <a16:creationId xmlns:a16="http://schemas.microsoft.com/office/drawing/2014/main" id="{075DD35C-ED1A-4134-AEC5-12D369BD47C1}"/>
              </a:ext>
            </a:extLst>
          </p:cNvPr>
          <p:cNvSpPr/>
          <p:nvPr/>
        </p:nvSpPr>
        <p:spPr>
          <a:xfrm>
            <a:off x="901338" y="3997235"/>
            <a:ext cx="6361612" cy="2155372"/>
          </a:xfrm>
          <a:prstGeom prst="rect">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0A78B63-5DF0-4F69-A0F9-CDE4091C2C32}"/>
              </a:ext>
            </a:extLst>
          </p:cNvPr>
          <p:cNvSpPr txBox="1"/>
          <p:nvPr/>
        </p:nvSpPr>
        <p:spPr>
          <a:xfrm>
            <a:off x="8437838" y="4629345"/>
            <a:ext cx="2852824" cy="707886"/>
          </a:xfrm>
          <a:prstGeom prst="rect">
            <a:avLst/>
          </a:prstGeom>
          <a:noFill/>
        </p:spPr>
        <p:txBody>
          <a:bodyPr wrap="square" rtlCol="0">
            <a:spAutoFit/>
          </a:bodyPr>
          <a:lstStyle/>
          <a:p>
            <a:r>
              <a:rPr lang="en-US" sz="4000" dirty="0"/>
              <a:t>Anaphylaxis</a:t>
            </a:r>
          </a:p>
        </p:txBody>
      </p:sp>
      <p:sp>
        <p:nvSpPr>
          <p:cNvPr id="9" name="Arrow: Right 8">
            <a:extLst>
              <a:ext uri="{FF2B5EF4-FFF2-40B4-BE49-F238E27FC236}">
                <a16:creationId xmlns:a16="http://schemas.microsoft.com/office/drawing/2014/main" id="{8D7D73FF-81B4-493D-8A87-DF2FBD7B76AF}"/>
              </a:ext>
            </a:extLst>
          </p:cNvPr>
          <p:cNvSpPr/>
          <p:nvPr/>
        </p:nvSpPr>
        <p:spPr>
          <a:xfrm>
            <a:off x="7262951" y="4794070"/>
            <a:ext cx="1031964"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031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FC1C4235-86C1-2299-D4A1-833534884E86}"/>
              </a:ext>
            </a:extLst>
          </p:cNvPr>
          <p:cNvSpPr>
            <a:spLocks noGrp="1"/>
          </p:cNvSpPr>
          <p:nvPr>
            <p:ph type="body" sz="quarter" idx="11"/>
          </p:nvPr>
        </p:nvSpPr>
        <p:spPr>
          <a:xfrm>
            <a:off x="4729921" y="1876550"/>
            <a:ext cx="6341749" cy="523220"/>
          </a:xfrm>
        </p:spPr>
        <p:txBody>
          <a:bodyPr/>
          <a:lstStyle/>
          <a:p>
            <a:r>
              <a:rPr lang="en-US" dirty="0"/>
              <a:t>Joseph Toscano, MD, FCUCM</a:t>
            </a:r>
          </a:p>
        </p:txBody>
      </p:sp>
      <p:sp>
        <p:nvSpPr>
          <p:cNvPr id="21" name="Text Placeholder 20">
            <a:extLst>
              <a:ext uri="{FF2B5EF4-FFF2-40B4-BE49-F238E27FC236}">
                <a16:creationId xmlns:a16="http://schemas.microsoft.com/office/drawing/2014/main" id="{B801699E-7B1B-1308-8E24-59C95C80DDD1}"/>
              </a:ext>
            </a:extLst>
          </p:cNvPr>
          <p:cNvSpPr>
            <a:spLocks noGrp="1"/>
          </p:cNvSpPr>
          <p:nvPr>
            <p:ph type="body" sz="quarter" idx="12"/>
          </p:nvPr>
        </p:nvSpPr>
        <p:spPr>
          <a:xfrm>
            <a:off x="4801041" y="2411940"/>
            <a:ext cx="6598479" cy="1954381"/>
          </a:xfrm>
        </p:spPr>
        <p:txBody>
          <a:bodyPr/>
          <a:lstStyle/>
          <a:p>
            <a:pPr marL="342900" indent="-342900">
              <a:buFont typeface="Arial" panose="020B0604020202020204" pitchFamily="34" charset="0"/>
              <a:buChar char="•"/>
            </a:pPr>
            <a:r>
              <a:rPr lang="en-US" dirty="0"/>
              <a:t>Medical Director, Lawrence Berkeley National Laboratory Berkeley, CA</a:t>
            </a:r>
          </a:p>
          <a:p>
            <a:pPr marL="342900" indent="-342900">
              <a:buFont typeface="Arial" panose="020B0604020202020204" pitchFamily="34" charset="0"/>
              <a:buChar char="•"/>
            </a:pPr>
            <a:r>
              <a:rPr lang="en-US" dirty="0"/>
              <a:t>Urgent Care and Emergency Physician</a:t>
            </a:r>
          </a:p>
          <a:p>
            <a:r>
              <a:rPr lang="en-US" dirty="0"/>
              <a:t>      East SF Bay area, CA</a:t>
            </a:r>
          </a:p>
          <a:p>
            <a:pPr marL="342900" indent="-342900">
              <a:buFont typeface="Arial" panose="020B0604020202020204" pitchFamily="34" charset="0"/>
              <a:buChar char="•"/>
            </a:pPr>
            <a:r>
              <a:rPr lang="en-US" dirty="0"/>
              <a:t>Clinical Content Advisor, UCA/CUCM/UCCOP</a:t>
            </a:r>
          </a:p>
        </p:txBody>
      </p:sp>
      <p:sp>
        <p:nvSpPr>
          <p:cNvPr id="22" name="Slide Number Placeholder 21">
            <a:extLst>
              <a:ext uri="{FF2B5EF4-FFF2-40B4-BE49-F238E27FC236}">
                <a16:creationId xmlns:a16="http://schemas.microsoft.com/office/drawing/2014/main" id="{BCFDDF3C-62A9-7149-D26B-397361F0FAE6}"/>
              </a:ext>
            </a:extLst>
          </p:cNvPr>
          <p:cNvSpPr>
            <a:spLocks noGrp="1"/>
          </p:cNvSpPr>
          <p:nvPr>
            <p:ph type="sldNum" sz="quarter" idx="4"/>
          </p:nvPr>
        </p:nvSpPr>
        <p:spPr/>
        <p:txBody>
          <a:bodyPr/>
          <a:lstStyle/>
          <a:p>
            <a:pPr algn="ctr"/>
            <a:fld id="{315B40F4-61C0-A841-87DE-A57D642259CC}" type="slidenum">
              <a:rPr lang="en-US" smtClean="0"/>
              <a:pPr algn="ctr"/>
              <a:t>2</a:t>
            </a:fld>
            <a:endParaRPr lang="en-US" dirty="0"/>
          </a:p>
        </p:txBody>
      </p:sp>
      <p:pic>
        <p:nvPicPr>
          <p:cNvPr id="3" name="Picture 2">
            <a:extLst>
              <a:ext uri="{FF2B5EF4-FFF2-40B4-BE49-F238E27FC236}">
                <a16:creationId xmlns:a16="http://schemas.microsoft.com/office/drawing/2014/main" id="{9E8F0917-A459-44AE-AC43-3F6E016C3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066" y="1638054"/>
            <a:ext cx="3458268" cy="3985506"/>
          </a:xfrm>
          <a:prstGeom prst="rect">
            <a:avLst/>
          </a:prstGeom>
        </p:spPr>
      </p:pic>
    </p:spTree>
    <p:extLst>
      <p:ext uri="{BB962C8B-B14F-4D97-AF65-F5344CB8AC3E}">
        <p14:creationId xmlns:p14="http://schemas.microsoft.com/office/powerpoint/2010/main" val="331964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4" y="245811"/>
            <a:ext cx="10566179" cy="921774"/>
          </a:xfrm>
        </p:spPr>
        <p:txBody>
          <a:bodyPr>
            <a:normAutofit/>
          </a:bodyPr>
          <a:lstStyle/>
          <a:p>
            <a:pPr algn="l"/>
            <a:r>
              <a:rPr lang="en-US" sz="4400" b="1" dirty="0"/>
              <a:t>Potential causes of any allergic reaction</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Medication</a:t>
            </a:r>
          </a:p>
          <a:p>
            <a:pPr marL="800100" lvl="1" indent="-342900" algn="l">
              <a:buFont typeface="Arial" panose="020B0604020202020204" pitchFamily="34" charset="0"/>
              <a:buChar char="•"/>
            </a:pPr>
            <a:r>
              <a:rPr lang="en-US" sz="2600" dirty="0"/>
              <a:t>NSAIDs and antibiotics common</a:t>
            </a:r>
          </a:p>
          <a:p>
            <a:pPr marL="342900" indent="-342900" algn="l">
              <a:buFont typeface="Arial" panose="020B0604020202020204" pitchFamily="34" charset="0"/>
              <a:buChar char="•"/>
            </a:pPr>
            <a:r>
              <a:rPr lang="en-US" sz="2800" dirty="0"/>
              <a:t>Food</a:t>
            </a:r>
          </a:p>
          <a:p>
            <a:pPr marL="342900" indent="-342900" algn="l">
              <a:buFont typeface="Arial" panose="020B0604020202020204" pitchFamily="34" charset="0"/>
              <a:buChar char="•"/>
            </a:pPr>
            <a:r>
              <a:rPr lang="en-US" sz="2800" dirty="0"/>
              <a:t>Hymenoptera and horsefly stings</a:t>
            </a:r>
          </a:p>
          <a:p>
            <a:pPr marL="342900" indent="-342900" algn="l">
              <a:buFont typeface="Arial" panose="020B0604020202020204" pitchFamily="34" charset="0"/>
              <a:buChar char="•"/>
            </a:pPr>
            <a:r>
              <a:rPr lang="en-US" sz="2800" dirty="0"/>
              <a:t>Other venoms - sting rays, jelly fish, venomous fish and snakes, fire ants</a:t>
            </a:r>
          </a:p>
          <a:p>
            <a:pPr marL="342900" indent="-342900" algn="l">
              <a:buFont typeface="Arial" panose="020B0604020202020204" pitchFamily="34" charset="0"/>
              <a:buChar char="•"/>
            </a:pPr>
            <a:r>
              <a:rPr lang="en-US" sz="2800" dirty="0"/>
              <a:t>IV contrast</a:t>
            </a:r>
          </a:p>
          <a:p>
            <a:pPr marL="342900" indent="-342900" algn="l">
              <a:buFont typeface="Arial" panose="020B0604020202020204" pitchFamily="34" charset="0"/>
              <a:buChar char="•"/>
            </a:pPr>
            <a:r>
              <a:rPr lang="en-US" sz="2800" dirty="0"/>
              <a:t>Heat and cold</a:t>
            </a:r>
          </a:p>
          <a:p>
            <a:pPr marL="342900" indent="-342900" algn="l">
              <a:buFont typeface="Arial" panose="020B0604020202020204" pitchFamily="34" charset="0"/>
              <a:buChar char="•"/>
            </a:pPr>
            <a:r>
              <a:rPr lang="en-US" sz="2800" dirty="0"/>
              <a:t>Exercise</a:t>
            </a:r>
          </a:p>
          <a:p>
            <a:pPr marL="342900" indent="-342900" algn="l">
              <a:buFont typeface="Arial" panose="020B0604020202020204" pitchFamily="34" charset="0"/>
              <a:buChar char="•"/>
            </a:pPr>
            <a:r>
              <a:rPr lang="en-US" sz="2800" dirty="0"/>
              <a:t>Latex</a:t>
            </a:r>
          </a:p>
        </p:txBody>
      </p:sp>
    </p:spTree>
    <p:extLst>
      <p:ext uri="{BB962C8B-B14F-4D97-AF65-F5344CB8AC3E}">
        <p14:creationId xmlns:p14="http://schemas.microsoft.com/office/powerpoint/2010/main" val="1791764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Food intolerance vs food allergy</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9770449"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Intolerance – gassiness, bloating, abdominal pain, diarrhea</a:t>
            </a:r>
          </a:p>
          <a:p>
            <a:pPr marL="342900" indent="-342900" algn="l">
              <a:buFont typeface="Arial" panose="020B0604020202020204" pitchFamily="34" charset="0"/>
              <a:buChar char="•"/>
            </a:pPr>
            <a:r>
              <a:rPr lang="en-US" sz="2800" dirty="0"/>
              <a:t>Hard to tell if there’s only GI mucosal angioedema</a:t>
            </a:r>
          </a:p>
          <a:p>
            <a:pPr marL="342900" indent="-342900" algn="l">
              <a:buFont typeface="Arial" panose="020B0604020202020204" pitchFamily="34" charset="0"/>
              <a:buChar char="•"/>
            </a:pPr>
            <a:r>
              <a:rPr lang="en-US" sz="2800" dirty="0"/>
              <a:t>Most common allergies:</a:t>
            </a:r>
          </a:p>
          <a:p>
            <a:pPr marL="800100" lvl="1" indent="-342900" algn="l">
              <a:buFont typeface="Arial" panose="020B0604020202020204" pitchFamily="34" charset="0"/>
              <a:buChar char="•"/>
            </a:pPr>
            <a:r>
              <a:rPr lang="en-US" sz="2600" dirty="0"/>
              <a:t>Cow’s milk</a:t>
            </a:r>
          </a:p>
          <a:p>
            <a:pPr marL="800100" lvl="1" indent="-342900" algn="l">
              <a:buFont typeface="Arial" panose="020B0604020202020204" pitchFamily="34" charset="0"/>
              <a:buChar char="•"/>
            </a:pPr>
            <a:r>
              <a:rPr lang="en-US" sz="2600" dirty="0"/>
              <a:t>Eggs</a:t>
            </a:r>
          </a:p>
          <a:p>
            <a:pPr marL="800100" lvl="1" indent="-342900" algn="l">
              <a:buFont typeface="Arial" panose="020B0604020202020204" pitchFamily="34" charset="0"/>
              <a:buChar char="•"/>
            </a:pPr>
            <a:r>
              <a:rPr lang="en-US" sz="2600" dirty="0"/>
              <a:t>Soy</a:t>
            </a:r>
          </a:p>
          <a:p>
            <a:pPr marL="800100" lvl="1" indent="-342900" algn="l">
              <a:buFont typeface="Arial" panose="020B0604020202020204" pitchFamily="34" charset="0"/>
              <a:buChar char="•"/>
            </a:pPr>
            <a:r>
              <a:rPr lang="en-US" sz="2600" dirty="0"/>
              <a:t>Wheat</a:t>
            </a:r>
          </a:p>
          <a:p>
            <a:pPr marL="800100" lvl="1" indent="-342900" algn="l">
              <a:buFont typeface="Arial" panose="020B0604020202020204" pitchFamily="34" charset="0"/>
              <a:buChar char="•"/>
            </a:pPr>
            <a:r>
              <a:rPr lang="en-US" sz="2600" dirty="0"/>
              <a:t>Peanuts</a:t>
            </a:r>
          </a:p>
          <a:p>
            <a:pPr lvl="1" algn="l"/>
            <a:endParaRPr lang="en-US" sz="2600" dirty="0"/>
          </a:p>
          <a:p>
            <a:pPr lvl="1" algn="l"/>
            <a:r>
              <a:rPr lang="en-US" sz="2200" dirty="0"/>
              <a:t>Source: AMA News Wire. What doctors wish patients knew about food allergies. Feb 20, 2026. Accessed March 3, 2026. </a:t>
            </a:r>
          </a:p>
          <a:p>
            <a:pPr lvl="1" algn="l"/>
            <a:endParaRPr lang="en-US" sz="2600" dirty="0"/>
          </a:p>
        </p:txBody>
      </p:sp>
      <p:sp>
        <p:nvSpPr>
          <p:cNvPr id="3" name="TextBox 2">
            <a:extLst>
              <a:ext uri="{FF2B5EF4-FFF2-40B4-BE49-F238E27FC236}">
                <a16:creationId xmlns:a16="http://schemas.microsoft.com/office/drawing/2014/main" id="{78B01DF8-9411-4A3B-B59A-F23153B23435}"/>
              </a:ext>
            </a:extLst>
          </p:cNvPr>
          <p:cNvSpPr txBox="1"/>
          <p:nvPr/>
        </p:nvSpPr>
        <p:spPr>
          <a:xfrm>
            <a:off x="3320711" y="3002280"/>
            <a:ext cx="2932919" cy="2149306"/>
          </a:xfrm>
          <a:prstGeom prst="rect">
            <a:avLst/>
          </a:prstGeom>
          <a:noFill/>
        </p:spPr>
        <p:txBody>
          <a:bodyPr wrap="none" rtlCol="0">
            <a:spAutoFit/>
          </a:bodyPr>
          <a:lstStyle/>
          <a:p>
            <a:pPr marL="800100" lvl="1" indent="-342900" algn="l">
              <a:lnSpc>
                <a:spcPct val="90000"/>
              </a:lnSpc>
              <a:spcBef>
                <a:spcPts val="500"/>
              </a:spcBef>
              <a:buFont typeface="Arial" panose="020B0604020202020204" pitchFamily="34" charset="0"/>
              <a:buChar char="•"/>
            </a:pPr>
            <a:r>
              <a:rPr lang="en-US" sz="2600" dirty="0"/>
              <a:t>Tree nuts</a:t>
            </a:r>
          </a:p>
          <a:p>
            <a:pPr marL="800100" lvl="1" indent="-342900" algn="l">
              <a:lnSpc>
                <a:spcPct val="90000"/>
              </a:lnSpc>
              <a:spcBef>
                <a:spcPts val="500"/>
              </a:spcBef>
              <a:buFont typeface="Arial" panose="020B0604020202020204" pitchFamily="34" charset="0"/>
              <a:buChar char="•"/>
            </a:pPr>
            <a:r>
              <a:rPr lang="en-US" sz="2600" dirty="0"/>
              <a:t>Sesame seeds</a:t>
            </a:r>
          </a:p>
          <a:p>
            <a:pPr marL="800100" lvl="1" indent="-342900" algn="l">
              <a:lnSpc>
                <a:spcPct val="90000"/>
              </a:lnSpc>
              <a:spcBef>
                <a:spcPts val="500"/>
              </a:spcBef>
              <a:buFont typeface="Arial" panose="020B0604020202020204" pitchFamily="34" charset="0"/>
              <a:buChar char="•"/>
            </a:pPr>
            <a:r>
              <a:rPr lang="en-US" sz="2600" dirty="0"/>
              <a:t>Shellfish</a:t>
            </a:r>
          </a:p>
          <a:p>
            <a:pPr marL="800100" lvl="1" indent="-342900" algn="l">
              <a:lnSpc>
                <a:spcPct val="90000"/>
              </a:lnSpc>
              <a:spcBef>
                <a:spcPts val="500"/>
              </a:spcBef>
              <a:buFont typeface="Arial" panose="020B0604020202020204" pitchFamily="34" charset="0"/>
              <a:buChar char="•"/>
            </a:pPr>
            <a:r>
              <a:rPr lang="en-US" sz="2600" dirty="0"/>
              <a:t>Other seafood</a:t>
            </a:r>
          </a:p>
          <a:p>
            <a:pPr lvl="1" algn="l">
              <a:lnSpc>
                <a:spcPct val="90000"/>
              </a:lnSpc>
              <a:spcBef>
                <a:spcPts val="500"/>
              </a:spcBef>
            </a:pPr>
            <a:endParaRPr lang="en-US" sz="2600" dirty="0"/>
          </a:p>
        </p:txBody>
      </p:sp>
    </p:spTree>
    <p:extLst>
      <p:ext uri="{BB962C8B-B14F-4D97-AF65-F5344CB8AC3E}">
        <p14:creationId xmlns:p14="http://schemas.microsoft.com/office/powerpoint/2010/main" val="709147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Food intolerance vs food allergy</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9770449"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Intolerance – gassiness, bloating, abdominal pain, diarrhea</a:t>
            </a:r>
          </a:p>
          <a:p>
            <a:pPr marL="342900" indent="-342900" algn="l">
              <a:buFont typeface="Arial" panose="020B0604020202020204" pitchFamily="34" charset="0"/>
              <a:buChar char="•"/>
            </a:pPr>
            <a:r>
              <a:rPr lang="en-US" sz="2800" dirty="0"/>
              <a:t>Hard to tell if there’s only GI mucosal angioedema</a:t>
            </a:r>
          </a:p>
          <a:p>
            <a:pPr marL="342900" indent="-342900" algn="l">
              <a:buFont typeface="Arial" panose="020B0604020202020204" pitchFamily="34" charset="0"/>
              <a:buChar char="•"/>
            </a:pPr>
            <a:r>
              <a:rPr lang="en-US" sz="2800" dirty="0"/>
              <a:t>Most common allergies:</a:t>
            </a:r>
          </a:p>
          <a:p>
            <a:pPr marL="800100" lvl="1" indent="-342900" algn="l">
              <a:buFont typeface="Arial" panose="020B0604020202020204" pitchFamily="34" charset="0"/>
              <a:buChar char="•"/>
            </a:pPr>
            <a:r>
              <a:rPr lang="en-US" sz="2600" dirty="0"/>
              <a:t>Cow’s milk</a:t>
            </a:r>
          </a:p>
          <a:p>
            <a:pPr marL="800100" lvl="1" indent="-342900" algn="l">
              <a:buFont typeface="Arial" panose="020B0604020202020204" pitchFamily="34" charset="0"/>
              <a:buChar char="•"/>
            </a:pPr>
            <a:r>
              <a:rPr lang="en-US" sz="2600" dirty="0"/>
              <a:t>Eggs</a:t>
            </a:r>
          </a:p>
          <a:p>
            <a:pPr marL="800100" lvl="1" indent="-342900" algn="l">
              <a:buFont typeface="Arial" panose="020B0604020202020204" pitchFamily="34" charset="0"/>
              <a:buChar char="•"/>
            </a:pPr>
            <a:r>
              <a:rPr lang="en-US" sz="2600" dirty="0"/>
              <a:t>Soy</a:t>
            </a:r>
          </a:p>
          <a:p>
            <a:pPr marL="800100" lvl="1" indent="-342900" algn="l">
              <a:buFont typeface="Arial" panose="020B0604020202020204" pitchFamily="34" charset="0"/>
              <a:buChar char="•"/>
            </a:pPr>
            <a:r>
              <a:rPr lang="en-US" sz="2600" dirty="0"/>
              <a:t>Wheat</a:t>
            </a:r>
          </a:p>
          <a:p>
            <a:pPr marL="800100" lvl="1" indent="-342900" algn="l">
              <a:buFont typeface="Arial" panose="020B0604020202020204" pitchFamily="34" charset="0"/>
              <a:buChar char="•"/>
            </a:pPr>
            <a:r>
              <a:rPr lang="en-US" sz="2600" dirty="0"/>
              <a:t>Peanuts</a:t>
            </a:r>
          </a:p>
          <a:p>
            <a:pPr lvl="1" algn="l"/>
            <a:endParaRPr lang="en-US" sz="2600" dirty="0"/>
          </a:p>
          <a:p>
            <a:pPr lvl="1" algn="l"/>
            <a:r>
              <a:rPr lang="en-US" sz="2200" dirty="0"/>
              <a:t>Source: AMA News Wire. What doctors wish patients knew about food allergies. Feb 20, 2026. Accessed March 3, 2026. </a:t>
            </a:r>
          </a:p>
          <a:p>
            <a:pPr lvl="1" algn="l"/>
            <a:endParaRPr lang="en-US" sz="2600" dirty="0"/>
          </a:p>
        </p:txBody>
      </p:sp>
      <p:sp>
        <p:nvSpPr>
          <p:cNvPr id="3" name="TextBox 2">
            <a:extLst>
              <a:ext uri="{FF2B5EF4-FFF2-40B4-BE49-F238E27FC236}">
                <a16:creationId xmlns:a16="http://schemas.microsoft.com/office/drawing/2014/main" id="{78B01DF8-9411-4A3B-B59A-F23153B23435}"/>
              </a:ext>
            </a:extLst>
          </p:cNvPr>
          <p:cNvSpPr txBox="1"/>
          <p:nvPr/>
        </p:nvSpPr>
        <p:spPr>
          <a:xfrm>
            <a:off x="3320711" y="3002280"/>
            <a:ext cx="4109651" cy="2149306"/>
          </a:xfrm>
          <a:prstGeom prst="rect">
            <a:avLst/>
          </a:prstGeom>
          <a:noFill/>
        </p:spPr>
        <p:txBody>
          <a:bodyPr wrap="none" rtlCol="0">
            <a:spAutoFit/>
          </a:bodyPr>
          <a:lstStyle/>
          <a:p>
            <a:pPr marL="800100" lvl="1" indent="-342900" algn="l">
              <a:lnSpc>
                <a:spcPct val="90000"/>
              </a:lnSpc>
              <a:spcBef>
                <a:spcPts val="500"/>
              </a:spcBef>
              <a:buFont typeface="Arial" panose="020B0604020202020204" pitchFamily="34" charset="0"/>
              <a:buChar char="•"/>
            </a:pPr>
            <a:r>
              <a:rPr lang="en-US" sz="2600" dirty="0"/>
              <a:t>Tree nuts</a:t>
            </a:r>
          </a:p>
          <a:p>
            <a:pPr marL="800100" lvl="1" indent="-342900" algn="l">
              <a:lnSpc>
                <a:spcPct val="90000"/>
              </a:lnSpc>
              <a:spcBef>
                <a:spcPts val="500"/>
              </a:spcBef>
              <a:buFont typeface="Arial" panose="020B0604020202020204" pitchFamily="34" charset="0"/>
              <a:buChar char="•"/>
            </a:pPr>
            <a:r>
              <a:rPr lang="en-US" sz="2600" dirty="0"/>
              <a:t>Sesame seeds</a:t>
            </a:r>
          </a:p>
          <a:p>
            <a:pPr marL="800100" lvl="1" indent="-342900" algn="l">
              <a:lnSpc>
                <a:spcPct val="90000"/>
              </a:lnSpc>
              <a:spcBef>
                <a:spcPts val="500"/>
              </a:spcBef>
              <a:buFont typeface="Arial" panose="020B0604020202020204" pitchFamily="34" charset="0"/>
              <a:buChar char="•"/>
            </a:pPr>
            <a:r>
              <a:rPr lang="en-US" sz="2600" dirty="0"/>
              <a:t>Shellfish</a:t>
            </a:r>
          </a:p>
          <a:p>
            <a:pPr marL="800100" lvl="1" indent="-342900" algn="l">
              <a:lnSpc>
                <a:spcPct val="90000"/>
              </a:lnSpc>
              <a:spcBef>
                <a:spcPts val="500"/>
              </a:spcBef>
              <a:buFont typeface="Arial" panose="020B0604020202020204" pitchFamily="34" charset="0"/>
              <a:buChar char="•"/>
            </a:pPr>
            <a:r>
              <a:rPr lang="en-US" sz="2600" dirty="0"/>
              <a:t>Other seafood</a:t>
            </a:r>
          </a:p>
          <a:p>
            <a:pPr marL="800100" lvl="1" indent="-342900" algn="l">
              <a:lnSpc>
                <a:spcPct val="90000"/>
              </a:lnSpc>
              <a:spcBef>
                <a:spcPts val="500"/>
              </a:spcBef>
              <a:buFont typeface="Arial" panose="020B0604020202020204" pitchFamily="34" charset="0"/>
              <a:buChar char="•"/>
            </a:pPr>
            <a:r>
              <a:rPr lang="en-US" sz="2600" dirty="0"/>
              <a:t>Red meat – “alpha-gal”</a:t>
            </a:r>
          </a:p>
        </p:txBody>
      </p:sp>
    </p:spTree>
    <p:extLst>
      <p:ext uri="{BB962C8B-B14F-4D97-AF65-F5344CB8AC3E}">
        <p14:creationId xmlns:p14="http://schemas.microsoft.com/office/powerpoint/2010/main" val="1332342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Food intolerance vs food allergy</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9770449"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Intolerance – gassiness, bloating, abdominal pain, diarrhea</a:t>
            </a:r>
          </a:p>
          <a:p>
            <a:pPr marL="342900" indent="-342900" algn="l">
              <a:buFont typeface="Arial" panose="020B0604020202020204" pitchFamily="34" charset="0"/>
              <a:buChar char="•"/>
            </a:pPr>
            <a:r>
              <a:rPr lang="en-US" sz="2800" dirty="0"/>
              <a:t>Hard to tell if there’s only GI mucosal angioedema</a:t>
            </a:r>
          </a:p>
          <a:p>
            <a:pPr marL="342900" indent="-342900" algn="l">
              <a:buFont typeface="Arial" panose="020B0604020202020204" pitchFamily="34" charset="0"/>
              <a:buChar char="•"/>
            </a:pPr>
            <a:r>
              <a:rPr lang="en-US" sz="2800" dirty="0"/>
              <a:t>Most common allergies:</a:t>
            </a:r>
          </a:p>
          <a:p>
            <a:pPr marL="800100" lvl="1" indent="-342900" algn="l">
              <a:buFont typeface="Arial" panose="020B0604020202020204" pitchFamily="34" charset="0"/>
              <a:buChar char="•"/>
            </a:pPr>
            <a:r>
              <a:rPr lang="en-US" sz="2600" dirty="0"/>
              <a:t>Cow’s milk</a:t>
            </a:r>
          </a:p>
          <a:p>
            <a:pPr marL="800100" lvl="1" indent="-342900" algn="l">
              <a:buFont typeface="Arial" panose="020B0604020202020204" pitchFamily="34" charset="0"/>
              <a:buChar char="•"/>
            </a:pPr>
            <a:r>
              <a:rPr lang="en-US" sz="2600" dirty="0"/>
              <a:t>Eggs</a:t>
            </a:r>
          </a:p>
          <a:p>
            <a:pPr marL="800100" lvl="1" indent="-342900" algn="l">
              <a:buFont typeface="Arial" panose="020B0604020202020204" pitchFamily="34" charset="0"/>
              <a:buChar char="•"/>
            </a:pPr>
            <a:r>
              <a:rPr lang="en-US" sz="2600" dirty="0"/>
              <a:t>Soy</a:t>
            </a:r>
          </a:p>
          <a:p>
            <a:pPr marL="800100" lvl="1" indent="-342900" algn="l">
              <a:buFont typeface="Arial" panose="020B0604020202020204" pitchFamily="34" charset="0"/>
              <a:buChar char="•"/>
            </a:pPr>
            <a:r>
              <a:rPr lang="en-US" sz="2600" dirty="0"/>
              <a:t>Wheat</a:t>
            </a:r>
          </a:p>
          <a:p>
            <a:pPr marL="800100" lvl="1" indent="-342900" algn="l">
              <a:buFont typeface="Arial" panose="020B0604020202020204" pitchFamily="34" charset="0"/>
              <a:buChar char="•"/>
            </a:pPr>
            <a:r>
              <a:rPr lang="en-US" sz="2600" dirty="0"/>
              <a:t>Peanuts</a:t>
            </a:r>
          </a:p>
          <a:p>
            <a:pPr lvl="1" algn="l"/>
            <a:endParaRPr lang="en-US" sz="2600" dirty="0"/>
          </a:p>
          <a:p>
            <a:pPr lvl="1" algn="l"/>
            <a:r>
              <a:rPr lang="en-US" sz="2200" dirty="0"/>
              <a:t>Source: AMA News Wire. What doctors wish patients knew about food allergies. Feb 20, 2026. Accessed March 3, 2026. </a:t>
            </a:r>
          </a:p>
          <a:p>
            <a:pPr lvl="1" algn="l"/>
            <a:endParaRPr lang="en-US" sz="2600" dirty="0"/>
          </a:p>
        </p:txBody>
      </p:sp>
      <p:sp>
        <p:nvSpPr>
          <p:cNvPr id="3" name="TextBox 2">
            <a:extLst>
              <a:ext uri="{FF2B5EF4-FFF2-40B4-BE49-F238E27FC236}">
                <a16:creationId xmlns:a16="http://schemas.microsoft.com/office/drawing/2014/main" id="{78B01DF8-9411-4A3B-B59A-F23153B23435}"/>
              </a:ext>
            </a:extLst>
          </p:cNvPr>
          <p:cNvSpPr txBox="1"/>
          <p:nvPr/>
        </p:nvSpPr>
        <p:spPr>
          <a:xfrm>
            <a:off x="3320711" y="3002280"/>
            <a:ext cx="4109651" cy="2149306"/>
          </a:xfrm>
          <a:prstGeom prst="rect">
            <a:avLst/>
          </a:prstGeom>
          <a:noFill/>
        </p:spPr>
        <p:txBody>
          <a:bodyPr wrap="none" rtlCol="0">
            <a:spAutoFit/>
          </a:bodyPr>
          <a:lstStyle/>
          <a:p>
            <a:pPr marL="800100" lvl="1" indent="-342900" algn="l">
              <a:lnSpc>
                <a:spcPct val="90000"/>
              </a:lnSpc>
              <a:spcBef>
                <a:spcPts val="500"/>
              </a:spcBef>
              <a:buFont typeface="Arial" panose="020B0604020202020204" pitchFamily="34" charset="0"/>
              <a:buChar char="•"/>
            </a:pPr>
            <a:r>
              <a:rPr lang="en-US" sz="2600" dirty="0"/>
              <a:t>Tree nuts</a:t>
            </a:r>
          </a:p>
          <a:p>
            <a:pPr marL="800100" lvl="1" indent="-342900" algn="l">
              <a:lnSpc>
                <a:spcPct val="90000"/>
              </a:lnSpc>
              <a:spcBef>
                <a:spcPts val="500"/>
              </a:spcBef>
              <a:buFont typeface="Arial" panose="020B0604020202020204" pitchFamily="34" charset="0"/>
              <a:buChar char="•"/>
            </a:pPr>
            <a:r>
              <a:rPr lang="en-US" sz="2600" dirty="0"/>
              <a:t>Sesame seeds</a:t>
            </a:r>
          </a:p>
          <a:p>
            <a:pPr marL="800100" lvl="1" indent="-342900" algn="l">
              <a:lnSpc>
                <a:spcPct val="90000"/>
              </a:lnSpc>
              <a:spcBef>
                <a:spcPts val="500"/>
              </a:spcBef>
              <a:buFont typeface="Arial" panose="020B0604020202020204" pitchFamily="34" charset="0"/>
              <a:buChar char="•"/>
            </a:pPr>
            <a:r>
              <a:rPr lang="en-US" sz="2600" dirty="0"/>
              <a:t>Shellfish</a:t>
            </a:r>
          </a:p>
          <a:p>
            <a:pPr marL="800100" lvl="1" indent="-342900" algn="l">
              <a:lnSpc>
                <a:spcPct val="90000"/>
              </a:lnSpc>
              <a:spcBef>
                <a:spcPts val="500"/>
              </a:spcBef>
              <a:buFont typeface="Arial" panose="020B0604020202020204" pitchFamily="34" charset="0"/>
              <a:buChar char="•"/>
            </a:pPr>
            <a:r>
              <a:rPr lang="en-US" sz="2600" dirty="0"/>
              <a:t>Other seafood</a:t>
            </a:r>
          </a:p>
          <a:p>
            <a:pPr marL="800100" lvl="1" indent="-342900" algn="l">
              <a:lnSpc>
                <a:spcPct val="90000"/>
              </a:lnSpc>
              <a:spcBef>
                <a:spcPts val="500"/>
              </a:spcBef>
              <a:buFont typeface="Arial" panose="020B0604020202020204" pitchFamily="34" charset="0"/>
              <a:buChar char="•"/>
            </a:pPr>
            <a:r>
              <a:rPr lang="en-US" sz="2600" dirty="0"/>
              <a:t>Red meat – “alpha-gal”</a:t>
            </a:r>
          </a:p>
        </p:txBody>
      </p:sp>
      <p:sp>
        <p:nvSpPr>
          <p:cNvPr id="4" name="TextBox 3">
            <a:extLst>
              <a:ext uri="{FF2B5EF4-FFF2-40B4-BE49-F238E27FC236}">
                <a16:creationId xmlns:a16="http://schemas.microsoft.com/office/drawing/2014/main" id="{1208A9EB-5650-4A71-A16E-05101A7101B3}"/>
              </a:ext>
            </a:extLst>
          </p:cNvPr>
          <p:cNvSpPr txBox="1"/>
          <p:nvPr/>
        </p:nvSpPr>
        <p:spPr>
          <a:xfrm>
            <a:off x="7445090" y="4624347"/>
            <a:ext cx="3179204" cy="553998"/>
          </a:xfrm>
          <a:prstGeom prst="rect">
            <a:avLst/>
          </a:prstGeom>
          <a:noFill/>
        </p:spPr>
        <p:txBody>
          <a:bodyPr wrap="none" rtlCol="0">
            <a:spAutoFit/>
          </a:bodyPr>
          <a:lstStyle/>
          <a:p>
            <a:r>
              <a:rPr lang="en-US" sz="3000" b="1" dirty="0">
                <a:solidFill>
                  <a:srgbClr val="DD7E33"/>
                </a:solidFill>
              </a:rPr>
              <a:t>History of Tick Bite</a:t>
            </a:r>
          </a:p>
        </p:txBody>
      </p:sp>
    </p:spTree>
    <p:extLst>
      <p:ext uri="{BB962C8B-B14F-4D97-AF65-F5344CB8AC3E}">
        <p14:creationId xmlns:p14="http://schemas.microsoft.com/office/powerpoint/2010/main" val="1053049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History and Exam</a:t>
            </a:r>
          </a:p>
        </p:txBody>
      </p:sp>
      <p:pic>
        <p:nvPicPr>
          <p:cNvPr id="4" name="Picture 3">
            <a:extLst>
              <a:ext uri="{FF2B5EF4-FFF2-40B4-BE49-F238E27FC236}">
                <a16:creationId xmlns:a16="http://schemas.microsoft.com/office/drawing/2014/main" id="{43CE1DFD-E3DA-4957-BD82-06A4E97E990E}"/>
              </a:ext>
            </a:extLst>
          </p:cNvPr>
          <p:cNvPicPr>
            <a:picLocks noChangeAspect="1"/>
          </p:cNvPicPr>
          <p:nvPr/>
        </p:nvPicPr>
        <p:blipFill>
          <a:blip r:embed="rId3"/>
          <a:stretch>
            <a:fillRect/>
          </a:stretch>
        </p:blipFill>
        <p:spPr>
          <a:xfrm>
            <a:off x="7494283" y="1348936"/>
            <a:ext cx="4302245" cy="4160128"/>
          </a:xfrm>
          <a:prstGeom prst="rect">
            <a:avLst/>
          </a:prstGeom>
        </p:spPr>
      </p:pic>
      <p:sp>
        <p:nvSpPr>
          <p:cNvPr id="5" name="Subtitle 2">
            <a:extLst>
              <a:ext uri="{FF2B5EF4-FFF2-40B4-BE49-F238E27FC236}">
                <a16:creationId xmlns:a16="http://schemas.microsoft.com/office/drawing/2014/main" id="{CAC92C9D-7DB9-446E-BF6D-3B601879A82B}"/>
              </a:ext>
            </a:extLst>
          </p:cNvPr>
          <p:cNvSpPr>
            <a:spLocks noGrp="1"/>
          </p:cNvSpPr>
          <p:nvPr>
            <p:ph type="subTitle" idx="1"/>
          </p:nvPr>
        </p:nvSpPr>
        <p:spPr>
          <a:xfrm>
            <a:off x="748145" y="1426726"/>
            <a:ext cx="6746138" cy="4886988"/>
          </a:xfrm>
        </p:spPr>
        <p:txBody>
          <a:bodyPr>
            <a:normAutofit fontScale="92500" lnSpcReduction="20000"/>
          </a:bodyPr>
          <a:lstStyle/>
          <a:p>
            <a:pPr algn="l"/>
            <a:r>
              <a:rPr lang="en-US" sz="3000" b="1" dirty="0">
                <a:latin typeface="+mn-lt"/>
                <a:cs typeface="Arial" panose="020B0604020202020204" pitchFamily="34" charset="0"/>
              </a:rPr>
              <a:t>History</a:t>
            </a:r>
          </a:p>
          <a:p>
            <a:pPr marL="342900" indent="-342900" algn="l">
              <a:buFont typeface="Arial" panose="020B0604020202020204" pitchFamily="34" charset="0"/>
              <a:buChar char="•"/>
            </a:pPr>
            <a:r>
              <a:rPr lang="en-US" sz="2400" dirty="0">
                <a:latin typeface="+mn-lt"/>
                <a:cs typeface="Arial" panose="020B0604020202020204" pitchFamily="34" charset="0"/>
              </a:rPr>
              <a:t>Onset, symptoms, organ systems involved (ROS)</a:t>
            </a:r>
          </a:p>
          <a:p>
            <a:pPr marL="342900" indent="-342900" algn="l">
              <a:buFont typeface="Arial" panose="020B0604020202020204" pitchFamily="34" charset="0"/>
              <a:buChar char="•"/>
            </a:pPr>
            <a:r>
              <a:rPr lang="en-US" sz="2400" dirty="0">
                <a:latin typeface="+mn-lt"/>
                <a:cs typeface="Arial" panose="020B0604020202020204" pitchFamily="34" charset="0"/>
              </a:rPr>
              <a:t>Prior similar symptoms, diagnosis and any treatment</a:t>
            </a:r>
          </a:p>
          <a:p>
            <a:pPr marL="342900" indent="-342900" algn="l">
              <a:buFont typeface="Arial" panose="020B0604020202020204" pitchFamily="34" charset="0"/>
              <a:buChar char="•"/>
            </a:pPr>
            <a:r>
              <a:rPr lang="en-US" sz="2400" dirty="0">
                <a:latin typeface="+mn-lt"/>
                <a:cs typeface="Arial" panose="020B0604020202020204" pitchFamily="34" charset="0"/>
              </a:rPr>
              <a:t>Known allergens, recent exposures</a:t>
            </a:r>
          </a:p>
          <a:p>
            <a:pPr marL="342900" indent="-342900" algn="l">
              <a:buFont typeface="Arial" panose="020B0604020202020204" pitchFamily="34" charset="0"/>
              <a:buChar char="•"/>
            </a:pPr>
            <a:r>
              <a:rPr lang="en-US" sz="2400" dirty="0">
                <a:latin typeface="+mn-lt"/>
                <a:cs typeface="Arial" panose="020B0604020202020204" pitchFamily="34" charset="0"/>
              </a:rPr>
              <a:t>Medications, including </a:t>
            </a:r>
            <a:r>
              <a:rPr lang="en-US" dirty="0">
                <a:latin typeface="+mn-lt"/>
                <a:cs typeface="Arial" panose="020B0604020202020204" pitchFamily="34" charset="0"/>
              </a:rPr>
              <a:t>beta-blockers</a:t>
            </a:r>
            <a:r>
              <a:rPr lang="en-US" sz="2400" dirty="0">
                <a:latin typeface="+mn-lt"/>
                <a:cs typeface="Arial" panose="020B0604020202020204" pitchFamily="34" charset="0"/>
              </a:rPr>
              <a:t>, ACE-I’s, OTCs</a:t>
            </a:r>
          </a:p>
          <a:p>
            <a:pPr marL="342900" indent="-342900" algn="l">
              <a:buFont typeface="Arial" panose="020B0604020202020204" pitchFamily="34" charset="0"/>
              <a:buChar char="•"/>
            </a:pPr>
            <a:r>
              <a:rPr lang="en-US" sz="2400" dirty="0">
                <a:latin typeface="+mn-lt"/>
                <a:cs typeface="Arial" panose="020B0604020202020204" pitchFamily="34" charset="0"/>
              </a:rPr>
              <a:t>Comorbidities – RAD, COPD, CHF, CAD</a:t>
            </a:r>
            <a:endParaRPr lang="en-US" dirty="0">
              <a:latin typeface="+mn-lt"/>
              <a:cs typeface="Arial" panose="020B0604020202020204" pitchFamily="34" charset="0"/>
            </a:endParaRPr>
          </a:p>
          <a:p>
            <a:pPr marL="342900" indent="-342900" algn="l">
              <a:buFont typeface="Arial" panose="020B0604020202020204" pitchFamily="34" charset="0"/>
              <a:buChar char="•"/>
            </a:pPr>
            <a:r>
              <a:rPr lang="en-US" sz="2400" dirty="0">
                <a:latin typeface="+mn-lt"/>
                <a:cs typeface="Arial" panose="020B0604020202020204" pitchFamily="34" charset="0"/>
              </a:rPr>
              <a:t>Recent illness</a:t>
            </a:r>
          </a:p>
          <a:p>
            <a:pPr algn="l"/>
            <a:r>
              <a:rPr lang="en-US" sz="3000" b="1" dirty="0">
                <a:latin typeface="+mn-lt"/>
                <a:cs typeface="Arial" panose="020B0604020202020204" pitchFamily="34" charset="0"/>
              </a:rPr>
              <a:t>Exam</a:t>
            </a:r>
          </a:p>
          <a:p>
            <a:pPr marL="342900" indent="-342900" algn="l">
              <a:lnSpc>
                <a:spcPts val="2750"/>
              </a:lnSpc>
              <a:buFont typeface="Arial" panose="020B0604020202020204" pitchFamily="34" charset="0"/>
              <a:buChar char="•"/>
            </a:pPr>
            <a:r>
              <a:rPr lang="en-US" sz="2400" dirty="0">
                <a:latin typeface="+mn-lt"/>
                <a:cs typeface="Arial" panose="020B0604020202020204" pitchFamily="34" charset="0"/>
              </a:rPr>
              <a:t>VS, general appearance – general or resp distress, LOC/MS, work of breathing/stridor/ wheezing</a:t>
            </a:r>
          </a:p>
          <a:p>
            <a:pPr marL="342900" indent="-342900" algn="l">
              <a:buFont typeface="Arial" panose="020B0604020202020204" pitchFamily="34" charset="0"/>
              <a:buChar char="•"/>
            </a:pPr>
            <a:r>
              <a:rPr lang="en-US" sz="2400" dirty="0">
                <a:latin typeface="+mn-lt"/>
                <a:cs typeface="Arial" panose="020B0604020202020204" pitchFamily="34" charset="0"/>
              </a:rPr>
              <a:t>Eyelids/lips/oropharynx</a:t>
            </a:r>
          </a:p>
          <a:p>
            <a:pPr marL="342900" indent="-342900" algn="l">
              <a:buFont typeface="Arial" panose="020B0604020202020204" pitchFamily="34" charset="0"/>
              <a:buChar char="•"/>
            </a:pPr>
            <a:r>
              <a:rPr lang="en-US" sz="2400" dirty="0">
                <a:latin typeface="+mn-lt"/>
                <a:cs typeface="Arial" panose="020B0604020202020204" pitchFamily="34" charset="0"/>
              </a:rPr>
              <a:t>Lungs</a:t>
            </a:r>
          </a:p>
          <a:p>
            <a:pPr marL="342900" indent="-342900" algn="l">
              <a:buFont typeface="Arial" panose="020B0604020202020204" pitchFamily="34" charset="0"/>
              <a:buChar char="•"/>
            </a:pPr>
            <a:r>
              <a:rPr lang="en-US" sz="2400" dirty="0">
                <a:latin typeface="+mn-lt"/>
                <a:cs typeface="Arial" panose="020B0604020202020204" pitchFamily="34" charset="0"/>
              </a:rPr>
              <a:t>Skin                                                                                          </a:t>
            </a:r>
            <a:endParaRPr lang="en-US" sz="2800" dirty="0">
              <a:latin typeface="+mn-lt"/>
              <a:cs typeface="Arial" panose="020B0604020202020204" pitchFamily="34" charset="0"/>
            </a:endParaRPr>
          </a:p>
          <a:p>
            <a:pPr marL="800100" lvl="1" indent="-342900" algn="l">
              <a:buFont typeface="Arial" panose="020B0604020202020204" pitchFamily="34" charset="0"/>
              <a:buChar char="•"/>
            </a:pPr>
            <a:endParaRPr lang="en-US" sz="2400" dirty="0"/>
          </a:p>
        </p:txBody>
      </p:sp>
      <p:sp>
        <p:nvSpPr>
          <p:cNvPr id="7" name="TextBox 6">
            <a:extLst>
              <a:ext uri="{FF2B5EF4-FFF2-40B4-BE49-F238E27FC236}">
                <a16:creationId xmlns:a16="http://schemas.microsoft.com/office/drawing/2014/main" id="{A50ED0DC-42B6-4C89-86E0-7E9F26A4B5AE}"/>
              </a:ext>
            </a:extLst>
          </p:cNvPr>
          <p:cNvSpPr txBox="1"/>
          <p:nvPr/>
        </p:nvSpPr>
        <p:spPr>
          <a:xfrm>
            <a:off x="8471004" y="5542057"/>
            <a:ext cx="2589963" cy="369332"/>
          </a:xfrm>
          <a:prstGeom prst="rect">
            <a:avLst/>
          </a:prstGeom>
          <a:noFill/>
        </p:spPr>
        <p:txBody>
          <a:bodyPr wrap="square">
            <a:spAutoFit/>
          </a:bodyPr>
          <a:lstStyle/>
          <a:p>
            <a:r>
              <a:rPr lang="en-US" sz="1800" i="1" dirty="0"/>
              <a:t>JUCM</a:t>
            </a:r>
            <a:r>
              <a:rPr lang="en-US" sz="1800" dirty="0"/>
              <a:t>. June 2011. 9-15 </a:t>
            </a:r>
            <a:endParaRPr lang="en-US" dirty="0"/>
          </a:p>
        </p:txBody>
      </p:sp>
    </p:spTree>
    <p:extLst>
      <p:ext uri="{BB962C8B-B14F-4D97-AF65-F5344CB8AC3E}">
        <p14:creationId xmlns:p14="http://schemas.microsoft.com/office/powerpoint/2010/main" val="2149268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Testing</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469437"/>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3000" b="1" dirty="0"/>
              <a:t>Almost always - none</a:t>
            </a:r>
          </a:p>
          <a:p>
            <a:pPr marL="342900" indent="-342900" algn="l">
              <a:buFont typeface="Arial" panose="020B0604020202020204" pitchFamily="34" charset="0"/>
              <a:buChar char="•"/>
            </a:pPr>
            <a:r>
              <a:rPr lang="en-US" sz="2800" dirty="0"/>
              <a:t>Serum tryptase – recurrent, idiopathic, or severe anaphylaxis, Hymenoptera venom anaphylaxis, or suspected mastocytosis</a:t>
            </a:r>
            <a:r>
              <a:rPr lang="en-US" sz="2800" baseline="30000" dirty="0"/>
              <a:t>1</a:t>
            </a:r>
            <a:endParaRPr lang="en-US" sz="2800" dirty="0"/>
          </a:p>
          <a:p>
            <a:pPr marL="342900" indent="-342900" algn="l">
              <a:buFont typeface="Arial" panose="020B0604020202020204" pitchFamily="34" charset="0"/>
              <a:buChar char="•"/>
            </a:pPr>
            <a:r>
              <a:rPr lang="en-US" sz="2800" dirty="0"/>
              <a:t>Plasma histamine</a:t>
            </a:r>
          </a:p>
          <a:p>
            <a:pPr marL="342900" indent="-342900" algn="l">
              <a:buFont typeface="Arial" panose="020B0604020202020204" pitchFamily="34" charset="0"/>
              <a:buChar char="•"/>
            </a:pPr>
            <a:r>
              <a:rPr lang="en-US" sz="2800" dirty="0"/>
              <a:t>Paraprotein</a:t>
            </a:r>
          </a:p>
          <a:p>
            <a:pPr marL="342900" indent="-342900" algn="l">
              <a:buFont typeface="Arial" panose="020B0604020202020204" pitchFamily="34" charset="0"/>
              <a:buChar char="•"/>
            </a:pPr>
            <a:r>
              <a:rPr lang="en-US" sz="2800" dirty="0"/>
              <a:t>Complement testing – for angioedema</a:t>
            </a:r>
            <a:endParaRPr lang="en-US" sz="2400" dirty="0"/>
          </a:p>
          <a:p>
            <a:pPr marL="800100" lvl="1" indent="-342900" algn="l">
              <a:buFont typeface="Arial" panose="020B0604020202020204" pitchFamily="34" charset="0"/>
              <a:buChar char="•"/>
            </a:pPr>
            <a:r>
              <a:rPr lang="en-US" sz="2400" dirty="0"/>
              <a:t>C4</a:t>
            </a:r>
          </a:p>
          <a:p>
            <a:pPr marL="800100" lvl="1" indent="-342900" algn="l">
              <a:buFont typeface="Arial" panose="020B0604020202020204" pitchFamily="34" charset="0"/>
              <a:buChar char="•"/>
            </a:pPr>
            <a:r>
              <a:rPr lang="en-US" sz="2400" dirty="0"/>
              <a:t>C1-q</a:t>
            </a:r>
          </a:p>
          <a:p>
            <a:pPr marL="800100" lvl="1" indent="-342900" algn="l">
              <a:buFont typeface="Arial" panose="020B0604020202020204" pitchFamily="34" charset="0"/>
              <a:buChar char="•"/>
            </a:pPr>
            <a:r>
              <a:rPr lang="en-US" sz="2400" dirty="0"/>
              <a:t>C1-INH antigenic and functional levels</a:t>
            </a:r>
          </a:p>
          <a:p>
            <a:pPr lvl="1" algn="l"/>
            <a:endParaRPr lang="en-US" sz="1800" dirty="0"/>
          </a:p>
          <a:p>
            <a:pPr lvl="1" algn="l"/>
            <a:r>
              <a:rPr lang="en-US" sz="1800" dirty="0"/>
              <a:t>      1. Golden DBK, et al </a:t>
            </a:r>
            <a:r>
              <a:rPr lang="en-US" sz="1800" b="0" i="1" dirty="0">
                <a:effectLst/>
              </a:rPr>
              <a:t>Ann Allergy Asthma Immunol</a:t>
            </a:r>
            <a:r>
              <a:rPr lang="en-US" sz="1800" b="0" i="0" dirty="0">
                <a:effectLst/>
              </a:rPr>
              <a:t>. 2024 Feb;132(2):124-176.</a:t>
            </a:r>
            <a:endParaRPr lang="en-US" sz="1800" dirty="0"/>
          </a:p>
        </p:txBody>
      </p:sp>
    </p:spTree>
    <p:extLst>
      <p:ext uri="{BB962C8B-B14F-4D97-AF65-F5344CB8AC3E}">
        <p14:creationId xmlns:p14="http://schemas.microsoft.com/office/powerpoint/2010/main" val="920054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Clinical presentation - urticaria</a:t>
            </a:r>
          </a:p>
        </p:txBody>
      </p:sp>
      <p:pic>
        <p:nvPicPr>
          <p:cNvPr id="4" name="Picture 3" descr="Chronic urticaria | DermNet">
            <a:extLst>
              <a:ext uri="{FF2B5EF4-FFF2-40B4-BE49-F238E27FC236}">
                <a16:creationId xmlns:a16="http://schemas.microsoft.com/office/drawing/2014/main" id="{76577242-CAF3-47C2-A4B8-4C3FBDD34FF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8145" y="1281112"/>
            <a:ext cx="5593079" cy="4815524"/>
          </a:xfrm>
          <a:prstGeom prst="rect">
            <a:avLst/>
          </a:prstGeom>
          <a:noFill/>
          <a:ln>
            <a:noFill/>
          </a:ln>
        </p:spPr>
      </p:pic>
      <p:pic>
        <p:nvPicPr>
          <p:cNvPr id="5" name="Picture 4" descr="Allergies explained | DermNet">
            <a:extLst>
              <a:ext uri="{FF2B5EF4-FFF2-40B4-BE49-F238E27FC236}">
                <a16:creationId xmlns:a16="http://schemas.microsoft.com/office/drawing/2014/main" id="{BBB110C8-7115-447B-BCE1-D0ACC89B043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27953" y="1333996"/>
            <a:ext cx="6156960" cy="4815524"/>
          </a:xfrm>
          <a:prstGeom prst="rect">
            <a:avLst/>
          </a:prstGeom>
          <a:noFill/>
          <a:ln>
            <a:noFill/>
          </a:ln>
        </p:spPr>
      </p:pic>
      <p:pic>
        <p:nvPicPr>
          <p:cNvPr id="7" name="Picture 6" descr="Urticaria in children | DermNet">
            <a:extLst>
              <a:ext uri="{FF2B5EF4-FFF2-40B4-BE49-F238E27FC236}">
                <a16:creationId xmlns:a16="http://schemas.microsoft.com/office/drawing/2014/main" id="{71DC5112-D5C9-44E6-B4FA-B18680E3DAC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083360" y="1281112"/>
            <a:ext cx="5480687" cy="4815525"/>
          </a:xfrm>
          <a:prstGeom prst="rect">
            <a:avLst/>
          </a:prstGeom>
          <a:noFill/>
          <a:ln>
            <a:noFill/>
          </a:ln>
        </p:spPr>
      </p:pic>
      <p:pic>
        <p:nvPicPr>
          <p:cNvPr id="8" name="Picture 7" descr="Chronic spontaneous urticaria | DermNet">
            <a:extLst>
              <a:ext uri="{FF2B5EF4-FFF2-40B4-BE49-F238E27FC236}">
                <a16:creationId xmlns:a16="http://schemas.microsoft.com/office/drawing/2014/main" id="{7A3A57E1-1DCB-4CBF-8E0A-11186467D84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297065" y="1307552"/>
            <a:ext cx="5146790" cy="4815525"/>
          </a:xfrm>
          <a:prstGeom prst="rect">
            <a:avLst/>
          </a:prstGeom>
          <a:noFill/>
          <a:ln>
            <a:noFill/>
          </a:ln>
        </p:spPr>
      </p:pic>
      <p:sp>
        <p:nvSpPr>
          <p:cNvPr id="9" name="TextBox 8">
            <a:extLst>
              <a:ext uri="{FF2B5EF4-FFF2-40B4-BE49-F238E27FC236}">
                <a16:creationId xmlns:a16="http://schemas.microsoft.com/office/drawing/2014/main" id="{40F8C965-0B93-458A-9AE7-9762A4DBE519}"/>
              </a:ext>
            </a:extLst>
          </p:cNvPr>
          <p:cNvSpPr txBox="1"/>
          <p:nvPr/>
        </p:nvSpPr>
        <p:spPr>
          <a:xfrm>
            <a:off x="4523015" y="6296893"/>
            <a:ext cx="3993967" cy="707886"/>
          </a:xfrm>
          <a:prstGeom prst="rect">
            <a:avLst/>
          </a:prstGeom>
          <a:noFill/>
        </p:spPr>
        <p:txBody>
          <a:bodyPr wrap="square">
            <a:spAutoFit/>
          </a:bodyPr>
          <a:lstStyle/>
          <a:p>
            <a:r>
              <a:rPr lang="en-US" sz="2000" dirty="0">
                <a:latin typeface="Helvetica Neue"/>
              </a:rPr>
              <a:t>Source: </a:t>
            </a:r>
            <a:r>
              <a:rPr lang="en-US" sz="2000" dirty="0">
                <a:solidFill>
                  <a:srgbClr val="0855A3"/>
                </a:solidFill>
                <a:latin typeface="Helvetica Neue"/>
                <a:hlinkClick r:id="rId7">
                  <a:extLst>
                    <a:ext uri="{A12FA001-AC4F-418D-AE19-62706E023703}">
                      <ahyp:hlinkClr xmlns:ahyp="http://schemas.microsoft.com/office/drawing/2018/hyperlinkcolor" val="tx"/>
                    </a:ext>
                  </a:extLst>
                </a:hlinkClick>
              </a:rPr>
              <a:t>https://dermnetnz.org</a:t>
            </a:r>
            <a:endParaRPr lang="en-US" sz="2000" dirty="0">
              <a:solidFill>
                <a:srgbClr val="0855A3"/>
              </a:solidFill>
              <a:latin typeface="Helvetica Neue"/>
            </a:endParaRPr>
          </a:p>
          <a:p>
            <a:pPr marL="0" indent="0">
              <a:buNone/>
            </a:pPr>
            <a:r>
              <a:rPr lang="en-US" sz="2000" dirty="0">
                <a:latin typeface="Helvetica Neue"/>
              </a:rPr>
              <a:t> </a:t>
            </a:r>
          </a:p>
        </p:txBody>
      </p:sp>
    </p:spTree>
    <p:extLst>
      <p:ext uri="{BB962C8B-B14F-4D97-AF65-F5344CB8AC3E}">
        <p14:creationId xmlns:p14="http://schemas.microsoft.com/office/powerpoint/2010/main" val="288513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Clinical presentation - angioedema</a:t>
            </a:r>
          </a:p>
        </p:txBody>
      </p:sp>
      <p:pic>
        <p:nvPicPr>
          <p:cNvPr id="4" name="Picture 3">
            <a:extLst>
              <a:ext uri="{FF2B5EF4-FFF2-40B4-BE49-F238E27FC236}">
                <a16:creationId xmlns:a16="http://schemas.microsoft.com/office/drawing/2014/main" id="{9493FBE5-80E0-45A8-A52D-11D8623985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502840" y="1112948"/>
            <a:ext cx="2829878" cy="3671888"/>
          </a:xfrm>
          <a:prstGeom prst="rect">
            <a:avLst/>
          </a:prstGeom>
          <a:noFill/>
          <a:ln>
            <a:noFill/>
          </a:ln>
        </p:spPr>
      </p:pic>
      <p:pic>
        <p:nvPicPr>
          <p:cNvPr id="8" name="Picture 2" descr="ACE inhibitor-induced angioedema | DermNet">
            <a:extLst>
              <a:ext uri="{FF2B5EF4-FFF2-40B4-BE49-F238E27FC236}">
                <a16:creationId xmlns:a16="http://schemas.microsoft.com/office/drawing/2014/main" id="{46ED6DBC-6679-4BDA-AA1D-3B061D2B6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381" y="2924355"/>
            <a:ext cx="4233116" cy="31994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0B85A9-79CA-4284-9F73-C79AB6E5E6D7}"/>
              </a:ext>
            </a:extLst>
          </p:cNvPr>
          <p:cNvSpPr txBox="1"/>
          <p:nvPr/>
        </p:nvSpPr>
        <p:spPr>
          <a:xfrm>
            <a:off x="4523015" y="6296893"/>
            <a:ext cx="3993967" cy="707886"/>
          </a:xfrm>
          <a:prstGeom prst="rect">
            <a:avLst/>
          </a:prstGeom>
          <a:noFill/>
        </p:spPr>
        <p:txBody>
          <a:bodyPr wrap="square">
            <a:spAutoFit/>
          </a:bodyPr>
          <a:lstStyle/>
          <a:p>
            <a:r>
              <a:rPr lang="en-US" sz="2000" dirty="0">
                <a:latin typeface="Helvetica Neue"/>
              </a:rPr>
              <a:t>Source: </a:t>
            </a:r>
            <a:r>
              <a:rPr lang="en-US" sz="2000" dirty="0">
                <a:solidFill>
                  <a:srgbClr val="0855A3"/>
                </a:solidFill>
                <a:latin typeface="Helvetica Neue"/>
                <a:hlinkClick r:id="rId5">
                  <a:extLst>
                    <a:ext uri="{A12FA001-AC4F-418D-AE19-62706E023703}">
                      <ahyp:hlinkClr xmlns:ahyp="http://schemas.microsoft.com/office/drawing/2018/hyperlinkcolor" val="tx"/>
                    </a:ext>
                  </a:extLst>
                </a:hlinkClick>
              </a:rPr>
              <a:t>https://dermnetnz.org</a:t>
            </a:r>
            <a:endParaRPr lang="en-US" sz="2000" dirty="0">
              <a:solidFill>
                <a:srgbClr val="0855A3"/>
              </a:solidFill>
              <a:latin typeface="Helvetica Neue"/>
            </a:endParaRPr>
          </a:p>
          <a:p>
            <a:pPr marL="0" indent="0">
              <a:buNone/>
            </a:pPr>
            <a:r>
              <a:rPr lang="en-US" sz="2000" dirty="0">
                <a:latin typeface="Helvetica Neue"/>
              </a:rPr>
              <a:t> </a:t>
            </a:r>
          </a:p>
        </p:txBody>
      </p:sp>
      <p:pic>
        <p:nvPicPr>
          <p:cNvPr id="5" name="Picture 8">
            <a:extLst>
              <a:ext uri="{FF2B5EF4-FFF2-40B4-BE49-F238E27FC236}">
                <a16:creationId xmlns:a16="http://schemas.microsoft.com/office/drawing/2014/main" id="{24EAE57A-8BF8-423D-BECE-F4DB4C1C60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6058" y="1304102"/>
            <a:ext cx="3381375" cy="33442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F6025EE-234C-48AC-B182-8825B0946B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165" y="1424464"/>
            <a:ext cx="5923280" cy="444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13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7" name="Title 1">
            <a:extLst>
              <a:ext uri="{FF2B5EF4-FFF2-40B4-BE49-F238E27FC236}">
                <a16:creationId xmlns:a16="http://schemas.microsoft.com/office/drawing/2014/main" id="{863BD5B7-4A46-42C4-A149-D74304E9911A}"/>
              </a:ext>
            </a:extLst>
          </p:cNvPr>
          <p:cNvSpPr>
            <a:spLocks noGrp="1"/>
          </p:cNvSpPr>
          <p:nvPr>
            <p:ph type="ctrTitle"/>
          </p:nvPr>
        </p:nvSpPr>
        <p:spPr>
          <a:xfrm>
            <a:off x="748145" y="245811"/>
            <a:ext cx="10068232" cy="921774"/>
          </a:xfrm>
        </p:spPr>
        <p:txBody>
          <a:bodyPr>
            <a:normAutofit/>
          </a:bodyPr>
          <a:lstStyle/>
          <a:p>
            <a:pPr algn="l"/>
            <a:r>
              <a:rPr lang="en-US" sz="4400" b="1" dirty="0"/>
              <a:t>Clinical presentation - angioedema</a:t>
            </a:r>
          </a:p>
        </p:txBody>
      </p:sp>
      <p:sp>
        <p:nvSpPr>
          <p:cNvPr id="8" name="Subtitle 2">
            <a:extLst>
              <a:ext uri="{FF2B5EF4-FFF2-40B4-BE49-F238E27FC236}">
                <a16:creationId xmlns:a16="http://schemas.microsoft.com/office/drawing/2014/main" id="{CA1779CA-EDB4-45E9-9B71-D71BDDE3FB5C}"/>
              </a:ext>
            </a:extLst>
          </p:cNvPr>
          <p:cNvSpPr txBox="1">
            <a:spLocks/>
          </p:cNvSpPr>
          <p:nvPr/>
        </p:nvSpPr>
        <p:spPr>
          <a:xfrm>
            <a:off x="699431" y="16862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Stridor</a:t>
            </a:r>
          </a:p>
          <a:p>
            <a:pPr marL="342900" indent="-342900" algn="l">
              <a:buFont typeface="Arial" panose="020B0604020202020204" pitchFamily="34" charset="0"/>
              <a:buChar char="•"/>
            </a:pPr>
            <a:r>
              <a:rPr lang="en-US" sz="2800" dirty="0"/>
              <a:t>Difficulty swallowing, drooling</a:t>
            </a:r>
          </a:p>
          <a:p>
            <a:pPr marL="342900" indent="-342900" algn="l">
              <a:buFont typeface="Arial" panose="020B0604020202020204" pitchFamily="34" charset="0"/>
              <a:buChar char="•"/>
            </a:pPr>
            <a:r>
              <a:rPr lang="en-US" sz="2800" dirty="0"/>
              <a:t>Wheezing</a:t>
            </a:r>
          </a:p>
          <a:p>
            <a:pPr marL="342900" indent="-342900" algn="l">
              <a:buFont typeface="Arial" panose="020B0604020202020204" pitchFamily="34" charset="0"/>
              <a:buChar char="•"/>
            </a:pPr>
            <a:r>
              <a:rPr lang="en-US" sz="2800" dirty="0"/>
              <a:t>Nausea and vomiting</a:t>
            </a:r>
          </a:p>
          <a:p>
            <a:pPr marL="342900" indent="-342900" algn="l">
              <a:buFont typeface="Arial" panose="020B0604020202020204" pitchFamily="34" charset="0"/>
              <a:buChar char="•"/>
            </a:pPr>
            <a:r>
              <a:rPr lang="en-US" sz="2800" dirty="0"/>
              <a:t>Abdominal pain</a:t>
            </a:r>
          </a:p>
          <a:p>
            <a:pPr marL="342900" indent="-342900" algn="l">
              <a:buFont typeface="Arial" panose="020B0604020202020204" pitchFamily="34" charset="0"/>
              <a:buChar char="•"/>
            </a:pPr>
            <a:r>
              <a:rPr lang="en-US" sz="2800" dirty="0"/>
              <a:t>Diarrhea</a:t>
            </a:r>
          </a:p>
        </p:txBody>
      </p:sp>
    </p:spTree>
    <p:extLst>
      <p:ext uri="{BB962C8B-B14F-4D97-AF65-F5344CB8AC3E}">
        <p14:creationId xmlns:p14="http://schemas.microsoft.com/office/powerpoint/2010/main" val="888599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Anaphylaxis</a:t>
            </a:r>
          </a:p>
        </p:txBody>
      </p:sp>
      <p:pic>
        <p:nvPicPr>
          <p:cNvPr id="7" name="Picture 6">
            <a:extLst>
              <a:ext uri="{FF2B5EF4-FFF2-40B4-BE49-F238E27FC236}">
                <a16:creationId xmlns:a16="http://schemas.microsoft.com/office/drawing/2014/main" id="{8AB05964-D9BF-4053-9DE8-CF6868F475D7}"/>
              </a:ext>
            </a:extLst>
          </p:cNvPr>
          <p:cNvPicPr>
            <a:picLocks noChangeAspect="1"/>
          </p:cNvPicPr>
          <p:nvPr/>
        </p:nvPicPr>
        <p:blipFill>
          <a:blip r:embed="rId3"/>
          <a:stretch>
            <a:fillRect/>
          </a:stretch>
        </p:blipFill>
        <p:spPr>
          <a:xfrm>
            <a:off x="5454727" y="6565162"/>
            <a:ext cx="1308683" cy="285226"/>
          </a:xfrm>
          <a:prstGeom prst="rect">
            <a:avLst/>
          </a:prstGeom>
        </p:spPr>
      </p:pic>
      <p:pic>
        <p:nvPicPr>
          <p:cNvPr id="13" name="Picture 12">
            <a:extLst>
              <a:ext uri="{FF2B5EF4-FFF2-40B4-BE49-F238E27FC236}">
                <a16:creationId xmlns:a16="http://schemas.microsoft.com/office/drawing/2014/main" id="{BBF0D802-FD07-429F-8F8A-C768C3359CBE}"/>
              </a:ext>
            </a:extLst>
          </p:cNvPr>
          <p:cNvPicPr>
            <a:picLocks noChangeAspect="1"/>
          </p:cNvPicPr>
          <p:nvPr/>
        </p:nvPicPr>
        <p:blipFill>
          <a:blip r:embed="rId4"/>
          <a:stretch>
            <a:fillRect/>
          </a:stretch>
        </p:blipFill>
        <p:spPr>
          <a:xfrm rot="16200000">
            <a:off x="5408279" y="2978582"/>
            <a:ext cx="598824" cy="5932098"/>
          </a:xfrm>
          <a:prstGeom prst="rect">
            <a:avLst/>
          </a:prstGeom>
        </p:spPr>
      </p:pic>
      <p:pic>
        <p:nvPicPr>
          <p:cNvPr id="15" name="Picture 14">
            <a:extLst>
              <a:ext uri="{FF2B5EF4-FFF2-40B4-BE49-F238E27FC236}">
                <a16:creationId xmlns:a16="http://schemas.microsoft.com/office/drawing/2014/main" id="{EF40D8E7-D571-4663-A43D-1A765D739318}"/>
              </a:ext>
            </a:extLst>
          </p:cNvPr>
          <p:cNvPicPr>
            <a:picLocks noChangeAspect="1"/>
          </p:cNvPicPr>
          <p:nvPr/>
        </p:nvPicPr>
        <p:blipFill>
          <a:blip r:embed="rId5"/>
          <a:stretch>
            <a:fillRect/>
          </a:stretch>
        </p:blipFill>
        <p:spPr>
          <a:xfrm>
            <a:off x="1854925" y="1347090"/>
            <a:ext cx="7524209" cy="4338556"/>
          </a:xfrm>
          <a:prstGeom prst="rect">
            <a:avLst/>
          </a:prstGeom>
        </p:spPr>
      </p:pic>
    </p:spTree>
    <p:extLst>
      <p:ext uri="{BB962C8B-B14F-4D97-AF65-F5344CB8AC3E}">
        <p14:creationId xmlns:p14="http://schemas.microsoft.com/office/powerpoint/2010/main" val="37826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F041C-1684-CE6C-8C96-877E04C1402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1E25D4-8CA3-9CC4-EE01-9ED417D112C5}"/>
              </a:ext>
            </a:extLst>
          </p:cNvPr>
          <p:cNvSpPr>
            <a:spLocks noGrp="1"/>
          </p:cNvSpPr>
          <p:nvPr>
            <p:ph type="title"/>
          </p:nvPr>
        </p:nvSpPr>
        <p:spPr>
          <a:xfrm>
            <a:off x="730552" y="462549"/>
            <a:ext cx="11410648" cy="806609"/>
          </a:xfrm>
        </p:spPr>
        <p:txBody>
          <a:bodyPr>
            <a:normAutofit/>
          </a:bodyPr>
          <a:lstStyle/>
          <a:p>
            <a:r>
              <a:rPr lang="en-US" sz="4400" b="1" dirty="0"/>
              <a:t>Financial Disclosures</a:t>
            </a:r>
          </a:p>
        </p:txBody>
      </p:sp>
      <p:sp>
        <p:nvSpPr>
          <p:cNvPr id="3" name="Content Placeholder 2">
            <a:extLst>
              <a:ext uri="{FF2B5EF4-FFF2-40B4-BE49-F238E27FC236}">
                <a16:creationId xmlns:a16="http://schemas.microsoft.com/office/drawing/2014/main" id="{9BCC5F9A-3B95-3D05-C7DA-FE4F3AA3E668}"/>
              </a:ext>
            </a:extLst>
          </p:cNvPr>
          <p:cNvSpPr>
            <a:spLocks noGrp="1"/>
          </p:cNvSpPr>
          <p:nvPr>
            <p:ph idx="1"/>
          </p:nvPr>
        </p:nvSpPr>
        <p:spPr>
          <a:xfrm>
            <a:off x="4372912" y="2753360"/>
            <a:ext cx="4125927" cy="1351280"/>
          </a:xfrm>
        </p:spPr>
        <p:txBody>
          <a:bodyPr>
            <a:normAutofit/>
          </a:bodyPr>
          <a:lstStyle/>
          <a:p>
            <a:pPr marL="0" indent="0">
              <a:buNone/>
            </a:pPr>
            <a:r>
              <a:rPr lang="en-US" sz="5400" dirty="0"/>
              <a:t>None</a:t>
            </a:r>
          </a:p>
        </p:txBody>
      </p:sp>
      <p:sp>
        <p:nvSpPr>
          <p:cNvPr id="2" name="Slide Number Placeholder 1">
            <a:extLst>
              <a:ext uri="{FF2B5EF4-FFF2-40B4-BE49-F238E27FC236}">
                <a16:creationId xmlns:a16="http://schemas.microsoft.com/office/drawing/2014/main" id="{EE2DDAB8-F2DD-6C7E-EF71-954D96957F83}"/>
              </a:ext>
            </a:extLst>
          </p:cNvPr>
          <p:cNvSpPr>
            <a:spLocks noGrp="1"/>
          </p:cNvSpPr>
          <p:nvPr>
            <p:ph type="sldNum" sz="quarter" idx="4"/>
          </p:nvPr>
        </p:nvSpPr>
        <p:spPr/>
        <p:txBody>
          <a:bodyPr/>
          <a:lstStyle/>
          <a:p>
            <a:pPr algn="ctr"/>
            <a:fld id="{315B40F4-61C0-A841-87DE-A57D642259CC}" type="slidenum">
              <a:rPr lang="en-US" smtClean="0"/>
              <a:pPr algn="ctr"/>
              <a:t>3</a:t>
            </a:fld>
            <a:endParaRPr lang="en-US" dirty="0"/>
          </a:p>
        </p:txBody>
      </p:sp>
    </p:spTree>
    <p:extLst>
      <p:ext uri="{BB962C8B-B14F-4D97-AF65-F5344CB8AC3E}">
        <p14:creationId xmlns:p14="http://schemas.microsoft.com/office/powerpoint/2010/main" val="54982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Anaphylaxis</a:t>
            </a:r>
          </a:p>
        </p:txBody>
      </p:sp>
      <p:sp>
        <p:nvSpPr>
          <p:cNvPr id="9" name="TextBox 8">
            <a:extLst>
              <a:ext uri="{FF2B5EF4-FFF2-40B4-BE49-F238E27FC236}">
                <a16:creationId xmlns:a16="http://schemas.microsoft.com/office/drawing/2014/main" id="{F20B3D89-5E09-42FF-9209-86FFA60AA659}"/>
              </a:ext>
            </a:extLst>
          </p:cNvPr>
          <p:cNvSpPr txBox="1"/>
          <p:nvPr/>
        </p:nvSpPr>
        <p:spPr>
          <a:xfrm>
            <a:off x="590006" y="1382286"/>
            <a:ext cx="11011988" cy="4693593"/>
          </a:xfrm>
          <a:prstGeom prst="rect">
            <a:avLst/>
          </a:prstGeom>
          <a:noFill/>
        </p:spPr>
        <p:txBody>
          <a:bodyPr wrap="square">
            <a:spAutoFit/>
          </a:bodyPr>
          <a:lstStyle/>
          <a:p>
            <a:pPr marL="0" marR="0">
              <a:spcBef>
                <a:spcPts val="0"/>
              </a:spcBef>
              <a:spcAft>
                <a:spcPts val="0"/>
              </a:spcAft>
            </a:pPr>
            <a:r>
              <a:rPr lang="en-US" sz="2500" b="1" dirty="0">
                <a:solidFill>
                  <a:srgbClr val="211D1E"/>
                </a:solidFill>
                <a:effectLst/>
                <a:ea typeface="Calibri" panose="020F0502020204030204" pitchFamily="34" charset="0"/>
                <a:cs typeface="Helvetica LT Std"/>
              </a:rPr>
              <a:t>Anaphylaxis is highly likely when any 1 of the following 2 criteria is fulfilled: </a:t>
            </a:r>
            <a:endParaRPr lang="en-US" sz="2500" dirty="0">
              <a:effectLst/>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300" dirty="0">
                <a:solidFill>
                  <a:schemeClr val="accent2">
                    <a:lumMod val="75000"/>
                  </a:schemeClr>
                </a:solidFill>
                <a:effectLst/>
                <a:ea typeface="Calibri" panose="020F0502020204030204" pitchFamily="34" charset="0"/>
                <a:cs typeface="Helvetica LT Std"/>
              </a:rPr>
              <a:t>Acute onset </a:t>
            </a:r>
            <a:r>
              <a:rPr lang="en-US" sz="2300" dirty="0">
                <a:solidFill>
                  <a:srgbClr val="211D1E"/>
                </a:solidFill>
                <a:effectLst/>
                <a:ea typeface="Calibri" panose="020F0502020204030204" pitchFamily="34" charset="0"/>
                <a:cs typeface="Helvetica LT Std"/>
              </a:rPr>
              <a:t>of an illness (minutes to several hours) with involvement of the </a:t>
            </a:r>
            <a:r>
              <a:rPr lang="en-US" sz="2300" dirty="0">
                <a:solidFill>
                  <a:schemeClr val="accent2">
                    <a:lumMod val="75000"/>
                  </a:schemeClr>
                </a:solidFill>
                <a:effectLst/>
                <a:ea typeface="Calibri" panose="020F0502020204030204" pitchFamily="34" charset="0"/>
                <a:cs typeface="Helvetica LT Std"/>
              </a:rPr>
              <a:t>skin,</a:t>
            </a:r>
            <a:r>
              <a:rPr lang="en-US" sz="2300" b="1" dirty="0">
                <a:solidFill>
                  <a:schemeClr val="accent2">
                    <a:lumMod val="75000"/>
                  </a:schemeClr>
                </a:solidFill>
                <a:effectLst/>
                <a:ea typeface="Calibri" panose="020F0502020204030204" pitchFamily="34" charset="0"/>
                <a:cs typeface="Helvetica LT Std"/>
              </a:rPr>
              <a:t> </a:t>
            </a:r>
            <a:r>
              <a:rPr lang="en-US" sz="2300" dirty="0">
                <a:solidFill>
                  <a:schemeClr val="accent2">
                    <a:lumMod val="75000"/>
                  </a:schemeClr>
                </a:solidFill>
                <a:effectLst/>
                <a:ea typeface="Calibri" panose="020F0502020204030204" pitchFamily="34" charset="0"/>
                <a:cs typeface="Helvetica LT Std"/>
              </a:rPr>
              <a:t>mucosal tissue, or both </a:t>
            </a:r>
            <a:r>
              <a:rPr lang="en-US" sz="2300" dirty="0">
                <a:solidFill>
                  <a:srgbClr val="211D1E"/>
                </a:solidFill>
                <a:effectLst/>
                <a:ea typeface="Calibri" panose="020F0502020204030204" pitchFamily="34" charset="0"/>
                <a:cs typeface="Helvetica LT Std"/>
              </a:rPr>
              <a:t>(</a:t>
            </a:r>
            <a:r>
              <a:rPr lang="en-US" sz="2300" dirty="0" err="1">
                <a:solidFill>
                  <a:srgbClr val="211D1E"/>
                </a:solidFill>
                <a:effectLst/>
                <a:ea typeface="Calibri" panose="020F0502020204030204" pitchFamily="34" charset="0"/>
                <a:cs typeface="Helvetica LT Std"/>
              </a:rPr>
              <a:t>eg</a:t>
            </a:r>
            <a:r>
              <a:rPr lang="en-US" sz="2300" dirty="0">
                <a:solidFill>
                  <a:srgbClr val="211D1E"/>
                </a:solidFill>
                <a:effectLst/>
                <a:ea typeface="Calibri" panose="020F0502020204030204" pitchFamily="34" charset="0"/>
                <a:cs typeface="Helvetica LT Std"/>
              </a:rPr>
              <a:t>, generalized hives, pruritus or flushing, swollen lips-tongue-uvula) </a:t>
            </a:r>
            <a:r>
              <a:rPr lang="en-US" sz="2300" dirty="0">
                <a:solidFill>
                  <a:schemeClr val="accent2">
                    <a:lumMod val="75000"/>
                  </a:schemeClr>
                </a:solidFill>
                <a:effectLst/>
                <a:ea typeface="Calibri" panose="020F0502020204030204" pitchFamily="34" charset="0"/>
                <a:cs typeface="Helvetica LT Std"/>
              </a:rPr>
              <a:t>AND AT LEAST ONE OF THE FOLLOWING</a:t>
            </a:r>
            <a:r>
              <a:rPr lang="en-US" sz="2300" dirty="0">
                <a:solidFill>
                  <a:srgbClr val="211D1E"/>
                </a:solidFill>
                <a:effectLst/>
                <a:ea typeface="Calibri" panose="020F0502020204030204" pitchFamily="34" charset="0"/>
                <a:cs typeface="Helvetica LT Std"/>
              </a:rPr>
              <a:t>:</a:t>
            </a:r>
          </a:p>
          <a:p>
            <a:pPr marL="800100" lvl="1" indent="-342900">
              <a:buFont typeface="Arial" panose="020B0604020202020204" pitchFamily="34" charset="0"/>
              <a:buChar char="•"/>
            </a:pPr>
            <a:r>
              <a:rPr lang="en-US" sz="2300" dirty="0">
                <a:solidFill>
                  <a:schemeClr val="accent2">
                    <a:lumMod val="75000"/>
                  </a:schemeClr>
                </a:solidFill>
                <a:effectLst/>
                <a:ea typeface="Calibri" panose="020F0502020204030204" pitchFamily="34" charset="0"/>
                <a:cs typeface="Helvetica LT Std"/>
              </a:rPr>
              <a:t>Respiratory compromise </a:t>
            </a:r>
            <a:r>
              <a:rPr lang="en-US" sz="2300" dirty="0">
                <a:solidFill>
                  <a:srgbClr val="211D1E"/>
                </a:solidFill>
                <a:effectLst/>
                <a:ea typeface="Calibri" panose="020F0502020204030204" pitchFamily="34" charset="0"/>
                <a:cs typeface="Helvetica LT Std"/>
              </a:rPr>
              <a:t>(</a:t>
            </a:r>
            <a:r>
              <a:rPr lang="en-US" sz="2300" dirty="0" err="1">
                <a:solidFill>
                  <a:srgbClr val="211D1E"/>
                </a:solidFill>
                <a:effectLst/>
                <a:ea typeface="Calibri" panose="020F0502020204030204" pitchFamily="34" charset="0"/>
                <a:cs typeface="Helvetica LT Std"/>
              </a:rPr>
              <a:t>eg</a:t>
            </a:r>
            <a:r>
              <a:rPr lang="en-US" sz="2300" dirty="0">
                <a:solidFill>
                  <a:srgbClr val="211D1E"/>
                </a:solidFill>
                <a:effectLst/>
                <a:ea typeface="Calibri" panose="020F0502020204030204" pitchFamily="34" charset="0"/>
                <a:cs typeface="Helvetica LT Std"/>
              </a:rPr>
              <a:t>, dyspnea, wheeze-bronchospasm, stridor, reduced peak expiratory flow, hypoxemia) </a:t>
            </a:r>
            <a:endParaRPr lang="en-US" sz="2300" dirty="0">
              <a:solidFill>
                <a:srgbClr val="000000"/>
              </a:solidFill>
              <a:effectLst/>
              <a:ea typeface="Calibri" panose="020F0502020204030204" pitchFamily="34" charset="0"/>
              <a:cs typeface="Helvetica LT Std"/>
            </a:endParaRPr>
          </a:p>
          <a:p>
            <a:pPr marL="800100" lvl="1" indent="-342900">
              <a:buFont typeface="Arial" panose="020B0604020202020204" pitchFamily="34" charset="0"/>
              <a:buChar char="•"/>
            </a:pPr>
            <a:r>
              <a:rPr lang="en-US" sz="2300" dirty="0">
                <a:solidFill>
                  <a:schemeClr val="accent2">
                    <a:lumMod val="75000"/>
                  </a:schemeClr>
                </a:solidFill>
                <a:effectLst/>
                <a:ea typeface="Calibri" panose="020F0502020204030204" pitchFamily="34" charset="0"/>
                <a:cs typeface="Helvetica LT Std"/>
              </a:rPr>
              <a:t>Reduced blood pressure or associated symptoms </a:t>
            </a:r>
            <a:r>
              <a:rPr lang="en-US" sz="2300" dirty="0">
                <a:solidFill>
                  <a:srgbClr val="211D1E"/>
                </a:solidFill>
                <a:effectLst/>
                <a:ea typeface="Calibri" panose="020F0502020204030204" pitchFamily="34" charset="0"/>
                <a:cs typeface="Helvetica LT Std"/>
              </a:rPr>
              <a:t>of end-organ dysfunction (</a:t>
            </a:r>
            <a:r>
              <a:rPr lang="en-US" sz="2300" dirty="0" err="1">
                <a:solidFill>
                  <a:srgbClr val="211D1E"/>
                </a:solidFill>
                <a:effectLst/>
                <a:ea typeface="Calibri" panose="020F0502020204030204" pitchFamily="34" charset="0"/>
                <a:cs typeface="Helvetica LT Std"/>
              </a:rPr>
              <a:t>eg</a:t>
            </a:r>
            <a:r>
              <a:rPr lang="en-US" sz="2300" dirty="0">
                <a:solidFill>
                  <a:srgbClr val="211D1E"/>
                </a:solidFill>
                <a:effectLst/>
                <a:ea typeface="Calibri" panose="020F0502020204030204" pitchFamily="34" charset="0"/>
                <a:cs typeface="Helvetica LT Std"/>
              </a:rPr>
              <a:t>, hypotonia , syncope, incontinence) </a:t>
            </a:r>
            <a:endParaRPr lang="en-US" sz="2300" dirty="0">
              <a:solidFill>
                <a:srgbClr val="000000"/>
              </a:solidFill>
              <a:effectLst/>
              <a:ea typeface="Calibri" panose="020F0502020204030204" pitchFamily="34" charset="0"/>
              <a:cs typeface="Helvetica LT Std"/>
            </a:endParaRPr>
          </a:p>
          <a:p>
            <a:pPr marL="800100" lvl="1" indent="-342900">
              <a:buFont typeface="Arial" panose="020B0604020202020204" pitchFamily="34" charset="0"/>
              <a:buChar char="•"/>
            </a:pPr>
            <a:r>
              <a:rPr lang="en-US" sz="2300" dirty="0">
                <a:solidFill>
                  <a:schemeClr val="accent2">
                    <a:lumMod val="75000"/>
                  </a:schemeClr>
                </a:solidFill>
                <a:effectLst/>
                <a:ea typeface="Calibri" panose="020F0502020204030204" pitchFamily="34" charset="0"/>
                <a:cs typeface="Helvetica LT Std"/>
              </a:rPr>
              <a:t>Severe gastrointestinal symptoms </a:t>
            </a:r>
            <a:r>
              <a:rPr lang="en-US" sz="2300" dirty="0">
                <a:solidFill>
                  <a:srgbClr val="211D1E"/>
                </a:solidFill>
                <a:effectLst/>
                <a:ea typeface="Calibri" panose="020F0502020204030204" pitchFamily="34" charset="0"/>
                <a:cs typeface="Helvetica LT Std"/>
              </a:rPr>
              <a:t>(</a:t>
            </a:r>
            <a:r>
              <a:rPr lang="en-US" sz="2300" dirty="0" err="1">
                <a:solidFill>
                  <a:srgbClr val="211D1E"/>
                </a:solidFill>
                <a:effectLst/>
                <a:ea typeface="Calibri" panose="020F0502020204030204" pitchFamily="34" charset="0"/>
                <a:cs typeface="Helvetica LT Std"/>
              </a:rPr>
              <a:t>eg</a:t>
            </a:r>
            <a:r>
              <a:rPr lang="en-US" sz="2300" dirty="0">
                <a:solidFill>
                  <a:srgbClr val="211D1E"/>
                </a:solidFill>
                <a:effectLst/>
                <a:ea typeface="Calibri" panose="020F0502020204030204" pitchFamily="34" charset="0"/>
                <a:cs typeface="Helvetica LT Std"/>
              </a:rPr>
              <a:t>, severe crampy abdominal pain, repetitive vomiting), especially after exposure to non-food allergens </a:t>
            </a:r>
            <a:endParaRPr lang="en-US" sz="2300" dirty="0">
              <a:solidFill>
                <a:srgbClr val="000000"/>
              </a:solidFill>
              <a:effectLst/>
              <a:ea typeface="Calibri" panose="020F0502020204030204" pitchFamily="34" charset="0"/>
              <a:cs typeface="Helvetica LT Std"/>
            </a:endParaRPr>
          </a:p>
          <a:p>
            <a:pPr marL="342900" marR="0" indent="-342900">
              <a:spcBef>
                <a:spcPts val="0"/>
              </a:spcBef>
              <a:spcAft>
                <a:spcPts val="0"/>
              </a:spcAft>
              <a:buFont typeface="Arial" panose="020B0604020202020204" pitchFamily="34" charset="0"/>
              <a:buChar char="•"/>
            </a:pPr>
            <a:r>
              <a:rPr lang="en-US" sz="2300" dirty="0">
                <a:solidFill>
                  <a:schemeClr val="accent2">
                    <a:lumMod val="75000"/>
                  </a:schemeClr>
                </a:solidFill>
                <a:effectLst/>
                <a:ea typeface="Calibri" panose="020F0502020204030204" pitchFamily="34" charset="0"/>
                <a:cs typeface="Helvetica LT Std"/>
              </a:rPr>
              <a:t>Acute onset of hypotension or bronchospasm or laryngeal involvement</a:t>
            </a:r>
            <a:r>
              <a:rPr lang="en-US" sz="2300" dirty="0">
                <a:solidFill>
                  <a:srgbClr val="211D1E"/>
                </a:solidFill>
                <a:effectLst/>
                <a:ea typeface="Calibri" panose="020F0502020204030204" pitchFamily="34" charset="0"/>
                <a:cs typeface="Helvetica LT Std"/>
              </a:rPr>
              <a:t> </a:t>
            </a:r>
            <a:r>
              <a:rPr lang="en-US" sz="2300" u="sng" dirty="0">
                <a:solidFill>
                  <a:srgbClr val="211D1E"/>
                </a:solidFill>
                <a:effectLst/>
                <a:ea typeface="Calibri" panose="020F0502020204030204" pitchFamily="34" charset="0"/>
                <a:cs typeface="Helvetica LT Std"/>
              </a:rPr>
              <a:t>after exposure to a known or highly probable allergen</a:t>
            </a:r>
            <a:r>
              <a:rPr lang="en-US" sz="2300" dirty="0">
                <a:solidFill>
                  <a:srgbClr val="211D1E"/>
                </a:solidFill>
                <a:effectLst/>
                <a:ea typeface="Calibri" panose="020F0502020204030204" pitchFamily="34" charset="0"/>
                <a:cs typeface="Helvetica LT Std"/>
              </a:rPr>
              <a:t> for that patient (minutes to several hours), even in the absence of typical skin involvement. </a:t>
            </a:r>
            <a:endParaRPr lang="en-US" sz="2300" dirty="0">
              <a:solidFill>
                <a:srgbClr val="000000"/>
              </a:solidFill>
              <a:effectLst/>
              <a:ea typeface="Calibri" panose="020F0502020204030204" pitchFamily="34" charset="0"/>
              <a:cs typeface="Helvetica LT Std"/>
            </a:endParaRPr>
          </a:p>
        </p:txBody>
      </p:sp>
    </p:spTree>
    <p:extLst>
      <p:ext uri="{BB962C8B-B14F-4D97-AF65-F5344CB8AC3E}">
        <p14:creationId xmlns:p14="http://schemas.microsoft.com/office/powerpoint/2010/main" val="2096697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D53A0EF-044D-B76A-063B-CC985CB29EFC}"/>
              </a:ext>
            </a:extLst>
          </p:cNvPr>
          <p:cNvSpPr>
            <a:spLocks noGrp="1"/>
          </p:cNvSpPr>
          <p:nvPr>
            <p:ph type="sldNum" sz="quarter" idx="4"/>
          </p:nvPr>
        </p:nvSpPr>
        <p:spPr/>
        <p:txBody>
          <a:bodyPr/>
          <a:lstStyle/>
          <a:p>
            <a:pPr algn="ctr"/>
            <a:fld id="{315B40F4-61C0-A841-87DE-A57D642259CC}" type="slidenum">
              <a:rPr lang="en-US" smtClean="0"/>
              <a:pPr algn="ctr"/>
              <a:t>31</a:t>
            </a:fld>
            <a:endParaRPr lang="en-US" dirty="0"/>
          </a:p>
        </p:txBody>
      </p:sp>
      <p:pic>
        <p:nvPicPr>
          <p:cNvPr id="7" name="Picture 2">
            <a:extLst>
              <a:ext uri="{FF2B5EF4-FFF2-40B4-BE49-F238E27FC236}">
                <a16:creationId xmlns:a16="http://schemas.microsoft.com/office/drawing/2014/main" id="{62B8786A-69F0-4806-8165-90B74FE6D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380" y="247980"/>
            <a:ext cx="8723239" cy="53339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A387544-AF8D-47DF-B958-824C879C26E3}"/>
              </a:ext>
            </a:extLst>
          </p:cNvPr>
          <p:cNvSpPr txBox="1"/>
          <p:nvPr/>
        </p:nvSpPr>
        <p:spPr>
          <a:xfrm>
            <a:off x="1264636" y="5704764"/>
            <a:ext cx="10362389" cy="369332"/>
          </a:xfrm>
          <a:prstGeom prst="rect">
            <a:avLst/>
          </a:prstGeom>
          <a:noFill/>
        </p:spPr>
        <p:txBody>
          <a:bodyPr wrap="none" rtlCol="0">
            <a:spAutoFit/>
          </a:bodyPr>
          <a:lstStyle/>
          <a:p>
            <a:r>
              <a:rPr lang="en-US" dirty="0"/>
              <a:t>Source: </a:t>
            </a:r>
            <a:r>
              <a:rPr lang="en-US" b="0" i="0" dirty="0" err="1">
                <a:effectLst/>
                <a:latin typeface="+mn-lt"/>
              </a:rPr>
              <a:t>Dribin</a:t>
            </a:r>
            <a:r>
              <a:rPr lang="en-US" b="0" i="0" dirty="0">
                <a:effectLst/>
                <a:latin typeface="+mn-lt"/>
              </a:rPr>
              <a:t> TE et al. </a:t>
            </a:r>
            <a:r>
              <a:rPr lang="en-US" b="0" i="1" dirty="0">
                <a:effectLst/>
                <a:latin typeface="+mn-lt"/>
              </a:rPr>
              <a:t>J Allergy Clin Immunol</a:t>
            </a:r>
            <a:r>
              <a:rPr lang="en-US" b="0" i="0" dirty="0">
                <a:effectLst/>
                <a:latin typeface="+mn-lt"/>
              </a:rPr>
              <a:t>. 2025 Aug;156(2):406-417.e6. </a:t>
            </a:r>
            <a:r>
              <a:rPr lang="en-US" b="0" i="0" dirty="0" err="1">
                <a:effectLst/>
                <a:latin typeface="+mn-lt"/>
              </a:rPr>
              <a:t>doi</a:t>
            </a:r>
            <a:r>
              <a:rPr lang="en-US" b="0" i="0" dirty="0">
                <a:effectLst/>
                <a:latin typeface="+mn-lt"/>
              </a:rPr>
              <a:t>: 10.1016/j.jaci.2025.01.021</a:t>
            </a:r>
            <a:endParaRPr lang="en-US" dirty="0"/>
          </a:p>
        </p:txBody>
      </p:sp>
    </p:spTree>
    <p:extLst>
      <p:ext uri="{BB962C8B-B14F-4D97-AF65-F5344CB8AC3E}">
        <p14:creationId xmlns:p14="http://schemas.microsoft.com/office/powerpoint/2010/main" val="414108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7" name="Title 1">
            <a:extLst>
              <a:ext uri="{FF2B5EF4-FFF2-40B4-BE49-F238E27FC236}">
                <a16:creationId xmlns:a16="http://schemas.microsoft.com/office/drawing/2014/main" id="{863BD5B7-4A46-42C4-A149-D74304E9911A}"/>
              </a:ext>
            </a:extLst>
          </p:cNvPr>
          <p:cNvSpPr>
            <a:spLocks noGrp="1"/>
          </p:cNvSpPr>
          <p:nvPr>
            <p:ph type="ctrTitle"/>
          </p:nvPr>
        </p:nvSpPr>
        <p:spPr>
          <a:xfrm>
            <a:off x="748145" y="245811"/>
            <a:ext cx="10068232" cy="921774"/>
          </a:xfrm>
        </p:spPr>
        <p:txBody>
          <a:bodyPr>
            <a:normAutofit/>
          </a:bodyPr>
          <a:lstStyle/>
          <a:p>
            <a:pPr algn="l"/>
            <a:r>
              <a:rPr lang="en-US" sz="4400" b="1" dirty="0"/>
              <a:t>Anaphylaxis</a:t>
            </a:r>
          </a:p>
        </p:txBody>
      </p:sp>
      <p:sp>
        <p:nvSpPr>
          <p:cNvPr id="8" name="Subtitle 2">
            <a:extLst>
              <a:ext uri="{FF2B5EF4-FFF2-40B4-BE49-F238E27FC236}">
                <a16:creationId xmlns:a16="http://schemas.microsoft.com/office/drawing/2014/main" id="{CA1779CA-EDB4-45E9-9B71-D71BDDE3FB5C}"/>
              </a:ext>
            </a:extLst>
          </p:cNvPr>
          <p:cNvSpPr txBox="1">
            <a:spLocks/>
          </p:cNvSpPr>
          <p:nvPr/>
        </p:nvSpPr>
        <p:spPr>
          <a:xfrm>
            <a:off x="699431" y="16862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Potentially life-threatening</a:t>
            </a:r>
          </a:p>
          <a:p>
            <a:pPr marL="800100" lvl="1" indent="-342900" algn="l">
              <a:buFont typeface="Arial" panose="020B0604020202020204" pitchFamily="34" charset="0"/>
              <a:buChar char="•"/>
            </a:pPr>
            <a:r>
              <a:rPr lang="en-US" sz="2600" dirty="0"/>
              <a:t>1% risk of death</a:t>
            </a:r>
            <a:endParaRPr lang="en-US" sz="2600" baseline="30000" dirty="0"/>
          </a:p>
          <a:p>
            <a:pPr marL="800100" lvl="1" indent="-342900" algn="l">
              <a:buFont typeface="Arial" panose="020B0604020202020204" pitchFamily="34" charset="0"/>
              <a:buChar char="•"/>
            </a:pPr>
            <a:r>
              <a:rPr lang="en-US" sz="2600" dirty="0"/>
              <a:t>~ 500-1000 deaths in US annually</a:t>
            </a:r>
            <a:r>
              <a:rPr lang="en-US" sz="2600" baseline="30000" dirty="0"/>
              <a:t> </a:t>
            </a:r>
            <a:endParaRPr lang="en-US" sz="2600" dirty="0"/>
          </a:p>
          <a:p>
            <a:pPr marL="342900" indent="-342900" algn="l">
              <a:buFont typeface="Arial" panose="020B0604020202020204" pitchFamily="34" charset="0"/>
              <a:buChar char="•"/>
            </a:pPr>
            <a:r>
              <a:rPr lang="en-US" sz="2800" dirty="0"/>
              <a:t>Lifetime prevalence of anaphylaxis – 2-5%</a:t>
            </a:r>
            <a:r>
              <a:rPr lang="en-US" sz="2800" baseline="30000" dirty="0"/>
              <a:t> </a:t>
            </a:r>
            <a:endParaRPr lang="en-US" sz="2800" dirty="0"/>
          </a:p>
          <a:p>
            <a:pPr marL="342900" indent="-342900" algn="l">
              <a:buFont typeface="Arial" panose="020B0604020202020204" pitchFamily="34" charset="0"/>
              <a:buChar char="•"/>
            </a:pPr>
            <a:r>
              <a:rPr lang="en-US" sz="2800" dirty="0"/>
              <a:t>Treatment errors stem from lack of recognition and lack of use of epinephrine</a:t>
            </a:r>
          </a:p>
          <a:p>
            <a:pPr marL="342900" indent="-342900" algn="l">
              <a:buFont typeface="Arial" panose="020B0604020202020204" pitchFamily="34" charset="0"/>
              <a:buChar char="•"/>
            </a:pPr>
            <a:r>
              <a:rPr lang="en-US" sz="2800" dirty="0"/>
              <a:t>Think “epi, epi, epi”</a:t>
            </a:r>
          </a:p>
        </p:txBody>
      </p:sp>
    </p:spTree>
    <p:extLst>
      <p:ext uri="{BB962C8B-B14F-4D97-AF65-F5344CB8AC3E}">
        <p14:creationId xmlns:p14="http://schemas.microsoft.com/office/powerpoint/2010/main" val="1855313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63725-3C22-4C0D-8432-0AFDA7EA2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C9451-46AE-C6FF-5B44-88DA4692CDDA}"/>
              </a:ext>
            </a:extLst>
          </p:cNvPr>
          <p:cNvSpPr>
            <a:spLocks noGrp="1"/>
          </p:cNvSpPr>
          <p:nvPr>
            <p:ph type="ctrTitle"/>
          </p:nvPr>
        </p:nvSpPr>
        <p:spPr>
          <a:xfrm>
            <a:off x="748145" y="245811"/>
            <a:ext cx="10068232" cy="921774"/>
          </a:xfrm>
        </p:spPr>
        <p:txBody>
          <a:bodyPr>
            <a:normAutofit/>
          </a:bodyPr>
          <a:lstStyle/>
          <a:p>
            <a:pPr algn="l"/>
            <a:r>
              <a:rPr lang="en-US" sz="4400" b="1" dirty="0"/>
              <a:t>Anaphylactoid reaction?</a:t>
            </a:r>
          </a:p>
        </p:txBody>
      </p:sp>
      <p:sp>
        <p:nvSpPr>
          <p:cNvPr id="6" name="Subtitle 2">
            <a:extLst>
              <a:ext uri="{FF2B5EF4-FFF2-40B4-BE49-F238E27FC236}">
                <a16:creationId xmlns:a16="http://schemas.microsoft.com/office/drawing/2014/main" id="{5B6E80E2-FD82-717F-B715-34AF32C2D36E}"/>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buFont typeface="Arial" panose="020B0604020202020204" pitchFamily="34" charset="0"/>
              <a:buChar char="•"/>
            </a:pPr>
            <a:r>
              <a:rPr lang="en-US" sz="2500" b="0" i="0" dirty="0">
                <a:solidFill>
                  <a:srgbClr val="222222"/>
                </a:solidFill>
                <a:effectLst/>
              </a:rPr>
              <a:t>Looks like anaphylaxis</a:t>
            </a:r>
            <a:r>
              <a:rPr lang="en-US" sz="2500" dirty="0">
                <a:solidFill>
                  <a:srgbClr val="222222"/>
                </a:solidFill>
              </a:rPr>
              <a:t>;</a:t>
            </a:r>
            <a:r>
              <a:rPr lang="en-US" sz="2500" b="0" i="0" dirty="0">
                <a:solidFill>
                  <a:srgbClr val="222222"/>
                </a:solidFill>
                <a:effectLst/>
              </a:rPr>
              <a:t> patho</a:t>
            </a:r>
            <a:r>
              <a:rPr lang="en-US" sz="2500" dirty="0">
                <a:solidFill>
                  <a:srgbClr val="222222"/>
                </a:solidFill>
              </a:rPr>
              <a:t>physiology is similar</a:t>
            </a:r>
            <a:endParaRPr lang="en-US" sz="2500" b="0" i="0" dirty="0">
              <a:solidFill>
                <a:srgbClr val="222222"/>
              </a:solidFill>
              <a:effectLst/>
            </a:endParaRPr>
          </a:p>
          <a:p>
            <a:pPr marL="342900" indent="-342900" algn="l">
              <a:lnSpc>
                <a:spcPct val="100000"/>
              </a:lnSpc>
              <a:spcBef>
                <a:spcPts val="0"/>
              </a:spcBef>
              <a:buFont typeface="Arial" panose="020B0604020202020204" pitchFamily="34" charset="0"/>
              <a:buChar char="•"/>
            </a:pPr>
            <a:r>
              <a:rPr lang="en-US" sz="2500" dirty="0">
                <a:solidFill>
                  <a:srgbClr val="222222"/>
                </a:solidFill>
              </a:rPr>
              <a:t>Can occur after first exposure to what seems like it could be a potential allergen</a:t>
            </a:r>
          </a:p>
          <a:p>
            <a:pPr marL="342900" indent="-342900" algn="l">
              <a:lnSpc>
                <a:spcPct val="100000"/>
              </a:lnSpc>
              <a:spcBef>
                <a:spcPts val="0"/>
              </a:spcBef>
              <a:buFont typeface="Arial" panose="020B0604020202020204" pitchFamily="34" charset="0"/>
              <a:buChar char="•"/>
            </a:pPr>
            <a:r>
              <a:rPr lang="en-US" sz="2500" dirty="0">
                <a:solidFill>
                  <a:srgbClr val="222222"/>
                </a:solidFill>
              </a:rPr>
              <a:t>More common with:</a:t>
            </a:r>
          </a:p>
          <a:p>
            <a:pPr marL="800100" lvl="1" indent="-342900" algn="l">
              <a:lnSpc>
                <a:spcPct val="100000"/>
              </a:lnSpc>
              <a:spcBef>
                <a:spcPts val="0"/>
              </a:spcBef>
              <a:buFont typeface="Arial" panose="020B0604020202020204" pitchFamily="34" charset="0"/>
              <a:buChar char="•"/>
            </a:pPr>
            <a:r>
              <a:rPr lang="en-US" sz="2500" dirty="0">
                <a:solidFill>
                  <a:srgbClr val="222222"/>
                </a:solidFill>
              </a:rPr>
              <a:t>Radiocontrast dye</a:t>
            </a:r>
          </a:p>
          <a:p>
            <a:pPr marL="800100" lvl="1" indent="-342900" algn="l">
              <a:lnSpc>
                <a:spcPct val="100000"/>
              </a:lnSpc>
              <a:spcBef>
                <a:spcPts val="0"/>
              </a:spcBef>
              <a:buFont typeface="Arial" panose="020B0604020202020204" pitchFamily="34" charset="0"/>
              <a:buChar char="•"/>
            </a:pPr>
            <a:r>
              <a:rPr lang="en-US" sz="2500" dirty="0">
                <a:solidFill>
                  <a:srgbClr val="222222"/>
                </a:solidFill>
              </a:rPr>
              <a:t>NSAIDs</a:t>
            </a:r>
          </a:p>
          <a:p>
            <a:pPr marL="800100" lvl="1" indent="-342900" algn="l">
              <a:lnSpc>
                <a:spcPct val="100000"/>
              </a:lnSpc>
              <a:spcBef>
                <a:spcPts val="0"/>
              </a:spcBef>
              <a:buFont typeface="Arial" panose="020B0604020202020204" pitchFamily="34" charset="0"/>
              <a:buChar char="•"/>
            </a:pPr>
            <a:r>
              <a:rPr lang="en-US" sz="2500" dirty="0">
                <a:solidFill>
                  <a:srgbClr val="222222"/>
                </a:solidFill>
              </a:rPr>
              <a:t>Opioids</a:t>
            </a:r>
          </a:p>
          <a:p>
            <a:pPr marL="800100" lvl="1" indent="-342900" algn="l">
              <a:lnSpc>
                <a:spcPct val="100000"/>
              </a:lnSpc>
              <a:spcBef>
                <a:spcPts val="0"/>
              </a:spcBef>
              <a:buFont typeface="Arial" panose="020B0604020202020204" pitchFamily="34" charset="0"/>
              <a:buChar char="•"/>
            </a:pPr>
            <a:r>
              <a:rPr lang="en-US" sz="2500" dirty="0">
                <a:solidFill>
                  <a:srgbClr val="222222"/>
                </a:solidFill>
              </a:rPr>
              <a:t>Certain antibiotics</a:t>
            </a:r>
          </a:p>
          <a:p>
            <a:pPr marL="800100" lvl="1" indent="-342900" algn="l">
              <a:lnSpc>
                <a:spcPct val="100000"/>
              </a:lnSpc>
              <a:spcBef>
                <a:spcPts val="0"/>
              </a:spcBef>
              <a:buFont typeface="Arial" panose="020B0604020202020204" pitchFamily="34" charset="0"/>
              <a:buChar char="•"/>
            </a:pPr>
            <a:r>
              <a:rPr lang="en-US" sz="2500" dirty="0">
                <a:solidFill>
                  <a:srgbClr val="222222"/>
                </a:solidFill>
              </a:rPr>
              <a:t>Dextran</a:t>
            </a:r>
          </a:p>
          <a:p>
            <a:pPr marL="342900" indent="-342900" algn="l">
              <a:lnSpc>
                <a:spcPct val="100000"/>
              </a:lnSpc>
              <a:spcBef>
                <a:spcPts val="0"/>
              </a:spcBef>
              <a:buFont typeface="Arial" panose="020B0604020202020204" pitchFamily="34" charset="0"/>
              <a:buChar char="•"/>
            </a:pPr>
            <a:r>
              <a:rPr lang="en-US" sz="2500" dirty="0">
                <a:solidFill>
                  <a:srgbClr val="222222"/>
                </a:solidFill>
              </a:rPr>
              <a:t>Risk factors – prior anaphylaxis or anaphylactoid reaction</a:t>
            </a:r>
          </a:p>
          <a:p>
            <a:pPr marL="342900" indent="-342900" algn="l">
              <a:lnSpc>
                <a:spcPct val="100000"/>
              </a:lnSpc>
              <a:spcBef>
                <a:spcPts val="0"/>
              </a:spcBef>
              <a:buFont typeface="Arial" panose="020B0604020202020204" pitchFamily="34" charset="0"/>
              <a:buChar char="•"/>
            </a:pPr>
            <a:r>
              <a:rPr lang="en-US" sz="2500" dirty="0"/>
              <a:t>World Allergy Organization has recommended not using the term</a:t>
            </a:r>
          </a:p>
          <a:p>
            <a:pPr marL="342900" indent="-342900" algn="l">
              <a:lnSpc>
                <a:spcPct val="100000"/>
              </a:lnSpc>
              <a:spcBef>
                <a:spcPts val="0"/>
              </a:spcBef>
              <a:buFont typeface="Arial" panose="020B0604020202020204" pitchFamily="34" charset="0"/>
              <a:buChar char="•"/>
            </a:pPr>
            <a:r>
              <a:rPr lang="en-US" sz="2500" dirty="0"/>
              <a:t>Treatment is the same. </a:t>
            </a:r>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722336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63725-3C22-4C0D-8432-0AFDA7EA2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C9451-46AE-C6FF-5B44-88DA4692CDDA}"/>
              </a:ext>
            </a:extLst>
          </p:cNvPr>
          <p:cNvSpPr>
            <a:spLocks noGrp="1"/>
          </p:cNvSpPr>
          <p:nvPr>
            <p:ph type="ctrTitle"/>
          </p:nvPr>
        </p:nvSpPr>
        <p:spPr>
          <a:xfrm>
            <a:off x="748145" y="245811"/>
            <a:ext cx="10068232" cy="921774"/>
          </a:xfrm>
        </p:spPr>
        <p:txBody>
          <a:bodyPr>
            <a:normAutofit/>
          </a:bodyPr>
          <a:lstStyle/>
          <a:p>
            <a:pPr algn="l"/>
            <a:r>
              <a:rPr lang="en-US" sz="4400" b="1" dirty="0"/>
              <a:t>Biphasic allergic reaction</a:t>
            </a:r>
            <a:r>
              <a:rPr lang="en-US" sz="4400" b="1" baseline="30000" dirty="0"/>
              <a:t>1,2</a:t>
            </a:r>
          </a:p>
        </p:txBody>
      </p:sp>
      <p:sp>
        <p:nvSpPr>
          <p:cNvPr id="6" name="Subtitle 2">
            <a:extLst>
              <a:ext uri="{FF2B5EF4-FFF2-40B4-BE49-F238E27FC236}">
                <a16:creationId xmlns:a16="http://schemas.microsoft.com/office/drawing/2014/main" id="{5B6E80E2-FD82-717F-B715-34AF32C2D36E}"/>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buFont typeface="Arial" panose="020B0604020202020204" pitchFamily="34" charset="0"/>
              <a:buChar char="•"/>
            </a:pPr>
            <a:r>
              <a:rPr lang="en-US" sz="2200" dirty="0">
                <a:solidFill>
                  <a:srgbClr val="222222"/>
                </a:solidFill>
              </a:rPr>
              <a:t>Occurs in 1.4% – 20% of cases</a:t>
            </a:r>
          </a:p>
          <a:p>
            <a:pPr marL="342900" indent="-342900" algn="l">
              <a:lnSpc>
                <a:spcPct val="100000"/>
              </a:lnSpc>
              <a:spcBef>
                <a:spcPts val="0"/>
              </a:spcBef>
              <a:buFont typeface="Arial" panose="020B0604020202020204" pitchFamily="34" charset="0"/>
              <a:buChar char="•"/>
            </a:pPr>
            <a:r>
              <a:rPr lang="en-US" sz="2200" dirty="0">
                <a:solidFill>
                  <a:srgbClr val="222222"/>
                </a:solidFill>
              </a:rPr>
              <a:t>Classically 1-8 hour delay (reports of up to 24-38 </a:t>
            </a:r>
            <a:r>
              <a:rPr lang="en-US" sz="2200" dirty="0" err="1">
                <a:solidFill>
                  <a:srgbClr val="222222"/>
                </a:solidFill>
              </a:rPr>
              <a:t>hrs</a:t>
            </a:r>
            <a:r>
              <a:rPr lang="en-US" sz="2200" dirty="0">
                <a:solidFill>
                  <a:srgbClr val="222222"/>
                </a:solidFill>
              </a:rPr>
              <a:t>)</a:t>
            </a:r>
          </a:p>
          <a:p>
            <a:pPr marL="342900" indent="-342900" algn="l">
              <a:lnSpc>
                <a:spcPct val="100000"/>
              </a:lnSpc>
              <a:spcBef>
                <a:spcPts val="0"/>
              </a:spcBef>
              <a:buFont typeface="Arial" panose="020B0604020202020204" pitchFamily="34" charset="0"/>
              <a:buChar char="•"/>
            </a:pPr>
            <a:r>
              <a:rPr lang="en-US" sz="2200" dirty="0">
                <a:solidFill>
                  <a:srgbClr val="222222"/>
                </a:solidFill>
              </a:rPr>
              <a:t>Second reaction may be more severe than the first</a:t>
            </a:r>
          </a:p>
          <a:p>
            <a:pPr marL="342900" indent="-342900" algn="l">
              <a:buFont typeface="Arial" panose="020B0604020202020204" pitchFamily="34" charset="0"/>
              <a:buChar char="•"/>
            </a:pPr>
            <a:endParaRPr lang="en-US" sz="2800" dirty="0"/>
          </a:p>
        </p:txBody>
      </p:sp>
      <p:pic>
        <p:nvPicPr>
          <p:cNvPr id="4" name="Picture 3">
            <a:extLst>
              <a:ext uri="{FF2B5EF4-FFF2-40B4-BE49-F238E27FC236}">
                <a16:creationId xmlns:a16="http://schemas.microsoft.com/office/drawing/2014/main" id="{D30FADDA-24C8-40A5-9808-1DDDE268D93D}"/>
              </a:ext>
            </a:extLst>
          </p:cNvPr>
          <p:cNvPicPr>
            <a:picLocks noChangeAspect="1"/>
          </p:cNvPicPr>
          <p:nvPr/>
        </p:nvPicPr>
        <p:blipFill>
          <a:blip r:embed="rId3"/>
          <a:stretch>
            <a:fillRect/>
          </a:stretch>
        </p:blipFill>
        <p:spPr>
          <a:xfrm>
            <a:off x="1577692" y="2730798"/>
            <a:ext cx="3299108" cy="2803467"/>
          </a:xfrm>
          <a:prstGeom prst="rect">
            <a:avLst/>
          </a:prstGeom>
        </p:spPr>
      </p:pic>
      <p:sp>
        <p:nvSpPr>
          <p:cNvPr id="7" name="TextBox 6">
            <a:extLst>
              <a:ext uri="{FF2B5EF4-FFF2-40B4-BE49-F238E27FC236}">
                <a16:creationId xmlns:a16="http://schemas.microsoft.com/office/drawing/2014/main" id="{6A0902C4-E47A-4804-8E30-DD5F129F9694}"/>
              </a:ext>
            </a:extLst>
          </p:cNvPr>
          <p:cNvSpPr txBox="1"/>
          <p:nvPr/>
        </p:nvSpPr>
        <p:spPr>
          <a:xfrm>
            <a:off x="1717392" y="5632541"/>
            <a:ext cx="9643695" cy="369332"/>
          </a:xfrm>
          <a:prstGeom prst="rect">
            <a:avLst/>
          </a:prstGeom>
          <a:noFill/>
        </p:spPr>
        <p:txBody>
          <a:bodyPr wrap="square">
            <a:spAutoFit/>
          </a:bodyPr>
          <a:lstStyle/>
          <a:p>
            <a:r>
              <a:rPr lang="en-US" sz="1800" i="1" dirty="0"/>
              <a:t> 1. CMAJ.</a:t>
            </a:r>
            <a:r>
              <a:rPr lang="en-US" sz="1800" dirty="0"/>
              <a:t> Aug 19, 2023. </a:t>
            </a:r>
            <a:r>
              <a:rPr lang="en-US" dirty="0"/>
              <a:t>p 308                                               2. </a:t>
            </a:r>
            <a:r>
              <a:rPr lang="en-US" sz="1800" i="1" dirty="0">
                <a:effectLst/>
              </a:rPr>
              <a:t>Acute Med Surg</a:t>
            </a:r>
            <a:r>
              <a:rPr lang="en-US" sz="1800" i="0" dirty="0">
                <a:effectLst/>
              </a:rPr>
              <a:t>. 2021 Jul 30;8(1):e689. p 6</a:t>
            </a:r>
            <a:r>
              <a:rPr lang="en-US" dirty="0"/>
              <a:t>          </a:t>
            </a:r>
            <a:r>
              <a:rPr lang="en-US" sz="1800" dirty="0"/>
              <a:t>  </a:t>
            </a:r>
            <a:endParaRPr lang="en-US" dirty="0"/>
          </a:p>
        </p:txBody>
      </p:sp>
      <p:pic>
        <p:nvPicPr>
          <p:cNvPr id="9" name="Picture 8">
            <a:extLst>
              <a:ext uri="{FF2B5EF4-FFF2-40B4-BE49-F238E27FC236}">
                <a16:creationId xmlns:a16="http://schemas.microsoft.com/office/drawing/2014/main" id="{0936066A-D3EB-41A2-93AE-483A617A6F3D}"/>
              </a:ext>
            </a:extLst>
          </p:cNvPr>
          <p:cNvPicPr>
            <a:picLocks noChangeAspect="1"/>
          </p:cNvPicPr>
          <p:nvPr/>
        </p:nvPicPr>
        <p:blipFill>
          <a:blip r:embed="rId4"/>
          <a:stretch>
            <a:fillRect/>
          </a:stretch>
        </p:blipFill>
        <p:spPr>
          <a:xfrm>
            <a:off x="6940675" y="1714500"/>
            <a:ext cx="4451992" cy="3918041"/>
          </a:xfrm>
          <a:prstGeom prst="rect">
            <a:avLst/>
          </a:prstGeom>
        </p:spPr>
      </p:pic>
    </p:spTree>
    <p:extLst>
      <p:ext uri="{BB962C8B-B14F-4D97-AF65-F5344CB8AC3E}">
        <p14:creationId xmlns:p14="http://schemas.microsoft.com/office/powerpoint/2010/main" val="2747531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Initial allergic reaction</a:t>
            </a:r>
          </a:p>
        </p:txBody>
      </p:sp>
      <p:sp>
        <p:nvSpPr>
          <p:cNvPr id="3" name="Oval 2">
            <a:extLst>
              <a:ext uri="{FF2B5EF4-FFF2-40B4-BE49-F238E27FC236}">
                <a16:creationId xmlns:a16="http://schemas.microsoft.com/office/drawing/2014/main" id="{E90CCE61-6716-4363-B061-7701C74E33F5}"/>
              </a:ext>
            </a:extLst>
          </p:cNvPr>
          <p:cNvSpPr/>
          <p:nvPr/>
        </p:nvSpPr>
        <p:spPr>
          <a:xfrm>
            <a:off x="2327741" y="2220686"/>
            <a:ext cx="3563007" cy="32639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505CE67-96FC-40B1-9F8E-0B0666D9A663}"/>
              </a:ext>
            </a:extLst>
          </p:cNvPr>
          <p:cNvSpPr/>
          <p:nvPr/>
        </p:nvSpPr>
        <p:spPr>
          <a:xfrm>
            <a:off x="3854820" y="323305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F000E4-7E25-4422-ABB9-FE27DFE18660}"/>
              </a:ext>
            </a:extLst>
          </p:cNvPr>
          <p:cNvSpPr/>
          <p:nvPr/>
        </p:nvSpPr>
        <p:spPr>
          <a:xfrm>
            <a:off x="4931960" y="249160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7FA9883-6CF3-4DBA-A261-2A8B244D25C9}"/>
              </a:ext>
            </a:extLst>
          </p:cNvPr>
          <p:cNvSpPr/>
          <p:nvPr/>
        </p:nvSpPr>
        <p:spPr>
          <a:xfrm>
            <a:off x="2483649" y="439500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D36C0F-2C56-4659-851B-9C80481169CB}"/>
              </a:ext>
            </a:extLst>
          </p:cNvPr>
          <p:cNvSpPr/>
          <p:nvPr/>
        </p:nvSpPr>
        <p:spPr>
          <a:xfrm>
            <a:off x="5562654" y="418130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49249C-2643-439C-A7D3-55F9BD1100D9}"/>
              </a:ext>
            </a:extLst>
          </p:cNvPr>
          <p:cNvSpPr/>
          <p:nvPr/>
        </p:nvSpPr>
        <p:spPr>
          <a:xfrm>
            <a:off x="5449730" y="303711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0C744C-FBC9-4149-9184-CCF5BC9D10C1}"/>
              </a:ext>
            </a:extLst>
          </p:cNvPr>
          <p:cNvSpPr/>
          <p:nvPr/>
        </p:nvSpPr>
        <p:spPr>
          <a:xfrm>
            <a:off x="4153761" y="528865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62809-F0B2-4A91-BA9E-0F3332DDB4CF}"/>
              </a:ext>
            </a:extLst>
          </p:cNvPr>
          <p:cNvSpPr/>
          <p:nvPr/>
        </p:nvSpPr>
        <p:spPr>
          <a:xfrm>
            <a:off x="2374718" y="40233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48DB44-8F7D-4BA9-AF19-E7CD67F05860}"/>
              </a:ext>
            </a:extLst>
          </p:cNvPr>
          <p:cNvSpPr/>
          <p:nvPr/>
        </p:nvSpPr>
        <p:spPr>
          <a:xfrm>
            <a:off x="3500634" y="229934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F5177C-4CF3-4AF0-BB05-AADEDE7B70B9}"/>
              </a:ext>
            </a:extLst>
          </p:cNvPr>
          <p:cNvSpPr/>
          <p:nvPr/>
        </p:nvSpPr>
        <p:spPr>
          <a:xfrm>
            <a:off x="2401916" y="3287433"/>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F1FE0D-434B-463B-B942-BE308E81C0A5}"/>
              </a:ext>
            </a:extLst>
          </p:cNvPr>
          <p:cNvSpPr/>
          <p:nvPr/>
        </p:nvSpPr>
        <p:spPr>
          <a:xfrm>
            <a:off x="3181531" y="5091592"/>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038D9B-349D-4A28-9919-17828F0F59FD}"/>
              </a:ext>
            </a:extLst>
          </p:cNvPr>
          <p:cNvSpPr/>
          <p:nvPr/>
        </p:nvSpPr>
        <p:spPr>
          <a:xfrm>
            <a:off x="4944176" y="50124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tored Data 16">
            <a:extLst>
              <a:ext uri="{FF2B5EF4-FFF2-40B4-BE49-F238E27FC236}">
                <a16:creationId xmlns:a16="http://schemas.microsoft.com/office/drawing/2014/main" id="{281CE9B3-6628-482E-AE05-22F6E668D825}"/>
              </a:ext>
            </a:extLst>
          </p:cNvPr>
          <p:cNvSpPr/>
          <p:nvPr/>
        </p:nvSpPr>
        <p:spPr>
          <a:xfrm>
            <a:off x="5886393" y="3594216"/>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DE920CA1-AD8B-4490-A0EF-D0E912EB0B3B}"/>
              </a:ext>
            </a:extLst>
          </p:cNvPr>
          <p:cNvSpPr/>
          <p:nvPr/>
        </p:nvSpPr>
        <p:spPr>
          <a:xfrm rot="2453756">
            <a:off x="5442620" y="4725948"/>
            <a:ext cx="393286"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E5537584-FBF8-4280-8834-385D4E926C06}"/>
              </a:ext>
            </a:extLst>
          </p:cNvPr>
          <p:cNvSpPr/>
          <p:nvPr/>
        </p:nvSpPr>
        <p:spPr>
          <a:xfrm rot="16955613">
            <a:off x="4402296" y="1794357"/>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tored Data 19">
            <a:extLst>
              <a:ext uri="{FF2B5EF4-FFF2-40B4-BE49-F238E27FC236}">
                <a16:creationId xmlns:a16="http://schemas.microsoft.com/office/drawing/2014/main" id="{6C77B517-C0B0-40EC-8D9D-54945DAC1636}"/>
              </a:ext>
            </a:extLst>
          </p:cNvPr>
          <p:cNvSpPr/>
          <p:nvPr/>
        </p:nvSpPr>
        <p:spPr>
          <a:xfrm rot="13647797">
            <a:off x="2607145" y="2204382"/>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tored Data 21">
            <a:extLst>
              <a:ext uri="{FF2B5EF4-FFF2-40B4-BE49-F238E27FC236}">
                <a16:creationId xmlns:a16="http://schemas.microsoft.com/office/drawing/2014/main" id="{F2442A8F-D373-49E1-A1E9-3A96E4B88C71}"/>
              </a:ext>
            </a:extLst>
          </p:cNvPr>
          <p:cNvSpPr/>
          <p:nvPr/>
        </p:nvSpPr>
        <p:spPr>
          <a:xfrm rot="8149402">
            <a:off x="2483149" y="4792700"/>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C9C019A2-8094-4A5E-A07E-C59853A87538}"/>
              </a:ext>
            </a:extLst>
          </p:cNvPr>
          <p:cNvSpPr/>
          <p:nvPr/>
        </p:nvSpPr>
        <p:spPr>
          <a:xfrm rot="2759185">
            <a:off x="6700471" y="3717187"/>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Shape 23">
            <a:extLst>
              <a:ext uri="{FF2B5EF4-FFF2-40B4-BE49-F238E27FC236}">
                <a16:creationId xmlns:a16="http://schemas.microsoft.com/office/drawing/2014/main" id="{BABDFCDC-3B7F-4509-967C-477D9EB1E003}"/>
              </a:ext>
            </a:extLst>
          </p:cNvPr>
          <p:cNvSpPr/>
          <p:nvPr/>
        </p:nvSpPr>
        <p:spPr>
          <a:xfrm rot="4927251">
            <a:off x="6057036" y="5268452"/>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C781A5-5041-465F-94F6-466BCEAAC2D1}"/>
              </a:ext>
            </a:extLst>
          </p:cNvPr>
          <p:cNvSpPr/>
          <p:nvPr/>
        </p:nvSpPr>
        <p:spPr>
          <a:xfrm>
            <a:off x="6204784" y="3810412"/>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53F68E-FF0A-4C03-A7D6-97CABBEB93A2}"/>
              </a:ext>
            </a:extLst>
          </p:cNvPr>
          <p:cNvSpPr/>
          <p:nvPr/>
        </p:nvSpPr>
        <p:spPr>
          <a:xfrm rot="2305592">
            <a:off x="5697499" y="5174490"/>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gonal Stripe 25">
            <a:extLst>
              <a:ext uri="{FF2B5EF4-FFF2-40B4-BE49-F238E27FC236}">
                <a16:creationId xmlns:a16="http://schemas.microsoft.com/office/drawing/2014/main" id="{732BE0C3-95AA-4073-9BBD-396EF5431CDF}"/>
              </a:ext>
            </a:extLst>
          </p:cNvPr>
          <p:cNvSpPr/>
          <p:nvPr/>
        </p:nvSpPr>
        <p:spPr>
          <a:xfrm rot="18845096">
            <a:off x="6969691" y="3567925"/>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iagonal Stripe 27">
            <a:extLst>
              <a:ext uri="{FF2B5EF4-FFF2-40B4-BE49-F238E27FC236}">
                <a16:creationId xmlns:a16="http://schemas.microsoft.com/office/drawing/2014/main" id="{FD60E022-E38A-4FBE-991D-0D9E0701C4B8}"/>
              </a:ext>
            </a:extLst>
          </p:cNvPr>
          <p:cNvSpPr/>
          <p:nvPr/>
        </p:nvSpPr>
        <p:spPr>
          <a:xfrm rot="21435431">
            <a:off x="6219483" y="5392562"/>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6E7D0846-1E41-44C5-AC27-F0C401BAA522}"/>
              </a:ext>
            </a:extLst>
          </p:cNvPr>
          <p:cNvSpPr txBox="1"/>
          <p:nvPr/>
        </p:nvSpPr>
        <p:spPr>
          <a:xfrm>
            <a:off x="7745424" y="2723684"/>
            <a:ext cx="4396324" cy="1323439"/>
          </a:xfrm>
          <a:prstGeom prst="rect">
            <a:avLst/>
          </a:prstGeom>
          <a:noFill/>
        </p:spPr>
        <p:txBody>
          <a:bodyPr wrap="square" rtlCol="0">
            <a:spAutoFit/>
          </a:bodyPr>
          <a:lstStyle/>
          <a:p>
            <a:r>
              <a:rPr lang="en-US" sz="4000" dirty="0"/>
              <a:t>Degranulation and</a:t>
            </a:r>
          </a:p>
          <a:p>
            <a:r>
              <a:rPr lang="en-US" sz="4000" dirty="0"/>
              <a:t>histamine release</a:t>
            </a:r>
          </a:p>
        </p:txBody>
      </p:sp>
    </p:spTree>
    <p:extLst>
      <p:ext uri="{BB962C8B-B14F-4D97-AF65-F5344CB8AC3E}">
        <p14:creationId xmlns:p14="http://schemas.microsoft.com/office/powerpoint/2010/main" val="818114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Quiescent period</a:t>
            </a:r>
          </a:p>
        </p:txBody>
      </p:sp>
      <p:sp>
        <p:nvSpPr>
          <p:cNvPr id="3" name="Oval 2">
            <a:extLst>
              <a:ext uri="{FF2B5EF4-FFF2-40B4-BE49-F238E27FC236}">
                <a16:creationId xmlns:a16="http://schemas.microsoft.com/office/drawing/2014/main" id="{E90CCE61-6716-4363-B061-7701C74E33F5}"/>
              </a:ext>
            </a:extLst>
          </p:cNvPr>
          <p:cNvSpPr/>
          <p:nvPr/>
        </p:nvSpPr>
        <p:spPr>
          <a:xfrm>
            <a:off x="2327741" y="2220686"/>
            <a:ext cx="3563007" cy="32639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505CE67-96FC-40B1-9F8E-0B0666D9A663}"/>
              </a:ext>
            </a:extLst>
          </p:cNvPr>
          <p:cNvSpPr/>
          <p:nvPr/>
        </p:nvSpPr>
        <p:spPr>
          <a:xfrm>
            <a:off x="3854820" y="323305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F000E4-7E25-4422-ABB9-FE27DFE18660}"/>
              </a:ext>
            </a:extLst>
          </p:cNvPr>
          <p:cNvSpPr/>
          <p:nvPr/>
        </p:nvSpPr>
        <p:spPr>
          <a:xfrm>
            <a:off x="4240774" y="249160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7FA9883-6CF3-4DBA-A261-2A8B244D25C9}"/>
              </a:ext>
            </a:extLst>
          </p:cNvPr>
          <p:cNvSpPr/>
          <p:nvPr/>
        </p:nvSpPr>
        <p:spPr>
          <a:xfrm>
            <a:off x="4027788" y="3725090"/>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D36C0F-2C56-4659-851B-9C80481169CB}"/>
              </a:ext>
            </a:extLst>
          </p:cNvPr>
          <p:cNvSpPr/>
          <p:nvPr/>
        </p:nvSpPr>
        <p:spPr>
          <a:xfrm>
            <a:off x="4488968" y="332231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49249C-2643-439C-A7D3-55F9BD1100D9}"/>
              </a:ext>
            </a:extLst>
          </p:cNvPr>
          <p:cNvSpPr/>
          <p:nvPr/>
        </p:nvSpPr>
        <p:spPr>
          <a:xfrm>
            <a:off x="5001570" y="365759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0C744C-FBC9-4149-9184-CCF5BC9D10C1}"/>
              </a:ext>
            </a:extLst>
          </p:cNvPr>
          <p:cNvSpPr/>
          <p:nvPr/>
        </p:nvSpPr>
        <p:spPr>
          <a:xfrm>
            <a:off x="4438444" y="472912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62809-F0B2-4A91-BA9E-0F3332DDB4CF}"/>
              </a:ext>
            </a:extLst>
          </p:cNvPr>
          <p:cNvSpPr/>
          <p:nvPr/>
        </p:nvSpPr>
        <p:spPr>
          <a:xfrm>
            <a:off x="3021874" y="40233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48DB44-8F7D-4BA9-AF19-E7CD67F05860}"/>
              </a:ext>
            </a:extLst>
          </p:cNvPr>
          <p:cNvSpPr/>
          <p:nvPr/>
        </p:nvSpPr>
        <p:spPr>
          <a:xfrm>
            <a:off x="3606626" y="2589580"/>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F5177C-4CF3-4AF0-BB05-AADEDE7B70B9}"/>
              </a:ext>
            </a:extLst>
          </p:cNvPr>
          <p:cNvSpPr/>
          <p:nvPr/>
        </p:nvSpPr>
        <p:spPr>
          <a:xfrm>
            <a:off x="2773680" y="341842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F1FE0D-434B-463B-B942-BE308E81C0A5}"/>
              </a:ext>
            </a:extLst>
          </p:cNvPr>
          <p:cNvSpPr/>
          <p:nvPr/>
        </p:nvSpPr>
        <p:spPr>
          <a:xfrm>
            <a:off x="3903691" y="443175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038D9B-349D-4A28-9919-17828F0F59FD}"/>
              </a:ext>
            </a:extLst>
          </p:cNvPr>
          <p:cNvSpPr/>
          <p:nvPr/>
        </p:nvSpPr>
        <p:spPr>
          <a:xfrm>
            <a:off x="4739339" y="421929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tored Data 16">
            <a:extLst>
              <a:ext uri="{FF2B5EF4-FFF2-40B4-BE49-F238E27FC236}">
                <a16:creationId xmlns:a16="http://schemas.microsoft.com/office/drawing/2014/main" id="{281CE9B3-6628-482E-AE05-22F6E668D825}"/>
              </a:ext>
            </a:extLst>
          </p:cNvPr>
          <p:cNvSpPr/>
          <p:nvPr/>
        </p:nvSpPr>
        <p:spPr>
          <a:xfrm>
            <a:off x="5886393" y="3594216"/>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DE920CA1-AD8B-4490-A0EF-D0E912EB0B3B}"/>
              </a:ext>
            </a:extLst>
          </p:cNvPr>
          <p:cNvSpPr/>
          <p:nvPr/>
        </p:nvSpPr>
        <p:spPr>
          <a:xfrm rot="2453756">
            <a:off x="5442620" y="4725948"/>
            <a:ext cx="393286"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E5537584-FBF8-4280-8834-385D4E926C06}"/>
              </a:ext>
            </a:extLst>
          </p:cNvPr>
          <p:cNvSpPr/>
          <p:nvPr/>
        </p:nvSpPr>
        <p:spPr>
          <a:xfrm rot="16955613">
            <a:off x="4402296" y="1794357"/>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tored Data 19">
            <a:extLst>
              <a:ext uri="{FF2B5EF4-FFF2-40B4-BE49-F238E27FC236}">
                <a16:creationId xmlns:a16="http://schemas.microsoft.com/office/drawing/2014/main" id="{6C77B517-C0B0-40EC-8D9D-54945DAC1636}"/>
              </a:ext>
            </a:extLst>
          </p:cNvPr>
          <p:cNvSpPr/>
          <p:nvPr/>
        </p:nvSpPr>
        <p:spPr>
          <a:xfrm rot="13647797">
            <a:off x="2607145" y="2204382"/>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tored Data 21">
            <a:extLst>
              <a:ext uri="{FF2B5EF4-FFF2-40B4-BE49-F238E27FC236}">
                <a16:creationId xmlns:a16="http://schemas.microsoft.com/office/drawing/2014/main" id="{F2442A8F-D373-49E1-A1E9-3A96E4B88C71}"/>
              </a:ext>
            </a:extLst>
          </p:cNvPr>
          <p:cNvSpPr/>
          <p:nvPr/>
        </p:nvSpPr>
        <p:spPr>
          <a:xfrm rot="8149402">
            <a:off x="2483149" y="4792700"/>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C9C019A2-8094-4A5E-A07E-C59853A87538}"/>
              </a:ext>
            </a:extLst>
          </p:cNvPr>
          <p:cNvSpPr/>
          <p:nvPr/>
        </p:nvSpPr>
        <p:spPr>
          <a:xfrm rot="3322804">
            <a:off x="7968472" y="3508538"/>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9887C09-6ED4-4568-8457-039CCDFE2F8F}"/>
              </a:ext>
            </a:extLst>
          </p:cNvPr>
          <p:cNvSpPr txBox="1"/>
          <p:nvPr/>
        </p:nvSpPr>
        <p:spPr>
          <a:xfrm>
            <a:off x="8905347" y="3095582"/>
            <a:ext cx="2275844" cy="1323439"/>
          </a:xfrm>
          <a:prstGeom prst="rect">
            <a:avLst/>
          </a:prstGeom>
          <a:noFill/>
        </p:spPr>
        <p:txBody>
          <a:bodyPr wrap="square" rtlCol="0">
            <a:spAutoFit/>
          </a:bodyPr>
          <a:lstStyle/>
          <a:p>
            <a:r>
              <a:rPr lang="en-US" sz="4000" dirty="0"/>
              <a:t>Antigen and </a:t>
            </a:r>
            <a:r>
              <a:rPr lang="en-US" sz="4000" dirty="0" err="1"/>
              <a:t>IgE</a:t>
            </a:r>
            <a:endParaRPr lang="en-US" sz="4000" dirty="0"/>
          </a:p>
        </p:txBody>
      </p:sp>
      <p:sp>
        <p:nvSpPr>
          <p:cNvPr id="24" name="L-Shape 23">
            <a:extLst>
              <a:ext uri="{FF2B5EF4-FFF2-40B4-BE49-F238E27FC236}">
                <a16:creationId xmlns:a16="http://schemas.microsoft.com/office/drawing/2014/main" id="{BABDFCDC-3B7F-4509-967C-477D9EB1E003}"/>
              </a:ext>
            </a:extLst>
          </p:cNvPr>
          <p:cNvSpPr/>
          <p:nvPr/>
        </p:nvSpPr>
        <p:spPr>
          <a:xfrm rot="3776942">
            <a:off x="6723145" y="5084790"/>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C781A5-5041-465F-94F6-466BCEAAC2D1}"/>
              </a:ext>
            </a:extLst>
          </p:cNvPr>
          <p:cNvSpPr/>
          <p:nvPr/>
        </p:nvSpPr>
        <p:spPr>
          <a:xfrm rot="428982">
            <a:off x="7519324" y="3587247"/>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53F68E-FF0A-4C03-A7D6-97CABBEB93A2}"/>
              </a:ext>
            </a:extLst>
          </p:cNvPr>
          <p:cNvSpPr/>
          <p:nvPr/>
        </p:nvSpPr>
        <p:spPr>
          <a:xfrm rot="1093960">
            <a:off x="6247873" y="5072061"/>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gonal Stripe 25">
            <a:extLst>
              <a:ext uri="{FF2B5EF4-FFF2-40B4-BE49-F238E27FC236}">
                <a16:creationId xmlns:a16="http://schemas.microsoft.com/office/drawing/2014/main" id="{732BE0C3-95AA-4073-9BBD-396EF5431CDF}"/>
              </a:ext>
            </a:extLst>
          </p:cNvPr>
          <p:cNvSpPr/>
          <p:nvPr/>
        </p:nvSpPr>
        <p:spPr>
          <a:xfrm>
            <a:off x="8486724" y="2164045"/>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iagonal Stripe 27">
            <a:extLst>
              <a:ext uri="{FF2B5EF4-FFF2-40B4-BE49-F238E27FC236}">
                <a16:creationId xmlns:a16="http://schemas.microsoft.com/office/drawing/2014/main" id="{FD60E022-E38A-4FBE-991D-0D9E0701C4B8}"/>
              </a:ext>
            </a:extLst>
          </p:cNvPr>
          <p:cNvSpPr/>
          <p:nvPr/>
        </p:nvSpPr>
        <p:spPr>
          <a:xfrm>
            <a:off x="8979376" y="4603546"/>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22782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Biphasic allergic reaction</a:t>
            </a:r>
          </a:p>
        </p:txBody>
      </p:sp>
      <p:sp>
        <p:nvSpPr>
          <p:cNvPr id="3" name="Oval 2">
            <a:extLst>
              <a:ext uri="{FF2B5EF4-FFF2-40B4-BE49-F238E27FC236}">
                <a16:creationId xmlns:a16="http://schemas.microsoft.com/office/drawing/2014/main" id="{E90CCE61-6716-4363-B061-7701C74E33F5}"/>
              </a:ext>
            </a:extLst>
          </p:cNvPr>
          <p:cNvSpPr/>
          <p:nvPr/>
        </p:nvSpPr>
        <p:spPr>
          <a:xfrm>
            <a:off x="2327741" y="2220686"/>
            <a:ext cx="3563007" cy="32639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505CE67-96FC-40B1-9F8E-0B0666D9A663}"/>
              </a:ext>
            </a:extLst>
          </p:cNvPr>
          <p:cNvSpPr/>
          <p:nvPr/>
        </p:nvSpPr>
        <p:spPr>
          <a:xfrm>
            <a:off x="3854820" y="323305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F000E4-7E25-4422-ABB9-FE27DFE18660}"/>
              </a:ext>
            </a:extLst>
          </p:cNvPr>
          <p:cNvSpPr/>
          <p:nvPr/>
        </p:nvSpPr>
        <p:spPr>
          <a:xfrm>
            <a:off x="4931960" y="249160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7FA9883-6CF3-4DBA-A261-2A8B244D25C9}"/>
              </a:ext>
            </a:extLst>
          </p:cNvPr>
          <p:cNvSpPr/>
          <p:nvPr/>
        </p:nvSpPr>
        <p:spPr>
          <a:xfrm>
            <a:off x="2483649" y="439500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D36C0F-2C56-4659-851B-9C80481169CB}"/>
              </a:ext>
            </a:extLst>
          </p:cNvPr>
          <p:cNvSpPr/>
          <p:nvPr/>
        </p:nvSpPr>
        <p:spPr>
          <a:xfrm>
            <a:off x="5562654" y="418130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49249C-2643-439C-A7D3-55F9BD1100D9}"/>
              </a:ext>
            </a:extLst>
          </p:cNvPr>
          <p:cNvSpPr/>
          <p:nvPr/>
        </p:nvSpPr>
        <p:spPr>
          <a:xfrm>
            <a:off x="5449730" y="303711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0C744C-FBC9-4149-9184-CCF5BC9D10C1}"/>
              </a:ext>
            </a:extLst>
          </p:cNvPr>
          <p:cNvSpPr/>
          <p:nvPr/>
        </p:nvSpPr>
        <p:spPr>
          <a:xfrm>
            <a:off x="4153761" y="528865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62809-F0B2-4A91-BA9E-0F3332DDB4CF}"/>
              </a:ext>
            </a:extLst>
          </p:cNvPr>
          <p:cNvSpPr/>
          <p:nvPr/>
        </p:nvSpPr>
        <p:spPr>
          <a:xfrm>
            <a:off x="2374718" y="40233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48DB44-8F7D-4BA9-AF19-E7CD67F05860}"/>
              </a:ext>
            </a:extLst>
          </p:cNvPr>
          <p:cNvSpPr/>
          <p:nvPr/>
        </p:nvSpPr>
        <p:spPr>
          <a:xfrm>
            <a:off x="3500634" y="229934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F5177C-4CF3-4AF0-BB05-AADEDE7B70B9}"/>
              </a:ext>
            </a:extLst>
          </p:cNvPr>
          <p:cNvSpPr/>
          <p:nvPr/>
        </p:nvSpPr>
        <p:spPr>
          <a:xfrm>
            <a:off x="2401916" y="3287433"/>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F1FE0D-434B-463B-B942-BE308E81C0A5}"/>
              </a:ext>
            </a:extLst>
          </p:cNvPr>
          <p:cNvSpPr/>
          <p:nvPr/>
        </p:nvSpPr>
        <p:spPr>
          <a:xfrm>
            <a:off x="3181531" y="5091592"/>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038D9B-349D-4A28-9919-17828F0F59FD}"/>
              </a:ext>
            </a:extLst>
          </p:cNvPr>
          <p:cNvSpPr/>
          <p:nvPr/>
        </p:nvSpPr>
        <p:spPr>
          <a:xfrm>
            <a:off x="4944176" y="50124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tored Data 16">
            <a:extLst>
              <a:ext uri="{FF2B5EF4-FFF2-40B4-BE49-F238E27FC236}">
                <a16:creationId xmlns:a16="http://schemas.microsoft.com/office/drawing/2014/main" id="{281CE9B3-6628-482E-AE05-22F6E668D825}"/>
              </a:ext>
            </a:extLst>
          </p:cNvPr>
          <p:cNvSpPr/>
          <p:nvPr/>
        </p:nvSpPr>
        <p:spPr>
          <a:xfrm>
            <a:off x="5886393" y="3594216"/>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DE920CA1-AD8B-4490-A0EF-D0E912EB0B3B}"/>
              </a:ext>
            </a:extLst>
          </p:cNvPr>
          <p:cNvSpPr/>
          <p:nvPr/>
        </p:nvSpPr>
        <p:spPr>
          <a:xfrm rot="2453756">
            <a:off x="5442620" y="4725948"/>
            <a:ext cx="393286"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E5537584-FBF8-4280-8834-385D4E926C06}"/>
              </a:ext>
            </a:extLst>
          </p:cNvPr>
          <p:cNvSpPr/>
          <p:nvPr/>
        </p:nvSpPr>
        <p:spPr>
          <a:xfrm rot="16955613">
            <a:off x="4402296" y="1794357"/>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tored Data 19">
            <a:extLst>
              <a:ext uri="{FF2B5EF4-FFF2-40B4-BE49-F238E27FC236}">
                <a16:creationId xmlns:a16="http://schemas.microsoft.com/office/drawing/2014/main" id="{6C77B517-C0B0-40EC-8D9D-54945DAC1636}"/>
              </a:ext>
            </a:extLst>
          </p:cNvPr>
          <p:cNvSpPr/>
          <p:nvPr/>
        </p:nvSpPr>
        <p:spPr>
          <a:xfrm rot="13647797">
            <a:off x="2607145" y="2204382"/>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tored Data 21">
            <a:extLst>
              <a:ext uri="{FF2B5EF4-FFF2-40B4-BE49-F238E27FC236}">
                <a16:creationId xmlns:a16="http://schemas.microsoft.com/office/drawing/2014/main" id="{F2442A8F-D373-49E1-A1E9-3A96E4B88C71}"/>
              </a:ext>
            </a:extLst>
          </p:cNvPr>
          <p:cNvSpPr/>
          <p:nvPr/>
        </p:nvSpPr>
        <p:spPr>
          <a:xfrm rot="8149402">
            <a:off x="2483149" y="4792700"/>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C9C019A2-8094-4A5E-A07E-C59853A87538}"/>
              </a:ext>
            </a:extLst>
          </p:cNvPr>
          <p:cNvSpPr/>
          <p:nvPr/>
        </p:nvSpPr>
        <p:spPr>
          <a:xfrm rot="2759185">
            <a:off x="6700471" y="3717187"/>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Shape 23">
            <a:extLst>
              <a:ext uri="{FF2B5EF4-FFF2-40B4-BE49-F238E27FC236}">
                <a16:creationId xmlns:a16="http://schemas.microsoft.com/office/drawing/2014/main" id="{BABDFCDC-3B7F-4509-967C-477D9EB1E003}"/>
              </a:ext>
            </a:extLst>
          </p:cNvPr>
          <p:cNvSpPr/>
          <p:nvPr/>
        </p:nvSpPr>
        <p:spPr>
          <a:xfrm rot="4927251">
            <a:off x="6057036" y="5268452"/>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C781A5-5041-465F-94F6-466BCEAAC2D1}"/>
              </a:ext>
            </a:extLst>
          </p:cNvPr>
          <p:cNvSpPr/>
          <p:nvPr/>
        </p:nvSpPr>
        <p:spPr>
          <a:xfrm>
            <a:off x="6204784" y="3810412"/>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53F68E-FF0A-4C03-A7D6-97CABBEB93A2}"/>
              </a:ext>
            </a:extLst>
          </p:cNvPr>
          <p:cNvSpPr/>
          <p:nvPr/>
        </p:nvSpPr>
        <p:spPr>
          <a:xfrm rot="2305592">
            <a:off x="5697499" y="5174490"/>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gonal Stripe 25">
            <a:extLst>
              <a:ext uri="{FF2B5EF4-FFF2-40B4-BE49-F238E27FC236}">
                <a16:creationId xmlns:a16="http://schemas.microsoft.com/office/drawing/2014/main" id="{732BE0C3-95AA-4073-9BBD-396EF5431CDF}"/>
              </a:ext>
            </a:extLst>
          </p:cNvPr>
          <p:cNvSpPr/>
          <p:nvPr/>
        </p:nvSpPr>
        <p:spPr>
          <a:xfrm rot="18845096">
            <a:off x="6969691" y="3567925"/>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iagonal Stripe 27">
            <a:extLst>
              <a:ext uri="{FF2B5EF4-FFF2-40B4-BE49-F238E27FC236}">
                <a16:creationId xmlns:a16="http://schemas.microsoft.com/office/drawing/2014/main" id="{FD60E022-E38A-4FBE-991D-0D9E0701C4B8}"/>
              </a:ext>
            </a:extLst>
          </p:cNvPr>
          <p:cNvSpPr/>
          <p:nvPr/>
        </p:nvSpPr>
        <p:spPr>
          <a:xfrm rot="21435431">
            <a:off x="6219483" y="5392562"/>
            <a:ext cx="680505" cy="693322"/>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6E7D0846-1E41-44C5-AC27-F0C401BAA522}"/>
              </a:ext>
            </a:extLst>
          </p:cNvPr>
          <p:cNvSpPr txBox="1"/>
          <p:nvPr/>
        </p:nvSpPr>
        <p:spPr>
          <a:xfrm>
            <a:off x="7745424" y="2723684"/>
            <a:ext cx="4396324" cy="1938992"/>
          </a:xfrm>
          <a:prstGeom prst="rect">
            <a:avLst/>
          </a:prstGeom>
          <a:noFill/>
        </p:spPr>
        <p:txBody>
          <a:bodyPr wrap="square" rtlCol="0">
            <a:spAutoFit/>
          </a:bodyPr>
          <a:lstStyle/>
          <a:p>
            <a:r>
              <a:rPr lang="en-US" sz="4000" dirty="0"/>
              <a:t>Recurrent degranulation and</a:t>
            </a:r>
          </a:p>
          <a:p>
            <a:r>
              <a:rPr lang="en-US" sz="4000" dirty="0"/>
              <a:t>histamine release</a:t>
            </a:r>
          </a:p>
        </p:txBody>
      </p:sp>
    </p:spTree>
    <p:extLst>
      <p:ext uri="{BB962C8B-B14F-4D97-AF65-F5344CB8AC3E}">
        <p14:creationId xmlns:p14="http://schemas.microsoft.com/office/powerpoint/2010/main" val="1380043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4" y="217235"/>
            <a:ext cx="10981893" cy="921774"/>
          </a:xfrm>
        </p:spPr>
        <p:txBody>
          <a:bodyPr>
            <a:noAutofit/>
          </a:bodyPr>
          <a:lstStyle/>
          <a:p>
            <a:pPr algn="l"/>
            <a:r>
              <a:rPr lang="en-US" sz="4000" b="1" dirty="0"/>
              <a:t>Differential Diagnosis - urticaria/angioedema</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Nonallergic urticaria</a:t>
            </a:r>
          </a:p>
          <a:p>
            <a:pPr marL="800100" lvl="1" indent="-342900" algn="l">
              <a:buFont typeface="Arial" panose="020B0604020202020204" pitchFamily="34" charset="0"/>
              <a:buChar char="•"/>
            </a:pPr>
            <a:r>
              <a:rPr lang="en-US" sz="2400" dirty="0"/>
              <a:t>Viral and other infections</a:t>
            </a:r>
          </a:p>
          <a:p>
            <a:pPr marL="342900" indent="-342900" algn="l">
              <a:buFont typeface="Arial" panose="020B0604020202020204" pitchFamily="34" charset="0"/>
              <a:buChar char="•"/>
            </a:pPr>
            <a:r>
              <a:rPr lang="en-US" sz="2800" dirty="0"/>
              <a:t>Nonallergic angioedema</a:t>
            </a:r>
          </a:p>
          <a:p>
            <a:pPr marL="800100" lvl="1" indent="-342900" algn="l">
              <a:buFont typeface="Arial" panose="020B0604020202020204" pitchFamily="34" charset="0"/>
              <a:buChar char="•"/>
            </a:pPr>
            <a:r>
              <a:rPr lang="en-US" sz="2400" dirty="0"/>
              <a:t>Types I, II and III Hereditary Angioedema </a:t>
            </a:r>
          </a:p>
          <a:p>
            <a:pPr marL="800100" lvl="1" indent="-342900" algn="l">
              <a:buFont typeface="Arial" panose="020B0604020202020204" pitchFamily="34" charset="0"/>
              <a:buChar char="•"/>
            </a:pPr>
            <a:r>
              <a:rPr lang="en-US" sz="2400" dirty="0"/>
              <a:t>ACE-inhibitor-mediated angioedema</a:t>
            </a:r>
          </a:p>
          <a:p>
            <a:pPr marL="800100" lvl="1" indent="-342900" algn="l">
              <a:buFont typeface="Arial" panose="020B0604020202020204" pitchFamily="34" charset="0"/>
              <a:buChar char="•"/>
            </a:pPr>
            <a:r>
              <a:rPr lang="en-US" sz="2400" dirty="0"/>
              <a:t>Other medications: gliptins, ARBs, sirolimus and similar meds</a:t>
            </a:r>
          </a:p>
          <a:p>
            <a:pPr marL="342900" indent="-342900" algn="l">
              <a:buFont typeface="Arial" panose="020B0604020202020204" pitchFamily="34" charset="0"/>
              <a:buChar char="•"/>
            </a:pPr>
            <a:r>
              <a:rPr lang="en-US" sz="2800" dirty="0"/>
              <a:t>Asthma/COPD exacerbation</a:t>
            </a:r>
          </a:p>
          <a:p>
            <a:pPr marL="342900" indent="-342900" algn="l">
              <a:buFont typeface="Arial" panose="020B0604020202020204" pitchFamily="34" charset="0"/>
              <a:buChar char="•"/>
            </a:pPr>
            <a:r>
              <a:rPr lang="en-US" sz="2800" dirty="0"/>
              <a:t>Chronic/“idiopathic” urticaria and angioedema</a:t>
            </a:r>
          </a:p>
          <a:p>
            <a:pPr marL="342900" indent="-342900" algn="l">
              <a:buFont typeface="Arial" panose="020B0604020202020204" pitchFamily="34" charset="0"/>
              <a:buChar char="•"/>
            </a:pPr>
            <a:r>
              <a:rPr lang="en-US" sz="2800" dirty="0"/>
              <a:t>Other causes of localized edema – infection, venous obstruction</a:t>
            </a:r>
            <a:endParaRPr lang="en-US" sz="2400" dirty="0"/>
          </a:p>
          <a:p>
            <a:pPr algn="l"/>
            <a:endParaRPr lang="en-US" sz="2800" dirty="0"/>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4176214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660850" cy="921774"/>
          </a:xfrm>
        </p:spPr>
        <p:txBody>
          <a:bodyPr>
            <a:noAutofit/>
          </a:bodyPr>
          <a:lstStyle/>
          <a:p>
            <a:pPr algn="l"/>
            <a:r>
              <a:rPr lang="en-US" sz="4400" b="1" dirty="0"/>
              <a:t>Differential Diagnosis - dermatologic</a:t>
            </a:r>
          </a:p>
        </p:txBody>
      </p:sp>
      <p:pic>
        <p:nvPicPr>
          <p:cNvPr id="4" name="Picture 3" descr="Erythema multiforme - DermNet">
            <a:extLst>
              <a:ext uri="{FF2B5EF4-FFF2-40B4-BE49-F238E27FC236}">
                <a16:creationId xmlns:a16="http://schemas.microsoft.com/office/drawing/2014/main" id="{6FB94C68-119C-45D6-8543-92F3F911F85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48560" y="1303368"/>
            <a:ext cx="5825066" cy="4949084"/>
          </a:xfrm>
          <a:prstGeom prst="rect">
            <a:avLst/>
          </a:prstGeom>
          <a:noFill/>
          <a:ln>
            <a:noFill/>
          </a:ln>
        </p:spPr>
      </p:pic>
      <p:pic>
        <p:nvPicPr>
          <p:cNvPr id="5" name="Picture 4" descr="Target and targetoid lesions | DermNet">
            <a:extLst>
              <a:ext uri="{FF2B5EF4-FFF2-40B4-BE49-F238E27FC236}">
                <a16:creationId xmlns:a16="http://schemas.microsoft.com/office/drawing/2014/main" id="{EEA7DCCB-6138-4325-9C8D-E2C3B12C7E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46649" y="1303369"/>
            <a:ext cx="5513493" cy="4978401"/>
          </a:xfrm>
          <a:prstGeom prst="rect">
            <a:avLst/>
          </a:prstGeom>
          <a:noFill/>
          <a:ln>
            <a:noFill/>
          </a:ln>
        </p:spPr>
      </p:pic>
      <p:pic>
        <p:nvPicPr>
          <p:cNvPr id="7" name="Picture 6" descr="Erythema multiforme images | DermNet">
            <a:extLst>
              <a:ext uri="{FF2B5EF4-FFF2-40B4-BE49-F238E27FC236}">
                <a16:creationId xmlns:a16="http://schemas.microsoft.com/office/drawing/2014/main" id="{FF848613-E774-4CE6-A844-4E02A54C305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35556" y="1344625"/>
            <a:ext cx="5886027" cy="4978401"/>
          </a:xfrm>
          <a:prstGeom prst="rect">
            <a:avLst/>
          </a:prstGeom>
          <a:noFill/>
          <a:ln>
            <a:noFill/>
          </a:ln>
        </p:spPr>
      </p:pic>
      <p:pic>
        <p:nvPicPr>
          <p:cNvPr id="8" name="Picture 7" descr="Mycoplasma Pneumoniae Infection — DermNet">
            <a:extLst>
              <a:ext uri="{FF2B5EF4-FFF2-40B4-BE49-F238E27FC236}">
                <a16:creationId xmlns:a16="http://schemas.microsoft.com/office/drawing/2014/main" id="{5CA430CF-E7F6-4678-A590-D1041D50922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408413" y="1303369"/>
            <a:ext cx="5633399" cy="4978401"/>
          </a:xfrm>
          <a:prstGeom prst="rect">
            <a:avLst/>
          </a:prstGeom>
          <a:noFill/>
          <a:ln>
            <a:noFill/>
          </a:ln>
        </p:spPr>
      </p:pic>
    </p:spTree>
    <p:extLst>
      <p:ext uri="{BB962C8B-B14F-4D97-AF65-F5344CB8AC3E}">
        <p14:creationId xmlns:p14="http://schemas.microsoft.com/office/powerpoint/2010/main" val="70145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Objectives</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85000"/>
              </a:lnSpc>
              <a:buFont typeface="Arial" panose="020B0604020202020204" pitchFamily="34" charset="0"/>
              <a:buChar char="•"/>
            </a:pPr>
            <a:r>
              <a:rPr lang="en-US" sz="2800" dirty="0"/>
              <a:t>Describe the </a:t>
            </a:r>
            <a:r>
              <a:rPr lang="en-US" sz="2800" b="1" dirty="0"/>
              <a:t>range</a:t>
            </a:r>
            <a:r>
              <a:rPr lang="en-US" sz="2800" dirty="0"/>
              <a:t> of allergic reaction, from minor symptoms to anaphylaxis</a:t>
            </a:r>
          </a:p>
          <a:p>
            <a:pPr marL="342900" indent="-342900" algn="l">
              <a:lnSpc>
                <a:spcPct val="85000"/>
              </a:lnSpc>
              <a:buFont typeface="Arial" panose="020B0604020202020204" pitchFamily="34" charset="0"/>
              <a:buChar char="•"/>
            </a:pPr>
            <a:r>
              <a:rPr lang="en-US" sz="2800" dirty="0"/>
              <a:t>Discern the features of </a:t>
            </a:r>
            <a:r>
              <a:rPr lang="en-US" sz="2800" b="1" dirty="0"/>
              <a:t>anaphylaxis</a:t>
            </a:r>
            <a:r>
              <a:rPr lang="en-US" sz="2800" dirty="0"/>
              <a:t> among other allergic presentations</a:t>
            </a:r>
          </a:p>
          <a:p>
            <a:pPr marL="342900" indent="-342900" algn="l">
              <a:lnSpc>
                <a:spcPct val="85000"/>
              </a:lnSpc>
              <a:buFont typeface="Arial" panose="020B0604020202020204" pitchFamily="34" charset="0"/>
              <a:buChar char="•"/>
            </a:pPr>
            <a:r>
              <a:rPr lang="en-US" sz="2800" dirty="0"/>
              <a:t>Discuss </a:t>
            </a:r>
            <a:r>
              <a:rPr lang="en-US" sz="2800" b="1" dirty="0"/>
              <a:t>evidence-based treatments </a:t>
            </a:r>
            <a:r>
              <a:rPr lang="en-US" sz="2800" dirty="0"/>
              <a:t>for the range of allergic reactions which might be seen in urgent care</a:t>
            </a:r>
          </a:p>
          <a:p>
            <a:pPr marL="342900" indent="-342900" algn="l">
              <a:lnSpc>
                <a:spcPct val="85000"/>
              </a:lnSpc>
              <a:buFont typeface="Arial" panose="020B0604020202020204" pitchFamily="34" charset="0"/>
              <a:buChar char="•"/>
            </a:pPr>
            <a:r>
              <a:rPr lang="en-US" sz="2800" dirty="0"/>
              <a:t>Explain the newest knowledge regarding the risk and benefit of </a:t>
            </a:r>
            <a:r>
              <a:rPr lang="en-US" sz="2800" b="1" dirty="0"/>
              <a:t>corticosteroids</a:t>
            </a:r>
            <a:r>
              <a:rPr lang="en-US" sz="2800" dirty="0"/>
              <a:t> in the treatment of allergic reactions</a:t>
            </a:r>
          </a:p>
          <a:p>
            <a:pPr marL="342900" indent="-342900" algn="l">
              <a:lnSpc>
                <a:spcPct val="85000"/>
              </a:lnSpc>
              <a:buFont typeface="Arial" panose="020B0604020202020204" pitchFamily="34" charset="0"/>
              <a:buChar char="•"/>
            </a:pPr>
            <a:r>
              <a:rPr lang="en-US" sz="2800" dirty="0"/>
              <a:t>Determine the </a:t>
            </a:r>
            <a:r>
              <a:rPr lang="en-US" sz="2800" b="1" dirty="0"/>
              <a:t>safest dispositions </a:t>
            </a:r>
            <a:r>
              <a:rPr lang="en-US" sz="2800" dirty="0"/>
              <a:t>from urgent care for these patients</a:t>
            </a:r>
          </a:p>
          <a:p>
            <a:pPr marL="342900" indent="-342900" algn="l">
              <a:lnSpc>
                <a:spcPct val="85000"/>
              </a:lnSpc>
              <a:buFont typeface="Arial" panose="020B0604020202020204" pitchFamily="34" charset="0"/>
              <a:buChar char="•"/>
            </a:pPr>
            <a:r>
              <a:rPr lang="en-US" sz="2800" b="1" dirty="0"/>
              <a:t>Strengthen the role of the urgent care clinician </a:t>
            </a:r>
            <a:r>
              <a:rPr lang="en-US" sz="2800" dirty="0"/>
              <a:t>in treating patients with allergic reactions</a:t>
            </a:r>
          </a:p>
        </p:txBody>
      </p:sp>
    </p:spTree>
    <p:extLst>
      <p:ext uri="{BB962C8B-B14F-4D97-AF65-F5344CB8AC3E}">
        <p14:creationId xmlns:p14="http://schemas.microsoft.com/office/powerpoint/2010/main" val="1606795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660850" cy="921774"/>
          </a:xfrm>
        </p:spPr>
        <p:txBody>
          <a:bodyPr>
            <a:noAutofit/>
          </a:bodyPr>
          <a:lstStyle/>
          <a:p>
            <a:pPr algn="l"/>
            <a:r>
              <a:rPr lang="en-US" sz="4400" b="1" dirty="0"/>
              <a:t>Differential Diagnosis - dermatologic</a:t>
            </a:r>
          </a:p>
        </p:txBody>
      </p:sp>
      <p:pic>
        <p:nvPicPr>
          <p:cNvPr id="9" name="Picture 2" descr="Morbilliform drug reaction (maculopapular drug eruption) | DermNet">
            <a:extLst>
              <a:ext uri="{FF2B5EF4-FFF2-40B4-BE49-F238E27FC236}">
                <a16:creationId xmlns:a16="http://schemas.microsoft.com/office/drawing/2014/main" id="{F42FDF4C-D61C-409E-BDAD-59C7ADAA4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30" y="1448372"/>
            <a:ext cx="6058292" cy="45789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ixed drug eruption | DermNet">
            <a:extLst>
              <a:ext uri="{FF2B5EF4-FFF2-40B4-BE49-F238E27FC236}">
                <a16:creationId xmlns:a16="http://schemas.microsoft.com/office/drawing/2014/main" id="{5FA79E41-3D52-42D3-A5A9-57197DBB541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25015" y="1448371"/>
            <a:ext cx="4685142" cy="4578941"/>
          </a:xfrm>
          <a:prstGeom prst="rect">
            <a:avLst/>
          </a:prstGeom>
          <a:noFill/>
          <a:ln>
            <a:noFill/>
          </a:ln>
        </p:spPr>
      </p:pic>
      <p:pic>
        <p:nvPicPr>
          <p:cNvPr id="12" name="Picture 2" descr="Fixed drug eruption">
            <a:extLst>
              <a:ext uri="{FF2B5EF4-FFF2-40B4-BE49-F238E27FC236}">
                <a16:creationId xmlns:a16="http://schemas.microsoft.com/office/drawing/2014/main" id="{FBDF259F-6F4C-4FA8-978A-7C7C94233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8046" y="1625513"/>
            <a:ext cx="5250177" cy="39644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ixed drug eruption">
            <a:extLst>
              <a:ext uri="{FF2B5EF4-FFF2-40B4-BE49-F238E27FC236}">
                <a16:creationId xmlns:a16="http://schemas.microsoft.com/office/drawing/2014/main" id="{97127AAA-6230-4A84-BC1D-9182FAA36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8906" y="1448371"/>
            <a:ext cx="6066075" cy="458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44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6F841-AC2C-FA28-AED4-640D242FB4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97EBE-76DD-9219-4D60-B09651DC51A3}"/>
              </a:ext>
            </a:extLst>
          </p:cNvPr>
          <p:cNvSpPr>
            <a:spLocks noGrp="1"/>
          </p:cNvSpPr>
          <p:nvPr>
            <p:ph type="ctrTitle"/>
          </p:nvPr>
        </p:nvSpPr>
        <p:spPr>
          <a:xfrm>
            <a:off x="748145" y="245811"/>
            <a:ext cx="10068232" cy="921774"/>
          </a:xfrm>
        </p:spPr>
        <p:txBody>
          <a:bodyPr>
            <a:normAutofit/>
          </a:bodyPr>
          <a:lstStyle/>
          <a:p>
            <a:pPr algn="l"/>
            <a:r>
              <a:rPr lang="en-US" sz="4400" b="1" dirty="0"/>
              <a:t>Differential Diagnosis - anaphylaxis</a:t>
            </a:r>
          </a:p>
        </p:txBody>
      </p:sp>
      <p:sp>
        <p:nvSpPr>
          <p:cNvPr id="6" name="Subtitle 2">
            <a:extLst>
              <a:ext uri="{FF2B5EF4-FFF2-40B4-BE49-F238E27FC236}">
                <a16:creationId xmlns:a16="http://schemas.microsoft.com/office/drawing/2014/main" id="{CCEC19BD-202F-B52C-025E-6D52C3CF0AC0}"/>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Other causes of respiratory distress and distributive shock</a:t>
            </a:r>
            <a:endParaRPr lang="en-US" sz="2400" dirty="0"/>
          </a:p>
          <a:p>
            <a:pPr marL="342900" indent="-342900" algn="l">
              <a:buFont typeface="Arial" panose="020B0604020202020204" pitchFamily="34" charset="0"/>
              <a:buChar char="•"/>
            </a:pPr>
            <a:r>
              <a:rPr lang="en-US" sz="2800" dirty="0"/>
              <a:t>Other causes of hypotension/syncope</a:t>
            </a:r>
          </a:p>
          <a:p>
            <a:pPr marL="342900" indent="-342900" algn="l">
              <a:buFont typeface="Arial" panose="020B0604020202020204" pitchFamily="34" charset="0"/>
              <a:buChar char="•"/>
            </a:pPr>
            <a:r>
              <a:rPr lang="en-US" sz="2800" dirty="0"/>
              <a:t>Asthma/COPD exacerbation</a:t>
            </a:r>
          </a:p>
          <a:p>
            <a:pPr marL="342900" indent="-342900" algn="l">
              <a:buFont typeface="Arial" panose="020B0604020202020204" pitchFamily="34" charset="0"/>
              <a:buChar char="•"/>
            </a:pPr>
            <a:r>
              <a:rPr lang="en-US" sz="2800" dirty="0"/>
              <a:t>Pheochromocytoma</a:t>
            </a:r>
          </a:p>
          <a:p>
            <a:pPr marL="342900" indent="-342900" algn="l">
              <a:buFont typeface="Arial" panose="020B0604020202020204" pitchFamily="34" charset="0"/>
              <a:buChar char="•"/>
            </a:pPr>
            <a:r>
              <a:rPr lang="en-US" sz="2800" dirty="0"/>
              <a:t>Carcinoid syndrome</a:t>
            </a:r>
          </a:p>
          <a:p>
            <a:pPr marL="342900" indent="-342900" algn="l">
              <a:buFont typeface="Arial" panose="020B0604020202020204" pitchFamily="34" charset="0"/>
              <a:buChar char="•"/>
            </a:pPr>
            <a:r>
              <a:rPr lang="en-US" sz="2800" dirty="0" err="1"/>
              <a:t>Mastocytosis</a:t>
            </a:r>
            <a:endParaRPr lang="en-US" sz="2800" dirty="0"/>
          </a:p>
          <a:p>
            <a:pPr marL="342900" indent="-342900" algn="l">
              <a:buFont typeface="Arial" panose="020B0604020202020204" pitchFamily="34" charset="0"/>
              <a:buChar char="•"/>
            </a:pPr>
            <a:r>
              <a:rPr lang="en-US" sz="2800" dirty="0" err="1"/>
              <a:t>Scombroidosis</a:t>
            </a:r>
            <a:r>
              <a:rPr lang="en-US" sz="2800" dirty="0"/>
              <a:t>, MSG reaction</a:t>
            </a:r>
          </a:p>
          <a:p>
            <a:pPr marL="342900" indent="-342900" algn="l">
              <a:buFont typeface="Arial" panose="020B0604020202020204" pitchFamily="34" charset="0"/>
              <a:buChar char="•"/>
            </a:pPr>
            <a:endParaRPr lang="en-US" sz="2800" dirty="0"/>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703398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Treatment - Antihistamines</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8" name="Subtitle 2">
            <a:extLst>
              <a:ext uri="{FF2B5EF4-FFF2-40B4-BE49-F238E27FC236}">
                <a16:creationId xmlns:a16="http://schemas.microsoft.com/office/drawing/2014/main" id="{6124726A-357B-4AA5-B335-08E594E8744E}"/>
              </a:ext>
            </a:extLst>
          </p:cNvPr>
          <p:cNvSpPr txBox="1">
            <a:spLocks/>
          </p:cNvSpPr>
          <p:nvPr/>
        </p:nvSpPr>
        <p:spPr>
          <a:xfrm>
            <a:off x="665018" y="1424612"/>
            <a:ext cx="11260282" cy="485944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300"/>
              </a:spcBef>
            </a:pPr>
            <a:r>
              <a:rPr lang="en-US" sz="2700" b="1" dirty="0"/>
              <a:t>“H1” antihistamines </a:t>
            </a:r>
          </a:p>
          <a:p>
            <a:pPr marL="342900" indent="-342900" algn="l">
              <a:lnSpc>
                <a:spcPct val="100000"/>
              </a:lnSpc>
              <a:spcBef>
                <a:spcPts val="300"/>
              </a:spcBef>
              <a:buFont typeface="Arial" panose="020B0604020202020204" pitchFamily="34" charset="0"/>
              <a:buChar char="•"/>
            </a:pPr>
            <a:r>
              <a:rPr lang="en-US" dirty="0"/>
              <a:t>Lots of evidence in urticaria and angioedema, much less in anaphylaxis</a:t>
            </a:r>
          </a:p>
          <a:p>
            <a:pPr marL="342900" indent="-342900" algn="l">
              <a:lnSpc>
                <a:spcPct val="100000"/>
              </a:lnSpc>
              <a:spcBef>
                <a:spcPts val="300"/>
              </a:spcBef>
              <a:buFont typeface="Arial" panose="020B0604020202020204" pitchFamily="34" charset="0"/>
              <a:buChar char="•"/>
            </a:pPr>
            <a:r>
              <a:rPr lang="en-US" dirty="0"/>
              <a:t>First generation</a:t>
            </a:r>
          </a:p>
          <a:p>
            <a:pPr marL="800100" lvl="1" indent="-342900" algn="l">
              <a:lnSpc>
                <a:spcPct val="100000"/>
              </a:lnSpc>
              <a:spcBef>
                <a:spcPts val="300"/>
              </a:spcBef>
              <a:buFont typeface="Arial" panose="020B0604020202020204" pitchFamily="34" charset="0"/>
              <a:buChar char="•"/>
            </a:pPr>
            <a:r>
              <a:rPr lang="en-US" sz="2400" dirty="0"/>
              <a:t>Chlorpheniramine, diphenhydramine (25-50mg q6-8h), hydroxyzine (25-200 mg </a:t>
            </a:r>
            <a:r>
              <a:rPr lang="en-US" sz="2400" dirty="0" err="1"/>
              <a:t>qHS</a:t>
            </a:r>
            <a:r>
              <a:rPr lang="en-US" sz="2400" dirty="0"/>
              <a:t>)</a:t>
            </a:r>
          </a:p>
          <a:p>
            <a:pPr marL="342900" indent="-342900" algn="l">
              <a:lnSpc>
                <a:spcPct val="100000"/>
              </a:lnSpc>
              <a:spcBef>
                <a:spcPts val="300"/>
              </a:spcBef>
              <a:buFont typeface="Arial" panose="020B0604020202020204" pitchFamily="34" charset="0"/>
              <a:buChar char="•"/>
            </a:pPr>
            <a:r>
              <a:rPr lang="en-US" dirty="0"/>
              <a:t>Second generation</a:t>
            </a:r>
          </a:p>
          <a:p>
            <a:pPr marL="800100" lvl="1" indent="-342900" algn="l">
              <a:lnSpc>
                <a:spcPct val="100000"/>
              </a:lnSpc>
              <a:spcBef>
                <a:spcPts val="300"/>
              </a:spcBef>
              <a:buFont typeface="Arial" panose="020B0604020202020204" pitchFamily="34" charset="0"/>
              <a:buChar char="•"/>
            </a:pPr>
            <a:r>
              <a:rPr lang="en-US" sz="2400" dirty="0"/>
              <a:t>Cetirizine (5-10mg </a:t>
            </a:r>
            <a:r>
              <a:rPr lang="en-US" sz="2400" dirty="0" err="1"/>
              <a:t>qD</a:t>
            </a:r>
            <a:r>
              <a:rPr lang="en-US" sz="2400" dirty="0"/>
              <a:t>), fexofenadine (180 mg </a:t>
            </a:r>
            <a:r>
              <a:rPr lang="en-US" sz="2400" dirty="0" err="1"/>
              <a:t>qD</a:t>
            </a:r>
            <a:r>
              <a:rPr lang="en-US" sz="2400" dirty="0"/>
              <a:t> or 60mg BID), loratadine (10mg </a:t>
            </a:r>
            <a:r>
              <a:rPr lang="en-US" sz="2400" dirty="0" err="1"/>
              <a:t>qD</a:t>
            </a:r>
            <a:r>
              <a:rPr lang="en-US" sz="2400" dirty="0"/>
              <a:t> or 5mg BID)</a:t>
            </a:r>
          </a:p>
          <a:p>
            <a:pPr marL="342900" indent="-342900" algn="l">
              <a:lnSpc>
                <a:spcPct val="100000"/>
              </a:lnSpc>
              <a:spcBef>
                <a:spcPts val="300"/>
              </a:spcBef>
              <a:buFont typeface="Arial" panose="020B0604020202020204" pitchFamily="34" charset="0"/>
              <a:buChar char="•"/>
            </a:pPr>
            <a:r>
              <a:rPr lang="en-US" dirty="0"/>
              <a:t>Third generation</a:t>
            </a:r>
          </a:p>
          <a:p>
            <a:pPr marL="800100" lvl="1" indent="-342900" algn="l">
              <a:lnSpc>
                <a:spcPct val="100000"/>
              </a:lnSpc>
              <a:spcBef>
                <a:spcPts val="300"/>
              </a:spcBef>
              <a:buFont typeface="Arial" panose="020B0604020202020204" pitchFamily="34" charset="0"/>
              <a:buChar char="•"/>
            </a:pPr>
            <a:r>
              <a:rPr lang="en-US" sz="2400" dirty="0"/>
              <a:t>Desloratadine (5mg </a:t>
            </a:r>
            <a:r>
              <a:rPr lang="en-US" sz="2400" dirty="0" err="1"/>
              <a:t>qD</a:t>
            </a:r>
            <a:r>
              <a:rPr lang="en-US" sz="2400" dirty="0"/>
              <a:t>), levocetirizine (5mg </a:t>
            </a:r>
            <a:r>
              <a:rPr lang="en-US" sz="2400" dirty="0" err="1"/>
              <a:t>qD</a:t>
            </a:r>
            <a:r>
              <a:rPr lang="en-US" sz="2400" dirty="0"/>
              <a:t>)</a:t>
            </a:r>
          </a:p>
          <a:p>
            <a:pPr algn="l">
              <a:lnSpc>
                <a:spcPct val="100000"/>
              </a:lnSpc>
              <a:spcBef>
                <a:spcPts val="300"/>
              </a:spcBef>
            </a:pPr>
            <a:r>
              <a:rPr lang="en-US" sz="2700" b="1" dirty="0"/>
              <a:t>H2 antihistamines - little evidence except in urticaria</a:t>
            </a:r>
          </a:p>
          <a:p>
            <a:pPr marL="800100" lvl="1" indent="-342900" algn="l">
              <a:lnSpc>
                <a:spcPct val="100000"/>
              </a:lnSpc>
              <a:spcBef>
                <a:spcPts val="300"/>
              </a:spcBef>
              <a:buFont typeface="Arial" panose="020B0604020202020204" pitchFamily="34" charset="0"/>
              <a:buChar char="•"/>
            </a:pPr>
            <a:r>
              <a:rPr lang="en-US" sz="2400" dirty="0"/>
              <a:t>Famotidine (20mg BID), cimetidine (200 mg BID), </a:t>
            </a:r>
            <a:r>
              <a:rPr lang="en-US" sz="2400" strike="sngStrike" dirty="0"/>
              <a:t>ranitidine</a:t>
            </a:r>
          </a:p>
        </p:txBody>
      </p:sp>
    </p:spTree>
    <p:extLst>
      <p:ext uri="{BB962C8B-B14F-4D97-AF65-F5344CB8AC3E}">
        <p14:creationId xmlns:p14="http://schemas.microsoft.com/office/powerpoint/2010/main" val="3324020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Treatment - Antihistamines</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8" name="Subtitle 2">
            <a:extLst>
              <a:ext uri="{FF2B5EF4-FFF2-40B4-BE49-F238E27FC236}">
                <a16:creationId xmlns:a16="http://schemas.microsoft.com/office/drawing/2014/main" id="{6124726A-357B-4AA5-B335-08E594E8744E}"/>
              </a:ext>
            </a:extLst>
          </p:cNvPr>
          <p:cNvSpPr txBox="1">
            <a:spLocks/>
          </p:cNvSpPr>
          <p:nvPr/>
        </p:nvSpPr>
        <p:spPr>
          <a:xfrm>
            <a:off x="665018" y="1424612"/>
            <a:ext cx="11260282"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300"/>
              </a:spcBef>
              <a:buFont typeface="Arial" panose="020B0604020202020204" pitchFamily="34" charset="0"/>
              <a:buChar char="•"/>
            </a:pPr>
            <a:r>
              <a:rPr lang="en-US" sz="2800" dirty="0"/>
              <a:t>All are available PO</a:t>
            </a:r>
          </a:p>
          <a:p>
            <a:pPr marL="342900" indent="-342900" algn="l">
              <a:lnSpc>
                <a:spcPct val="100000"/>
              </a:lnSpc>
              <a:spcBef>
                <a:spcPts val="300"/>
              </a:spcBef>
              <a:buFont typeface="Arial" panose="020B0604020202020204" pitchFamily="34" charset="0"/>
              <a:buChar char="•"/>
            </a:pPr>
            <a:r>
              <a:rPr lang="en-US" sz="2800" dirty="0"/>
              <a:t>Most are available in pediatric formulations – chewable, elixirs, ODTs</a:t>
            </a:r>
          </a:p>
          <a:p>
            <a:pPr marL="342900" indent="-342900" algn="l">
              <a:lnSpc>
                <a:spcPct val="100000"/>
              </a:lnSpc>
              <a:spcBef>
                <a:spcPts val="300"/>
              </a:spcBef>
              <a:buFont typeface="Arial" panose="020B0604020202020204" pitchFamily="34" charset="0"/>
              <a:buChar char="•"/>
            </a:pPr>
            <a:r>
              <a:rPr lang="en-US" sz="2800" dirty="0"/>
              <a:t>Peds dosing applies – have a reference handy</a:t>
            </a:r>
          </a:p>
          <a:p>
            <a:pPr marL="342900" indent="-342900" algn="l">
              <a:lnSpc>
                <a:spcPct val="100000"/>
              </a:lnSpc>
              <a:spcBef>
                <a:spcPts val="300"/>
              </a:spcBef>
              <a:buFont typeface="Arial" panose="020B0604020202020204" pitchFamily="34" charset="0"/>
              <a:buChar char="•"/>
            </a:pPr>
            <a:r>
              <a:rPr lang="en-US" sz="2800" dirty="0"/>
              <a:t>Data from treating chronic urticaria indicates higher doses (up to 4x) can be given safely</a:t>
            </a:r>
            <a:r>
              <a:rPr lang="en-US" sz="2800" baseline="30000" dirty="0"/>
              <a:t>1</a:t>
            </a:r>
          </a:p>
          <a:p>
            <a:pPr marL="342900" indent="-342900" algn="l">
              <a:lnSpc>
                <a:spcPct val="100000"/>
              </a:lnSpc>
              <a:spcBef>
                <a:spcPts val="300"/>
              </a:spcBef>
              <a:buFont typeface="Arial" panose="020B0604020202020204" pitchFamily="34" charset="0"/>
              <a:buChar char="•"/>
            </a:pPr>
            <a:r>
              <a:rPr lang="en-US" sz="2800" dirty="0"/>
              <a:t>Parenteral options in US</a:t>
            </a:r>
          </a:p>
          <a:p>
            <a:pPr marL="800100" lvl="1" indent="-342900" algn="l">
              <a:lnSpc>
                <a:spcPct val="100000"/>
              </a:lnSpc>
              <a:spcBef>
                <a:spcPts val="300"/>
              </a:spcBef>
              <a:buFont typeface="Arial" panose="020B0604020202020204" pitchFamily="34" charset="0"/>
              <a:buChar char="•"/>
            </a:pPr>
            <a:r>
              <a:rPr lang="en-US" sz="2600" dirty="0"/>
              <a:t>diphenhydramine - IV or IM</a:t>
            </a:r>
          </a:p>
          <a:p>
            <a:pPr marL="800100" lvl="1" indent="-342900" algn="l">
              <a:lnSpc>
                <a:spcPct val="100000"/>
              </a:lnSpc>
              <a:spcBef>
                <a:spcPts val="300"/>
              </a:spcBef>
              <a:buFont typeface="Arial" panose="020B0604020202020204" pitchFamily="34" charset="0"/>
              <a:buChar char="•"/>
            </a:pPr>
            <a:r>
              <a:rPr lang="en-US" sz="2600" dirty="0"/>
              <a:t>hydroxyzine - IM only</a:t>
            </a:r>
          </a:p>
          <a:p>
            <a:pPr marL="800100" lvl="1" indent="-342900" algn="l">
              <a:lnSpc>
                <a:spcPct val="100000"/>
              </a:lnSpc>
              <a:spcBef>
                <a:spcPts val="300"/>
              </a:spcBef>
              <a:buFont typeface="Arial" panose="020B0604020202020204" pitchFamily="34" charset="0"/>
              <a:buChar char="•"/>
            </a:pPr>
            <a:r>
              <a:rPr lang="en-US" sz="2600" dirty="0"/>
              <a:t>cetirizine - IV only</a:t>
            </a:r>
          </a:p>
          <a:p>
            <a:pPr lvl="1" algn="l">
              <a:lnSpc>
                <a:spcPct val="100000"/>
              </a:lnSpc>
              <a:spcBef>
                <a:spcPts val="300"/>
              </a:spcBef>
            </a:pPr>
            <a:endParaRPr lang="en-US" sz="1400" dirty="0"/>
          </a:p>
          <a:p>
            <a:pPr algn="l">
              <a:lnSpc>
                <a:spcPct val="100000"/>
              </a:lnSpc>
              <a:spcBef>
                <a:spcPts val="300"/>
              </a:spcBef>
            </a:pPr>
            <a:r>
              <a:rPr lang="en-US" sz="1800" b="0" i="0" dirty="0">
                <a:solidFill>
                  <a:schemeClr val="tx1"/>
                </a:solidFill>
                <a:effectLst/>
                <a:latin typeface="+mn-lt"/>
              </a:rPr>
              <a:t>                                     1. van den </a:t>
            </a:r>
            <a:r>
              <a:rPr lang="en-US" sz="1800" b="0" i="0" dirty="0" err="1">
                <a:solidFill>
                  <a:schemeClr val="tx1"/>
                </a:solidFill>
                <a:effectLst/>
                <a:latin typeface="+mn-lt"/>
              </a:rPr>
              <a:t>Elzen</a:t>
            </a:r>
            <a:r>
              <a:rPr lang="en-US" sz="1800" b="0" i="0" dirty="0">
                <a:solidFill>
                  <a:schemeClr val="tx1"/>
                </a:solidFill>
                <a:effectLst/>
                <a:latin typeface="+mn-lt"/>
              </a:rPr>
              <a:t> et al. </a:t>
            </a:r>
            <a:r>
              <a:rPr lang="en-US" sz="1800" b="0" i="1" dirty="0">
                <a:solidFill>
                  <a:schemeClr val="tx1"/>
                </a:solidFill>
                <a:effectLst/>
                <a:latin typeface="+mn-lt"/>
              </a:rPr>
              <a:t>Clin </a:t>
            </a:r>
            <a:r>
              <a:rPr lang="en-US" sz="1800" b="0" i="1" dirty="0" err="1">
                <a:solidFill>
                  <a:schemeClr val="tx1"/>
                </a:solidFill>
                <a:effectLst/>
                <a:latin typeface="+mn-lt"/>
              </a:rPr>
              <a:t>Transl</a:t>
            </a:r>
            <a:r>
              <a:rPr lang="en-US" sz="1800" b="0" i="1" dirty="0">
                <a:solidFill>
                  <a:schemeClr val="tx1"/>
                </a:solidFill>
                <a:effectLst/>
                <a:latin typeface="+mn-lt"/>
              </a:rPr>
              <a:t> Allergy</a:t>
            </a:r>
            <a:r>
              <a:rPr lang="en-US" sz="1800" b="0" i="0" dirty="0">
                <a:solidFill>
                  <a:schemeClr val="tx1"/>
                </a:solidFill>
                <a:effectLst/>
                <a:latin typeface="+mn-lt"/>
              </a:rPr>
              <a:t>. 2017 Feb 14:7:4.</a:t>
            </a:r>
            <a:endParaRPr lang="en-US" sz="1800" b="0" i="0" dirty="0">
              <a:solidFill>
                <a:schemeClr val="tx1"/>
              </a:solidFill>
              <a:effectLst/>
            </a:endParaRPr>
          </a:p>
          <a:p>
            <a:pPr algn="l">
              <a:lnSpc>
                <a:spcPct val="100000"/>
              </a:lnSpc>
              <a:spcBef>
                <a:spcPts val="300"/>
              </a:spcBef>
            </a:pPr>
            <a:endParaRPr lang="en-US" sz="2800" dirty="0"/>
          </a:p>
          <a:p>
            <a:pPr marL="342900" indent="-342900" algn="l">
              <a:lnSpc>
                <a:spcPct val="100000"/>
              </a:lnSpc>
              <a:spcBef>
                <a:spcPts val="300"/>
              </a:spcBef>
              <a:buFont typeface="Arial" panose="020B0604020202020204" pitchFamily="34" charset="0"/>
              <a:buChar char="•"/>
            </a:pPr>
            <a:endParaRPr lang="en-US" dirty="0"/>
          </a:p>
        </p:txBody>
      </p:sp>
    </p:spTree>
    <p:extLst>
      <p:ext uri="{BB962C8B-B14F-4D97-AF65-F5344CB8AC3E}">
        <p14:creationId xmlns:p14="http://schemas.microsoft.com/office/powerpoint/2010/main" val="2396638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C4AB7-C75C-B1AB-59C5-375A7E8C8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A19B5-976D-E184-9925-0D3F926E1443}"/>
              </a:ext>
            </a:extLst>
          </p:cNvPr>
          <p:cNvSpPr>
            <a:spLocks noGrp="1"/>
          </p:cNvSpPr>
          <p:nvPr>
            <p:ph type="ctrTitle"/>
          </p:nvPr>
        </p:nvSpPr>
        <p:spPr>
          <a:xfrm>
            <a:off x="748145" y="245811"/>
            <a:ext cx="10068232" cy="921774"/>
          </a:xfrm>
        </p:spPr>
        <p:txBody>
          <a:bodyPr>
            <a:normAutofit/>
          </a:bodyPr>
          <a:lstStyle/>
          <a:p>
            <a:pPr algn="l"/>
            <a:r>
              <a:rPr lang="en-US" sz="4400" b="1" dirty="0"/>
              <a:t>The buzz with diphenhydramine</a:t>
            </a:r>
          </a:p>
        </p:txBody>
      </p:sp>
      <p:sp>
        <p:nvSpPr>
          <p:cNvPr id="6" name="Subtitle 2">
            <a:extLst>
              <a:ext uri="{FF2B5EF4-FFF2-40B4-BE49-F238E27FC236}">
                <a16:creationId xmlns:a16="http://schemas.microsoft.com/office/drawing/2014/main" id="{1C8E4E7E-A594-914D-DC2F-254C80B0F496}"/>
              </a:ext>
            </a:extLst>
          </p:cNvPr>
          <p:cNvSpPr txBox="1">
            <a:spLocks/>
          </p:cNvSpPr>
          <p:nvPr/>
        </p:nvSpPr>
        <p:spPr>
          <a:xfrm>
            <a:off x="437493" y="5538782"/>
            <a:ext cx="5091769" cy="3238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rgbClr val="0855A3"/>
                </a:solidFill>
                <a:hlinkClick r:id="rId3">
                  <a:extLst>
                    <a:ext uri="{A12FA001-AC4F-418D-AE19-62706E023703}">
                      <ahyp:hlinkClr xmlns:ahyp="http://schemas.microsoft.com/office/drawing/2018/hyperlinkcolor" val="tx"/>
                    </a:ext>
                  </a:extLst>
                </a:hlinkClick>
              </a:rPr>
              <a:t>https://www.acepnow.com/article/the-death-of-diphenhydramine/</a:t>
            </a:r>
            <a:r>
              <a:rPr lang="en-US" sz="1600" dirty="0">
                <a:solidFill>
                  <a:srgbClr val="0855A3"/>
                </a:solidFill>
              </a:rPr>
              <a:t>                          </a:t>
            </a:r>
          </a:p>
        </p:txBody>
      </p:sp>
      <p:pic>
        <p:nvPicPr>
          <p:cNvPr id="4" name="Picture 3">
            <a:extLst>
              <a:ext uri="{FF2B5EF4-FFF2-40B4-BE49-F238E27FC236}">
                <a16:creationId xmlns:a16="http://schemas.microsoft.com/office/drawing/2014/main" id="{04C806F5-6FE9-FC70-C0EC-06D8F018DE7F}"/>
              </a:ext>
            </a:extLst>
          </p:cNvPr>
          <p:cNvPicPr>
            <a:picLocks noChangeAspect="1"/>
          </p:cNvPicPr>
          <p:nvPr/>
        </p:nvPicPr>
        <p:blipFill>
          <a:blip r:embed="rId4"/>
          <a:stretch>
            <a:fillRect/>
          </a:stretch>
        </p:blipFill>
        <p:spPr>
          <a:xfrm>
            <a:off x="959966" y="1435459"/>
            <a:ext cx="3316760" cy="3964041"/>
          </a:xfrm>
          <a:prstGeom prst="rect">
            <a:avLst/>
          </a:prstGeom>
        </p:spPr>
      </p:pic>
      <p:sp>
        <p:nvSpPr>
          <p:cNvPr id="5" name="TextBox 4">
            <a:extLst>
              <a:ext uri="{FF2B5EF4-FFF2-40B4-BE49-F238E27FC236}">
                <a16:creationId xmlns:a16="http://schemas.microsoft.com/office/drawing/2014/main" id="{43E1D041-FA97-F861-84CE-AD22CA552558}"/>
              </a:ext>
            </a:extLst>
          </p:cNvPr>
          <p:cNvSpPr txBox="1"/>
          <p:nvPr/>
        </p:nvSpPr>
        <p:spPr>
          <a:xfrm>
            <a:off x="5232797" y="5538782"/>
            <a:ext cx="6093618" cy="584775"/>
          </a:xfrm>
          <a:prstGeom prst="rect">
            <a:avLst/>
          </a:prstGeom>
          <a:noFill/>
        </p:spPr>
        <p:txBody>
          <a:bodyPr wrap="square">
            <a:spAutoFit/>
          </a:bodyPr>
          <a:lstStyle/>
          <a:p>
            <a:r>
              <a:rPr lang="en-US" sz="1600" dirty="0">
                <a:solidFill>
                  <a:srgbClr val="0855A3"/>
                </a:solidFill>
                <a:hlinkClick r:id="rId5">
                  <a:extLst>
                    <a:ext uri="{A12FA001-AC4F-418D-AE19-62706E023703}">
                      <ahyp:hlinkClr xmlns:ahyp="http://schemas.microsoft.com/office/drawing/2018/hyperlinkcolor" val="tx"/>
                    </a:ext>
                  </a:extLst>
                </a:hlinkClick>
              </a:rPr>
              <a:t>https://www.bannerhealth.com/healthcareblog/teach-me/is-benadryl-safe-to-use-regularly-here-is-what-you-should-know</a:t>
            </a:r>
            <a:r>
              <a:rPr lang="en-US" sz="1600" dirty="0">
                <a:solidFill>
                  <a:srgbClr val="0855A3"/>
                </a:solidFill>
              </a:rPr>
              <a:t> </a:t>
            </a:r>
          </a:p>
        </p:txBody>
      </p:sp>
      <p:pic>
        <p:nvPicPr>
          <p:cNvPr id="8" name="Picture 7">
            <a:extLst>
              <a:ext uri="{FF2B5EF4-FFF2-40B4-BE49-F238E27FC236}">
                <a16:creationId xmlns:a16="http://schemas.microsoft.com/office/drawing/2014/main" id="{A19FFE2C-4A1B-E612-208C-C2595957622D}"/>
              </a:ext>
            </a:extLst>
          </p:cNvPr>
          <p:cNvPicPr>
            <a:picLocks noChangeAspect="1"/>
          </p:cNvPicPr>
          <p:nvPr/>
        </p:nvPicPr>
        <p:blipFill>
          <a:blip r:embed="rId6"/>
          <a:stretch>
            <a:fillRect/>
          </a:stretch>
        </p:blipFill>
        <p:spPr>
          <a:xfrm>
            <a:off x="5028409" y="1435459"/>
            <a:ext cx="5787968" cy="4071937"/>
          </a:xfrm>
          <a:prstGeom prst="rect">
            <a:avLst/>
          </a:prstGeom>
        </p:spPr>
      </p:pic>
    </p:spTree>
    <p:extLst>
      <p:ext uri="{BB962C8B-B14F-4D97-AF65-F5344CB8AC3E}">
        <p14:creationId xmlns:p14="http://schemas.microsoft.com/office/powerpoint/2010/main" val="3595644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1E7EE-248D-C195-0A00-39B2648E9A3C}"/>
            </a:ext>
          </a:extLst>
        </p:cNvPr>
        <p:cNvGrpSpPr/>
        <p:nvPr/>
      </p:nvGrpSpPr>
      <p:grpSpPr>
        <a:xfrm>
          <a:off x="0" y="0"/>
          <a:ext cx="0" cy="0"/>
          <a:chOff x="0" y="0"/>
          <a:chExt cx="0" cy="0"/>
        </a:xfrm>
      </p:grpSpPr>
      <p:sp>
        <p:nvSpPr>
          <p:cNvPr id="6" name="Subtitle 2">
            <a:extLst>
              <a:ext uri="{FF2B5EF4-FFF2-40B4-BE49-F238E27FC236}">
                <a16:creationId xmlns:a16="http://schemas.microsoft.com/office/drawing/2014/main" id="{7ABC1D92-434F-8F33-1D56-81028C0A4A58}"/>
              </a:ext>
            </a:extLst>
          </p:cNvPr>
          <p:cNvSpPr txBox="1">
            <a:spLocks/>
          </p:cNvSpPr>
          <p:nvPr/>
        </p:nvSpPr>
        <p:spPr>
          <a:xfrm>
            <a:off x="437493" y="5538782"/>
            <a:ext cx="5091769" cy="3238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rgbClr val="0855A3"/>
                </a:solidFill>
                <a:hlinkClick r:id="rId3">
                  <a:extLst>
                    <a:ext uri="{A12FA001-AC4F-418D-AE19-62706E023703}">
                      <ahyp:hlinkClr xmlns:ahyp="http://schemas.microsoft.com/office/drawing/2018/hyperlinkcolor" val="tx"/>
                    </a:ext>
                  </a:extLst>
                </a:hlinkClick>
              </a:rPr>
              <a:t>https://www.verywellhealth.com/benadryl-side-effects-review-11786255</a:t>
            </a:r>
            <a:r>
              <a:rPr lang="en-US" sz="1600" dirty="0">
                <a:solidFill>
                  <a:srgbClr val="0855A3"/>
                </a:solidFill>
              </a:rPr>
              <a:t> </a:t>
            </a:r>
          </a:p>
        </p:txBody>
      </p:sp>
      <p:sp>
        <p:nvSpPr>
          <p:cNvPr id="5" name="TextBox 4">
            <a:extLst>
              <a:ext uri="{FF2B5EF4-FFF2-40B4-BE49-F238E27FC236}">
                <a16:creationId xmlns:a16="http://schemas.microsoft.com/office/drawing/2014/main" id="{F13B0B30-B7B0-62E4-F0B5-05A20357BC49}"/>
              </a:ext>
            </a:extLst>
          </p:cNvPr>
          <p:cNvSpPr txBox="1"/>
          <p:nvPr/>
        </p:nvSpPr>
        <p:spPr>
          <a:xfrm>
            <a:off x="5796547" y="5538782"/>
            <a:ext cx="5529868" cy="584775"/>
          </a:xfrm>
          <a:prstGeom prst="rect">
            <a:avLst/>
          </a:prstGeom>
          <a:noFill/>
        </p:spPr>
        <p:txBody>
          <a:bodyPr wrap="square">
            <a:spAutoFit/>
          </a:bodyPr>
          <a:lstStyle/>
          <a:p>
            <a:r>
              <a:rPr lang="en-US" sz="1600" dirty="0">
                <a:solidFill>
                  <a:srgbClr val="0855A3"/>
                </a:solidFill>
                <a:hlinkClick r:id="rId4">
                  <a:extLst>
                    <a:ext uri="{A12FA001-AC4F-418D-AE19-62706E023703}">
                      <ahyp:hlinkClr xmlns:ahyp="http://schemas.microsoft.com/office/drawing/2018/hyperlinkcolor" val="tx"/>
                    </a:ext>
                  </a:extLst>
                </a:hlinkClick>
              </a:rPr>
              <a:t>https://www.worldallergyorganizationjournal.org/action/showPdf?pii=S1939-4551%2825%2900002-X</a:t>
            </a:r>
            <a:r>
              <a:rPr lang="en-US" sz="1600" dirty="0">
                <a:solidFill>
                  <a:srgbClr val="0855A3"/>
                </a:solidFill>
              </a:rPr>
              <a:t> </a:t>
            </a:r>
          </a:p>
        </p:txBody>
      </p:sp>
      <p:pic>
        <p:nvPicPr>
          <p:cNvPr id="7" name="Picture 6">
            <a:extLst>
              <a:ext uri="{FF2B5EF4-FFF2-40B4-BE49-F238E27FC236}">
                <a16:creationId xmlns:a16="http://schemas.microsoft.com/office/drawing/2014/main" id="{C5B2DFAE-4B65-1524-9CBC-3851ACE73252}"/>
              </a:ext>
            </a:extLst>
          </p:cNvPr>
          <p:cNvPicPr>
            <a:picLocks noChangeAspect="1"/>
          </p:cNvPicPr>
          <p:nvPr/>
        </p:nvPicPr>
        <p:blipFill>
          <a:blip r:embed="rId5"/>
          <a:stretch>
            <a:fillRect/>
          </a:stretch>
        </p:blipFill>
        <p:spPr>
          <a:xfrm>
            <a:off x="420410" y="1507331"/>
            <a:ext cx="5125934" cy="3843337"/>
          </a:xfrm>
          <a:prstGeom prst="rect">
            <a:avLst/>
          </a:prstGeom>
        </p:spPr>
      </p:pic>
      <p:pic>
        <p:nvPicPr>
          <p:cNvPr id="16" name="Picture 15">
            <a:extLst>
              <a:ext uri="{FF2B5EF4-FFF2-40B4-BE49-F238E27FC236}">
                <a16:creationId xmlns:a16="http://schemas.microsoft.com/office/drawing/2014/main" id="{1BE07CDA-EA88-2784-6453-04E129334B95}"/>
              </a:ext>
            </a:extLst>
          </p:cNvPr>
          <p:cNvPicPr>
            <a:picLocks noChangeAspect="1"/>
          </p:cNvPicPr>
          <p:nvPr/>
        </p:nvPicPr>
        <p:blipFill>
          <a:blip r:embed="rId6"/>
          <a:stretch>
            <a:fillRect/>
          </a:stretch>
        </p:blipFill>
        <p:spPr>
          <a:xfrm>
            <a:off x="6216344" y="1357271"/>
            <a:ext cx="4356406" cy="4159542"/>
          </a:xfrm>
          <a:prstGeom prst="rect">
            <a:avLst/>
          </a:prstGeom>
        </p:spPr>
      </p:pic>
      <p:sp>
        <p:nvSpPr>
          <p:cNvPr id="9" name="Title 1">
            <a:extLst>
              <a:ext uri="{FF2B5EF4-FFF2-40B4-BE49-F238E27FC236}">
                <a16:creationId xmlns:a16="http://schemas.microsoft.com/office/drawing/2014/main" id="{19927099-7FA0-44DF-8D01-C88C24E70084}"/>
              </a:ext>
            </a:extLst>
          </p:cNvPr>
          <p:cNvSpPr txBox="1">
            <a:spLocks/>
          </p:cNvSpPr>
          <p:nvPr/>
        </p:nvSpPr>
        <p:spPr>
          <a:xfrm>
            <a:off x="748145" y="245811"/>
            <a:ext cx="10068232" cy="921774"/>
          </a:xfrm>
          <a:prstGeom prst="rect">
            <a:avLst/>
          </a:prstGeom>
        </p:spPr>
        <p:txBody>
          <a:bodyPr vert="horz" wrap="square" lIns="91440" tIns="0" rIns="91440" bIns="0" rtlCol="0" anchor="b">
            <a:normAutofit/>
          </a:bodyPr>
          <a:lstStyle>
            <a:lvl1pPr algn="ctr" defTabSz="514350" rtl="0" eaLnBrk="1" latinLnBrk="0" hangingPunct="1">
              <a:lnSpc>
                <a:spcPct val="90000"/>
              </a:lnSpc>
              <a:spcBef>
                <a:spcPct val="0"/>
              </a:spcBef>
              <a:buNone/>
              <a:defRPr sz="6000" b="0" i="0" kern="1200">
                <a:solidFill>
                  <a:srgbClr val="333333"/>
                </a:solidFill>
                <a:latin typeface="Aptos" panose="020B0004020202020204" pitchFamily="34" charset="0"/>
                <a:ea typeface="+mj-ea"/>
                <a:cs typeface="Calibri" panose="020F0502020204030204" pitchFamily="34" charset="0"/>
              </a:defRPr>
            </a:lvl1pPr>
          </a:lstStyle>
          <a:p>
            <a:pPr algn="l"/>
            <a:r>
              <a:rPr lang="en-US" sz="4400" b="1"/>
              <a:t>The buzz with diphenhydramine</a:t>
            </a:r>
            <a:endParaRPr lang="en-US" sz="4400" b="1" dirty="0"/>
          </a:p>
        </p:txBody>
      </p:sp>
    </p:spTree>
    <p:extLst>
      <p:ext uri="{BB962C8B-B14F-4D97-AF65-F5344CB8AC3E}">
        <p14:creationId xmlns:p14="http://schemas.microsoft.com/office/powerpoint/2010/main" val="3182207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FA951-5CD6-20BF-9D7D-CA4AE34430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05DDBC-B938-8377-F564-90CDD4852C35}"/>
              </a:ext>
            </a:extLst>
          </p:cNvPr>
          <p:cNvSpPr>
            <a:spLocks noGrp="1"/>
          </p:cNvSpPr>
          <p:nvPr>
            <p:ph type="ctrTitle"/>
          </p:nvPr>
        </p:nvSpPr>
        <p:spPr>
          <a:xfrm>
            <a:off x="748145" y="245811"/>
            <a:ext cx="10068232" cy="921774"/>
          </a:xfrm>
        </p:spPr>
        <p:txBody>
          <a:bodyPr>
            <a:normAutofit/>
          </a:bodyPr>
          <a:lstStyle/>
          <a:p>
            <a:pPr algn="l"/>
            <a:r>
              <a:rPr lang="en-US" sz="4400" b="1" dirty="0"/>
              <a:t>Beers’ Criteria – Amer Geriatric Society</a:t>
            </a:r>
          </a:p>
        </p:txBody>
      </p:sp>
      <p:sp>
        <p:nvSpPr>
          <p:cNvPr id="6" name="Subtitle 2">
            <a:extLst>
              <a:ext uri="{FF2B5EF4-FFF2-40B4-BE49-F238E27FC236}">
                <a16:creationId xmlns:a16="http://schemas.microsoft.com/office/drawing/2014/main" id="{C44DF627-C28D-28BF-75F1-0E421EF9A954}"/>
              </a:ext>
            </a:extLst>
          </p:cNvPr>
          <p:cNvSpPr txBox="1">
            <a:spLocks/>
          </p:cNvSpPr>
          <p:nvPr/>
        </p:nvSpPr>
        <p:spPr>
          <a:xfrm>
            <a:off x="2194856" y="5667374"/>
            <a:ext cx="7563507" cy="3238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rgbClr val="0855A3"/>
                </a:solidFill>
                <a:hlinkClick r:id="rId3">
                  <a:extLst>
                    <a:ext uri="{A12FA001-AC4F-418D-AE19-62706E023703}">
                      <ahyp:hlinkClr xmlns:ahyp="http://schemas.microsoft.com/office/drawing/2018/hyperlinkcolor" val="tx"/>
                    </a:ext>
                  </a:extLst>
                </a:hlinkClick>
              </a:rPr>
              <a:t>https://thecarepartnerproject.org/wp-content/uploads/The-Beers-List.pdf</a:t>
            </a:r>
            <a:r>
              <a:rPr lang="en-US" sz="1800" dirty="0">
                <a:solidFill>
                  <a:srgbClr val="0855A3"/>
                </a:solidFill>
              </a:rPr>
              <a:t> </a:t>
            </a:r>
          </a:p>
        </p:txBody>
      </p:sp>
      <p:pic>
        <p:nvPicPr>
          <p:cNvPr id="8" name="Picture 7">
            <a:extLst>
              <a:ext uri="{FF2B5EF4-FFF2-40B4-BE49-F238E27FC236}">
                <a16:creationId xmlns:a16="http://schemas.microsoft.com/office/drawing/2014/main" id="{A3DA2CCC-7E24-C01F-0180-4064993C5B34}"/>
              </a:ext>
            </a:extLst>
          </p:cNvPr>
          <p:cNvPicPr>
            <a:picLocks noChangeAspect="1"/>
          </p:cNvPicPr>
          <p:nvPr/>
        </p:nvPicPr>
        <p:blipFill>
          <a:blip r:embed="rId4"/>
          <a:stretch>
            <a:fillRect/>
          </a:stretch>
        </p:blipFill>
        <p:spPr>
          <a:xfrm>
            <a:off x="1489116" y="1400175"/>
            <a:ext cx="8269247" cy="4057649"/>
          </a:xfrm>
          <a:prstGeom prst="rect">
            <a:avLst/>
          </a:prstGeom>
        </p:spPr>
      </p:pic>
    </p:spTree>
    <p:extLst>
      <p:ext uri="{BB962C8B-B14F-4D97-AF65-F5344CB8AC3E}">
        <p14:creationId xmlns:p14="http://schemas.microsoft.com/office/powerpoint/2010/main" val="493896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1E7EE-248D-C195-0A00-39B2648E9A3C}"/>
            </a:ext>
          </a:extLst>
        </p:cNvPr>
        <p:cNvGrpSpPr/>
        <p:nvPr/>
      </p:nvGrpSpPr>
      <p:grpSpPr>
        <a:xfrm>
          <a:off x="0" y="0"/>
          <a:ext cx="0" cy="0"/>
          <a:chOff x="0" y="0"/>
          <a:chExt cx="0" cy="0"/>
        </a:xfrm>
      </p:grpSpPr>
      <p:sp>
        <p:nvSpPr>
          <p:cNvPr id="6" name="Subtitle 2">
            <a:extLst>
              <a:ext uri="{FF2B5EF4-FFF2-40B4-BE49-F238E27FC236}">
                <a16:creationId xmlns:a16="http://schemas.microsoft.com/office/drawing/2014/main" id="{7ABC1D92-434F-8F33-1D56-81028C0A4A58}"/>
              </a:ext>
            </a:extLst>
          </p:cNvPr>
          <p:cNvSpPr txBox="1">
            <a:spLocks/>
          </p:cNvSpPr>
          <p:nvPr/>
        </p:nvSpPr>
        <p:spPr>
          <a:xfrm>
            <a:off x="748145" y="5514696"/>
            <a:ext cx="5211762" cy="3238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rgbClr val="0855A3"/>
                </a:solidFill>
                <a:hlinkClick r:id="rId3">
                  <a:extLst>
                    <a:ext uri="{A12FA001-AC4F-418D-AE19-62706E023703}">
                      <ahyp:hlinkClr xmlns:ahyp="http://schemas.microsoft.com/office/drawing/2018/hyperlinkcolor" val="tx"/>
                    </a:ext>
                  </a:extLst>
                </a:hlinkClick>
              </a:rPr>
              <a:t>https://www.medscape.com/viewarticle/med-op-ed-otc-drug-flagged-sherlockian-diagnosis-and-more-2026a10004cn</a:t>
            </a:r>
            <a:r>
              <a:rPr lang="en-US" sz="1600" dirty="0">
                <a:solidFill>
                  <a:srgbClr val="0855A3"/>
                </a:solidFill>
              </a:rPr>
              <a:t> </a:t>
            </a:r>
          </a:p>
        </p:txBody>
      </p:sp>
      <p:sp>
        <p:nvSpPr>
          <p:cNvPr id="5" name="TextBox 4">
            <a:extLst>
              <a:ext uri="{FF2B5EF4-FFF2-40B4-BE49-F238E27FC236}">
                <a16:creationId xmlns:a16="http://schemas.microsoft.com/office/drawing/2014/main" id="{F13B0B30-B7B0-62E4-F0B5-05A20357BC49}"/>
              </a:ext>
            </a:extLst>
          </p:cNvPr>
          <p:cNvSpPr txBox="1"/>
          <p:nvPr/>
        </p:nvSpPr>
        <p:spPr>
          <a:xfrm>
            <a:off x="6228347" y="5482660"/>
            <a:ext cx="5529868" cy="584775"/>
          </a:xfrm>
          <a:prstGeom prst="rect">
            <a:avLst/>
          </a:prstGeom>
          <a:noFill/>
        </p:spPr>
        <p:txBody>
          <a:bodyPr wrap="square">
            <a:spAutoFit/>
          </a:bodyPr>
          <a:lstStyle/>
          <a:p>
            <a:pPr algn="l"/>
            <a:r>
              <a:rPr lang="en-US" sz="1600" dirty="0">
                <a:solidFill>
                  <a:srgbClr val="0855A3"/>
                </a:solidFill>
                <a:hlinkClick r:id="rId4">
                  <a:extLst>
                    <a:ext uri="{A12FA001-AC4F-418D-AE19-62706E023703}">
                      <ahyp:hlinkClr xmlns:ahyp="http://schemas.microsoft.com/office/drawing/2018/hyperlinkcolor" val="tx"/>
                    </a:ext>
                  </a:extLst>
                </a:hlinkClick>
              </a:rPr>
              <a:t>https://www.medscape.com/viewarticle/slashing-use-harmful-antihistamines-pediatric-patients-2026a10004lj</a:t>
            </a:r>
            <a:r>
              <a:rPr lang="en-US" sz="1600" dirty="0"/>
              <a:t> </a:t>
            </a:r>
          </a:p>
        </p:txBody>
      </p:sp>
      <p:pic>
        <p:nvPicPr>
          <p:cNvPr id="10" name="Picture 9">
            <a:extLst>
              <a:ext uri="{FF2B5EF4-FFF2-40B4-BE49-F238E27FC236}">
                <a16:creationId xmlns:a16="http://schemas.microsoft.com/office/drawing/2014/main" id="{CA56AD57-91D4-473D-A2B9-981130264A96}"/>
              </a:ext>
            </a:extLst>
          </p:cNvPr>
          <p:cNvPicPr>
            <a:picLocks noChangeAspect="1"/>
          </p:cNvPicPr>
          <p:nvPr/>
        </p:nvPicPr>
        <p:blipFill>
          <a:blip r:embed="rId5"/>
          <a:stretch>
            <a:fillRect/>
          </a:stretch>
        </p:blipFill>
        <p:spPr>
          <a:xfrm>
            <a:off x="1333499" y="1440421"/>
            <a:ext cx="3471863" cy="3977157"/>
          </a:xfrm>
          <a:prstGeom prst="rect">
            <a:avLst/>
          </a:prstGeom>
        </p:spPr>
      </p:pic>
      <p:pic>
        <p:nvPicPr>
          <p:cNvPr id="12" name="Picture 11">
            <a:extLst>
              <a:ext uri="{FF2B5EF4-FFF2-40B4-BE49-F238E27FC236}">
                <a16:creationId xmlns:a16="http://schemas.microsoft.com/office/drawing/2014/main" id="{8107DAE9-9D9F-44E4-B1D2-D2235AAEBB73}"/>
              </a:ext>
            </a:extLst>
          </p:cNvPr>
          <p:cNvPicPr>
            <a:picLocks noChangeAspect="1"/>
          </p:cNvPicPr>
          <p:nvPr/>
        </p:nvPicPr>
        <p:blipFill>
          <a:blip r:embed="rId6"/>
          <a:stretch>
            <a:fillRect/>
          </a:stretch>
        </p:blipFill>
        <p:spPr>
          <a:xfrm>
            <a:off x="6573837" y="1440421"/>
            <a:ext cx="3691093" cy="3909286"/>
          </a:xfrm>
          <a:prstGeom prst="rect">
            <a:avLst/>
          </a:prstGeom>
        </p:spPr>
      </p:pic>
      <p:sp>
        <p:nvSpPr>
          <p:cNvPr id="11" name="Title 1">
            <a:extLst>
              <a:ext uri="{FF2B5EF4-FFF2-40B4-BE49-F238E27FC236}">
                <a16:creationId xmlns:a16="http://schemas.microsoft.com/office/drawing/2014/main" id="{796F9395-D5D1-4A3C-8961-7522A7C766AC}"/>
              </a:ext>
            </a:extLst>
          </p:cNvPr>
          <p:cNvSpPr txBox="1">
            <a:spLocks/>
          </p:cNvSpPr>
          <p:nvPr/>
        </p:nvSpPr>
        <p:spPr>
          <a:xfrm>
            <a:off x="748145" y="245811"/>
            <a:ext cx="10068232" cy="921774"/>
          </a:xfrm>
          <a:prstGeom prst="rect">
            <a:avLst/>
          </a:prstGeom>
        </p:spPr>
        <p:txBody>
          <a:bodyPr vert="horz" wrap="square" lIns="91440" tIns="0" rIns="91440" bIns="0" rtlCol="0" anchor="b">
            <a:normAutofit/>
          </a:bodyPr>
          <a:lstStyle>
            <a:lvl1pPr algn="ctr" defTabSz="514350" rtl="0" eaLnBrk="1" latinLnBrk="0" hangingPunct="1">
              <a:lnSpc>
                <a:spcPct val="90000"/>
              </a:lnSpc>
              <a:spcBef>
                <a:spcPct val="0"/>
              </a:spcBef>
              <a:buNone/>
              <a:defRPr sz="6000" b="0" i="0" kern="1200">
                <a:solidFill>
                  <a:srgbClr val="333333"/>
                </a:solidFill>
                <a:latin typeface="Aptos" panose="020B0004020202020204" pitchFamily="34" charset="0"/>
                <a:ea typeface="+mj-ea"/>
                <a:cs typeface="Calibri" panose="020F0502020204030204" pitchFamily="34" charset="0"/>
              </a:defRPr>
            </a:lvl1pPr>
          </a:lstStyle>
          <a:p>
            <a:pPr algn="l"/>
            <a:r>
              <a:rPr lang="en-US" sz="4400" b="1"/>
              <a:t>The buzz with diphenhydramine</a:t>
            </a:r>
            <a:endParaRPr lang="en-US" sz="4400" b="1" dirty="0"/>
          </a:p>
        </p:txBody>
      </p:sp>
    </p:spTree>
    <p:extLst>
      <p:ext uri="{BB962C8B-B14F-4D97-AF65-F5344CB8AC3E}">
        <p14:creationId xmlns:p14="http://schemas.microsoft.com/office/powerpoint/2010/main" val="837636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Antihistamines – what to do……. </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8" name="Subtitle 2">
            <a:extLst>
              <a:ext uri="{FF2B5EF4-FFF2-40B4-BE49-F238E27FC236}">
                <a16:creationId xmlns:a16="http://schemas.microsoft.com/office/drawing/2014/main" id="{6124726A-357B-4AA5-B335-08E594E8744E}"/>
              </a:ext>
            </a:extLst>
          </p:cNvPr>
          <p:cNvSpPr txBox="1">
            <a:spLocks/>
          </p:cNvSpPr>
          <p:nvPr/>
        </p:nvSpPr>
        <p:spPr>
          <a:xfrm>
            <a:off x="547031" y="1417921"/>
            <a:ext cx="11487955" cy="48594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200" dirty="0"/>
              <a:t>Pharmacokinetics – shorter acting, but faster onset of first (30-60 m) vs later generation (1-3 h)</a:t>
            </a:r>
          </a:p>
          <a:p>
            <a:pPr marL="457200" indent="-457200" algn="l">
              <a:buFont typeface="Arial" panose="020B0604020202020204" pitchFamily="34" charset="0"/>
              <a:buChar char="•"/>
            </a:pPr>
            <a:r>
              <a:rPr lang="en-US" sz="2200" dirty="0"/>
              <a:t>Begin to get experience using the second- and third-gen medications </a:t>
            </a:r>
          </a:p>
          <a:p>
            <a:pPr marL="457200" indent="-457200" algn="l">
              <a:buFont typeface="Arial" panose="020B0604020202020204" pitchFamily="34" charset="0"/>
              <a:buChar char="•"/>
            </a:pPr>
            <a:r>
              <a:rPr lang="en-US" sz="2200" dirty="0"/>
              <a:t>Talk to patients about it</a:t>
            </a:r>
          </a:p>
          <a:p>
            <a:pPr marL="457200" indent="-457200" algn="l">
              <a:buFont typeface="Arial" panose="020B0604020202020204" pitchFamily="34" charset="0"/>
              <a:buChar char="•"/>
            </a:pPr>
            <a:r>
              <a:rPr lang="en-US" sz="2200" i="1" dirty="0"/>
              <a:t>Slater et al. 1999 -</a:t>
            </a:r>
            <a:r>
              <a:rPr lang="en-US" sz="2200" dirty="0"/>
              <a:t> “</a:t>
            </a:r>
            <a:r>
              <a:rPr lang="en-US" sz="2200" b="0" i="0" dirty="0">
                <a:solidFill>
                  <a:schemeClr val="bg1">
                    <a:lumMod val="50000"/>
                  </a:schemeClr>
                </a:solidFill>
                <a:effectLst/>
              </a:rPr>
              <a:t>For urticaria, </a:t>
            </a:r>
            <a:r>
              <a:rPr lang="en-US" sz="2200" b="0" i="0" dirty="0">
                <a:solidFill>
                  <a:srgbClr val="DD7E33"/>
                </a:solidFill>
                <a:effectLst/>
              </a:rPr>
              <a:t>cetirizine</a:t>
            </a:r>
            <a:r>
              <a:rPr lang="en-US" sz="2200" b="0" i="0" dirty="0">
                <a:solidFill>
                  <a:schemeClr val="bg1">
                    <a:lumMod val="50000"/>
                  </a:schemeClr>
                </a:solidFill>
                <a:effectLst/>
              </a:rPr>
              <a:t> and </a:t>
            </a:r>
            <a:r>
              <a:rPr lang="en-US" sz="2200" b="0" i="0" dirty="0" err="1">
                <a:solidFill>
                  <a:schemeClr val="bg1">
                    <a:lumMod val="50000"/>
                  </a:schemeClr>
                </a:solidFill>
                <a:effectLst/>
              </a:rPr>
              <a:t>mizolastine</a:t>
            </a:r>
            <a:r>
              <a:rPr lang="en-US" sz="2200" b="0" i="0" dirty="0">
                <a:solidFill>
                  <a:schemeClr val="bg1">
                    <a:lumMod val="50000"/>
                  </a:schemeClr>
                </a:solidFill>
                <a:effectLst/>
              </a:rPr>
              <a:t> demonstrate superior suppression of wheal and flare at the dosages recommended by the manufacturer.</a:t>
            </a:r>
            <a:r>
              <a:rPr lang="en-US" sz="2200" b="0" i="0" dirty="0">
                <a:solidFill>
                  <a:srgbClr val="212121"/>
                </a:solidFill>
                <a:effectLst/>
              </a:rPr>
              <a:t>”</a:t>
            </a:r>
            <a:endParaRPr lang="en-US" sz="2200" dirty="0"/>
          </a:p>
          <a:p>
            <a:pPr marL="457200" indent="-457200" algn="l">
              <a:buFont typeface="Arial" panose="020B0604020202020204" pitchFamily="34" charset="0"/>
              <a:buChar char="•"/>
            </a:pPr>
            <a:r>
              <a:rPr lang="en-US" sz="2200" i="1" dirty="0" err="1"/>
              <a:t>Devillier</a:t>
            </a:r>
            <a:r>
              <a:rPr lang="en-US" sz="2200" i="1" dirty="0"/>
              <a:t> et al. 2008 </a:t>
            </a:r>
            <a:r>
              <a:rPr lang="en-US" sz="2200" b="0" i="0" dirty="0">
                <a:solidFill>
                  <a:srgbClr val="212121"/>
                </a:solidFill>
                <a:effectLst/>
              </a:rPr>
              <a:t>(only looked at the 3) -</a:t>
            </a:r>
            <a:r>
              <a:rPr lang="en-US" sz="2200" dirty="0"/>
              <a:t> “</a:t>
            </a:r>
            <a:r>
              <a:rPr lang="en-US" sz="2200" b="0" i="0" dirty="0">
                <a:solidFill>
                  <a:schemeClr val="bg1">
                    <a:lumMod val="50000"/>
                  </a:schemeClr>
                </a:solidFill>
                <a:effectLst/>
              </a:rPr>
              <a:t>Based on these pharmacological characteristics, as well as clinical endpoints such as symptom scores, quality-of-life surveys, inflammatory cell counts and investigators' global evaluations, we conclude that </a:t>
            </a:r>
            <a:r>
              <a:rPr lang="en-US" sz="2200" b="0" i="0" dirty="0">
                <a:solidFill>
                  <a:srgbClr val="DD7E33"/>
                </a:solidFill>
                <a:effectLst/>
              </a:rPr>
              <a:t>desloratadine, fexofenadine and levocetirizine are all efficacious treatments for AR and CIU</a:t>
            </a:r>
            <a:r>
              <a:rPr lang="en-US" sz="2200" b="0" i="0" dirty="0">
                <a:solidFill>
                  <a:schemeClr val="bg1">
                    <a:lumMod val="50000"/>
                  </a:schemeClr>
                </a:solidFill>
                <a:effectLst/>
              </a:rPr>
              <a:t>. However, differences among the antihistamines in relation to a lack of significant interaction with drug transporter molecules and somnolence in excess of placebo may provide some </a:t>
            </a:r>
            <a:r>
              <a:rPr lang="en-US" sz="2200" b="0" i="0" dirty="0">
                <a:solidFill>
                  <a:srgbClr val="DD7E33"/>
                </a:solidFill>
                <a:effectLst/>
              </a:rPr>
              <a:t>advantages for the overall profile of desloratadine </a:t>
            </a:r>
            <a:r>
              <a:rPr lang="en-US" sz="2200" b="0" i="0" dirty="0">
                <a:solidFill>
                  <a:schemeClr val="bg1">
                    <a:lumMod val="50000"/>
                  </a:schemeClr>
                </a:solidFill>
                <a:effectLst/>
              </a:rPr>
              <a:t>compared with fexofenadine and levocetirizine</a:t>
            </a:r>
            <a:r>
              <a:rPr lang="en-US" sz="2200" b="0" i="0" dirty="0">
                <a:solidFill>
                  <a:srgbClr val="212121"/>
                </a:solidFill>
                <a:effectLst/>
              </a:rPr>
              <a:t>.” </a:t>
            </a:r>
          </a:p>
          <a:p>
            <a:pPr marL="457200" indent="-457200" algn="l">
              <a:buFont typeface="Arial" panose="020B0604020202020204" pitchFamily="34" charset="0"/>
              <a:buChar char="•"/>
            </a:pPr>
            <a:r>
              <a:rPr lang="en-US" sz="2200" dirty="0"/>
              <a:t>Watch for more developments and recommendations</a:t>
            </a:r>
          </a:p>
        </p:txBody>
      </p:sp>
    </p:spTree>
    <p:extLst>
      <p:ext uri="{BB962C8B-B14F-4D97-AF65-F5344CB8AC3E}">
        <p14:creationId xmlns:p14="http://schemas.microsoft.com/office/powerpoint/2010/main" val="731662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B5AF2-460C-839D-67AB-EC5654E5B4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AE99C-03DE-87BF-D662-A4B11E71639E}"/>
              </a:ext>
            </a:extLst>
          </p:cNvPr>
          <p:cNvSpPr>
            <a:spLocks noGrp="1"/>
          </p:cNvSpPr>
          <p:nvPr>
            <p:ph type="ctrTitle"/>
          </p:nvPr>
        </p:nvSpPr>
        <p:spPr>
          <a:xfrm>
            <a:off x="748145" y="245811"/>
            <a:ext cx="10068232" cy="921774"/>
          </a:xfrm>
        </p:spPr>
        <p:txBody>
          <a:bodyPr>
            <a:normAutofit/>
          </a:bodyPr>
          <a:lstStyle/>
          <a:p>
            <a:pPr algn="l"/>
            <a:r>
              <a:rPr lang="en-US" sz="4400" b="1" dirty="0"/>
              <a:t>Antihistamines – other nuances</a:t>
            </a:r>
          </a:p>
        </p:txBody>
      </p:sp>
      <p:sp>
        <p:nvSpPr>
          <p:cNvPr id="6" name="Subtitle 2">
            <a:extLst>
              <a:ext uri="{FF2B5EF4-FFF2-40B4-BE49-F238E27FC236}">
                <a16:creationId xmlns:a16="http://schemas.microsoft.com/office/drawing/2014/main" id="{8FEEEF02-AE54-7B22-AB6C-E699EC7EFEE1}"/>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8" name="Subtitle 2">
            <a:extLst>
              <a:ext uri="{FF2B5EF4-FFF2-40B4-BE49-F238E27FC236}">
                <a16:creationId xmlns:a16="http://schemas.microsoft.com/office/drawing/2014/main" id="{2FAD1327-D397-6355-1821-701E84807A69}"/>
              </a:ext>
            </a:extLst>
          </p:cNvPr>
          <p:cNvSpPr txBox="1">
            <a:spLocks/>
          </p:cNvSpPr>
          <p:nvPr/>
        </p:nvSpPr>
        <p:spPr>
          <a:xfrm>
            <a:off x="547031" y="1337537"/>
            <a:ext cx="11487955" cy="48594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dirty="0"/>
              <a:t>Lowest approved age differs between meds and, sometimes, indications</a:t>
            </a:r>
          </a:p>
          <a:p>
            <a:pPr marL="914400" lvl="1" indent="-457200" algn="l">
              <a:buFont typeface="Arial" panose="020B0604020202020204" pitchFamily="34" charset="0"/>
              <a:buChar char="•"/>
            </a:pPr>
            <a:r>
              <a:rPr lang="en-US" sz="2200" dirty="0"/>
              <a:t>6 </a:t>
            </a:r>
            <a:r>
              <a:rPr lang="en-US" sz="2200" dirty="0" err="1"/>
              <a:t>mos</a:t>
            </a:r>
            <a:r>
              <a:rPr lang="en-US" sz="2200" dirty="0"/>
              <a:t> and older: cetirizine, desloratadine, levocetirizine</a:t>
            </a:r>
          </a:p>
          <a:p>
            <a:pPr marL="914400" lvl="1" indent="-457200" algn="l">
              <a:buFont typeface="Arial" panose="020B0604020202020204" pitchFamily="34" charset="0"/>
              <a:buChar char="•"/>
            </a:pPr>
            <a:r>
              <a:rPr lang="en-US" sz="2200" dirty="0"/>
              <a:t>2 years and older: loratadine, fexofenadine (6 </a:t>
            </a:r>
            <a:r>
              <a:rPr lang="en-US" sz="2200" dirty="0" err="1"/>
              <a:t>mos</a:t>
            </a:r>
            <a:r>
              <a:rPr lang="en-US" sz="2200" dirty="0"/>
              <a:t> for CIU), diphenhydramine</a:t>
            </a:r>
          </a:p>
          <a:p>
            <a:pPr marL="457200" indent="-457200" algn="l">
              <a:buFont typeface="Arial" panose="020B0604020202020204" pitchFamily="34" charset="0"/>
              <a:buChar char="•"/>
            </a:pPr>
            <a:r>
              <a:rPr lang="en-US" dirty="0"/>
              <a:t>Package dosing for many tablet forms: “Consult a physician” for </a:t>
            </a:r>
            <a:r>
              <a:rPr lang="en-US" u="sng" dirty="0"/>
              <a:t>&lt;</a:t>
            </a:r>
            <a:r>
              <a:rPr lang="en-US" dirty="0"/>
              <a:t> 6yo</a:t>
            </a:r>
          </a:p>
          <a:p>
            <a:pPr marL="457200" indent="-457200" algn="l">
              <a:buFont typeface="Arial" panose="020B0604020202020204" pitchFamily="34" charset="0"/>
              <a:buChar char="•"/>
            </a:pPr>
            <a:r>
              <a:rPr lang="en-US" dirty="0"/>
              <a:t>Have a ready pediatric medication reference </a:t>
            </a:r>
          </a:p>
          <a:p>
            <a:pPr marL="457200" indent="-457200" algn="l">
              <a:buFont typeface="Arial" panose="020B0604020202020204" pitchFamily="34" charset="0"/>
              <a:buChar char="•"/>
            </a:pPr>
            <a:r>
              <a:rPr lang="en-US" dirty="0"/>
              <a:t>Pregnancy “category” - allergies occur in 20-30% of women during pregnancy</a:t>
            </a:r>
            <a:r>
              <a:rPr lang="en-US" baseline="30000" dirty="0"/>
              <a:t>1</a:t>
            </a:r>
          </a:p>
          <a:p>
            <a:pPr marL="914400" lvl="1" indent="-457200" algn="l">
              <a:buFont typeface="Arial" panose="020B0604020202020204" pitchFamily="34" charset="0"/>
              <a:buChar char="•"/>
            </a:pPr>
            <a:r>
              <a:rPr lang="en-US" sz="2200" dirty="0"/>
              <a:t>B = diphenhydramine, cetirizine, loratadine, levocetirizine</a:t>
            </a:r>
            <a:r>
              <a:rPr lang="en-US" sz="2200" baseline="30000" dirty="0"/>
              <a:t>1</a:t>
            </a:r>
            <a:endParaRPr lang="en-US" sz="2200" dirty="0"/>
          </a:p>
          <a:p>
            <a:pPr marL="914400" lvl="1" indent="-457200" algn="l">
              <a:buFont typeface="Arial" panose="020B0604020202020204" pitchFamily="34" charset="0"/>
              <a:buChar char="•"/>
            </a:pPr>
            <a:r>
              <a:rPr lang="en-US" sz="2200" dirty="0"/>
              <a:t>C = hydroxyzine, desloratadine, fexofenadine</a:t>
            </a:r>
            <a:r>
              <a:rPr lang="en-US" sz="2200" baseline="30000" dirty="0"/>
              <a:t>1</a:t>
            </a:r>
            <a:r>
              <a:rPr lang="en-US" sz="2200" dirty="0"/>
              <a:t> </a:t>
            </a:r>
          </a:p>
          <a:p>
            <a:pPr marL="914400" lvl="1" indent="-457200" algn="l">
              <a:buFont typeface="Arial" panose="020B0604020202020204" pitchFamily="34" charset="0"/>
              <a:buChar char="•"/>
            </a:pPr>
            <a:r>
              <a:rPr lang="en-US" sz="2200" b="1" dirty="0"/>
              <a:t>Always weigh risk and benefit</a:t>
            </a:r>
          </a:p>
          <a:p>
            <a:pPr marL="457200" indent="-457200" algn="l">
              <a:buFont typeface="Arial" panose="020B0604020202020204" pitchFamily="34" charset="0"/>
              <a:buChar char="•"/>
            </a:pPr>
            <a:r>
              <a:rPr lang="en-US" dirty="0"/>
              <a:t>Lactation – cetirizine and loratadine preferred (</a:t>
            </a:r>
            <a:r>
              <a:rPr lang="en-US" dirty="0">
                <a:solidFill>
                  <a:srgbClr val="0855A3"/>
                </a:solidFill>
                <a:hlinkClick r:id="rId3">
                  <a:extLst>
                    <a:ext uri="{A12FA001-AC4F-418D-AE19-62706E023703}">
                      <ahyp:hlinkClr xmlns:ahyp="http://schemas.microsoft.com/office/drawing/2018/hyperlinkcolor" val="tx"/>
                    </a:ext>
                  </a:extLst>
                </a:hlinkClick>
              </a:rPr>
              <a:t>www.sps.nhs.uk</a:t>
            </a:r>
            <a:r>
              <a:rPr lang="en-US" dirty="0">
                <a:solidFill>
                  <a:srgbClr val="0855A3"/>
                </a:solidFill>
              </a:rPr>
              <a:t> </a:t>
            </a:r>
            <a:r>
              <a:rPr lang="en-US" dirty="0"/>
              <a:t>and </a:t>
            </a:r>
            <a:r>
              <a:rPr lang="en-US" dirty="0">
                <a:solidFill>
                  <a:srgbClr val="0855A3"/>
                </a:solidFill>
                <a:hlinkClick r:id="rId4">
                  <a:extLst>
                    <a:ext uri="{A12FA001-AC4F-418D-AE19-62706E023703}">
                      <ahyp:hlinkClr xmlns:ahyp="http://schemas.microsoft.com/office/drawing/2018/hyperlinkcolor" val="tx"/>
                    </a:ext>
                  </a:extLst>
                </a:hlinkClick>
              </a:rPr>
              <a:t>www.breastfeedingnetwork.org.uk</a:t>
            </a:r>
            <a:r>
              <a:rPr lang="en-US" dirty="0"/>
              <a:t>) </a:t>
            </a:r>
          </a:p>
          <a:p>
            <a:pPr algn="l"/>
            <a:r>
              <a:rPr lang="en-US" sz="1800" b="0" dirty="0">
                <a:solidFill>
                  <a:schemeClr val="tx1"/>
                </a:solidFill>
                <a:latin typeface="+mn-lt"/>
              </a:rPr>
              <a:t>                                      1. Kar S, et al. </a:t>
            </a:r>
            <a:r>
              <a:rPr lang="en-US" sz="1800" b="0" dirty="0">
                <a:solidFill>
                  <a:schemeClr val="tx1"/>
                </a:solidFill>
                <a:effectLst/>
                <a:latin typeface="+mn-lt"/>
              </a:rPr>
              <a:t>J </a:t>
            </a:r>
            <a:r>
              <a:rPr lang="en-US" sz="1800" b="0" dirty="0" err="1">
                <a:solidFill>
                  <a:schemeClr val="tx1"/>
                </a:solidFill>
                <a:effectLst/>
                <a:latin typeface="+mn-lt"/>
              </a:rPr>
              <a:t>Pharmacol</a:t>
            </a:r>
            <a:r>
              <a:rPr lang="en-US" sz="1800" b="0" dirty="0">
                <a:solidFill>
                  <a:schemeClr val="tx1"/>
                </a:solidFill>
                <a:effectLst/>
                <a:latin typeface="+mn-lt"/>
              </a:rPr>
              <a:t> </a:t>
            </a:r>
            <a:r>
              <a:rPr lang="en-US" sz="1800" b="0" dirty="0" err="1">
                <a:solidFill>
                  <a:schemeClr val="tx1"/>
                </a:solidFill>
                <a:effectLst/>
                <a:latin typeface="+mn-lt"/>
              </a:rPr>
              <a:t>Pharmacother</a:t>
            </a:r>
            <a:r>
              <a:rPr lang="en-US" sz="1800" b="0" dirty="0">
                <a:solidFill>
                  <a:schemeClr val="tx1"/>
                </a:solidFill>
                <a:effectLst/>
                <a:latin typeface="+mn-lt"/>
              </a:rPr>
              <a:t>. 2012 Apr-Jun;3(2):105–108</a:t>
            </a:r>
          </a:p>
          <a:p>
            <a:pPr marL="457200" indent="-457200" algn="l">
              <a:buFont typeface="Arial" panose="020B0604020202020204" pitchFamily="34" charset="0"/>
              <a:buChar char="•"/>
            </a:pPr>
            <a:endParaRPr lang="en-US" sz="2800" dirty="0"/>
          </a:p>
        </p:txBody>
      </p:sp>
    </p:spTree>
    <p:extLst>
      <p:ext uri="{BB962C8B-B14F-4D97-AF65-F5344CB8AC3E}">
        <p14:creationId xmlns:p14="http://schemas.microsoft.com/office/powerpoint/2010/main" val="2046792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Just another day at the office……</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A mom of 3 children (ages 11, 9, and 7) arrives with them after picking them up from school after being called about them not feeling well. They all have low grade fever, runny noses, cough and one of them has an itchy rash…..</a:t>
            </a:r>
          </a:p>
          <a:p>
            <a:pPr marL="342900" indent="-342900" algn="l">
              <a:buFont typeface="Arial" panose="020B0604020202020204" pitchFamily="34" charset="0"/>
              <a:buChar char="•"/>
            </a:pPr>
            <a:r>
              <a:rPr lang="en-US" sz="2800" dirty="0"/>
              <a:t>A 26 year old man with known peanut allergy accidentally took a bite of his girlfriend’s PB cookie and has gotten some progressive lower lip swelling and feels some tightness in his throat……</a:t>
            </a:r>
          </a:p>
          <a:p>
            <a:pPr marL="342900" indent="-342900" algn="l">
              <a:buFont typeface="Arial" panose="020B0604020202020204" pitchFamily="34" charset="0"/>
              <a:buChar char="•"/>
            </a:pPr>
            <a:r>
              <a:rPr lang="en-US" sz="2800" dirty="0"/>
              <a:t>A 40 year old woman arrived with diffuse skin erythema, complaining of feeling lightheaded. You are called to triage because she just passed out…….</a:t>
            </a:r>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1219283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Treatment - epinephrine</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8" name="Subtitle 2">
            <a:extLst>
              <a:ext uri="{FF2B5EF4-FFF2-40B4-BE49-F238E27FC236}">
                <a16:creationId xmlns:a16="http://schemas.microsoft.com/office/drawing/2014/main" id="{6124726A-357B-4AA5-B335-08E594E8744E}"/>
              </a:ext>
            </a:extLst>
          </p:cNvPr>
          <p:cNvSpPr txBox="1">
            <a:spLocks/>
          </p:cNvSpPr>
          <p:nvPr/>
        </p:nvSpPr>
        <p:spPr>
          <a:xfrm>
            <a:off x="665018" y="1533832"/>
            <a:ext cx="10861964" cy="4859449"/>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IM and consider inhaled (racemic)</a:t>
            </a:r>
          </a:p>
          <a:p>
            <a:pPr marL="342900" indent="-342900" algn="l">
              <a:buFont typeface="Arial" panose="020B0604020202020204" pitchFamily="34" charset="0"/>
              <a:buChar char="•"/>
            </a:pPr>
            <a:r>
              <a:rPr lang="en-US" sz="2800" dirty="0"/>
              <a:t>Alpha and Beta-adrenergic receptor agonist – heart, airway, blood vessels, other tissues</a:t>
            </a:r>
          </a:p>
          <a:p>
            <a:pPr marL="342900" indent="-342900" algn="l">
              <a:buFont typeface="Arial" panose="020B0604020202020204" pitchFamily="34" charset="0"/>
              <a:buChar char="•"/>
            </a:pPr>
            <a:r>
              <a:rPr lang="en-US" sz="2800" dirty="0"/>
              <a:t>Consider glucagon if no effect and patient takes beta-blocker</a:t>
            </a:r>
          </a:p>
          <a:p>
            <a:pPr marL="342900" indent="-342900" algn="l">
              <a:buFont typeface="Arial" panose="020B0604020202020204" pitchFamily="34" charset="0"/>
              <a:buChar char="•"/>
            </a:pPr>
            <a:r>
              <a:rPr lang="en-US" sz="2800" dirty="0"/>
              <a:t>Stabilizes mast cells</a:t>
            </a:r>
          </a:p>
          <a:p>
            <a:pPr marL="342900" indent="-342900" algn="l">
              <a:buFont typeface="Arial" panose="020B0604020202020204" pitchFamily="34" charset="0"/>
              <a:buChar char="•"/>
            </a:pPr>
            <a:r>
              <a:rPr lang="en-US" sz="2800" dirty="0"/>
              <a:t>Dose: 0.01 mg/kg, max dose 0.5 mg for adult; </a:t>
            </a:r>
            <a:r>
              <a:rPr lang="en-US" sz="2800" b="1" dirty="0"/>
              <a:t>repeat q 5-10 mins, if/as needed</a:t>
            </a:r>
          </a:p>
          <a:p>
            <a:pPr marL="800100" lvl="1" indent="-342900" algn="l">
              <a:buFont typeface="Arial" panose="020B0604020202020204" pitchFamily="34" charset="0"/>
              <a:buChar char="•"/>
            </a:pPr>
            <a:r>
              <a:rPr lang="en-US" sz="2600" dirty="0"/>
              <a:t>0.1 mg (or 0.15mg autoinjector) for those &lt; 15kg</a:t>
            </a:r>
            <a:r>
              <a:rPr lang="en-US" sz="2600" baseline="30000" dirty="0"/>
              <a:t>1 </a:t>
            </a:r>
          </a:p>
          <a:p>
            <a:pPr marL="800100" lvl="1" indent="-342900" algn="l">
              <a:buFont typeface="Arial" panose="020B0604020202020204" pitchFamily="34" charset="0"/>
              <a:buChar char="•"/>
            </a:pPr>
            <a:r>
              <a:rPr lang="en-US" sz="2600" dirty="0"/>
              <a:t>1-5 years old -  fixed/max dose 0.15 mg</a:t>
            </a:r>
          </a:p>
          <a:p>
            <a:pPr marL="800100" lvl="1" indent="-342900" algn="l">
              <a:buFont typeface="Arial" panose="020B0604020202020204" pitchFamily="34" charset="0"/>
              <a:buChar char="•"/>
            </a:pPr>
            <a:r>
              <a:rPr lang="en-US" sz="2600" dirty="0"/>
              <a:t>6-12 years old – fixed/max dose 0.3 mg</a:t>
            </a:r>
          </a:p>
          <a:p>
            <a:pPr marL="342900" indent="-342900" algn="l">
              <a:buFont typeface="Arial" panose="020B0604020202020204" pitchFamily="34" charset="0"/>
              <a:buChar char="•"/>
            </a:pPr>
            <a:r>
              <a:rPr lang="en-US" sz="2800" dirty="0"/>
              <a:t>Doses of 0.5 mg less likely to lead to escalation of care than 0.3 mg (</a:t>
            </a:r>
            <a:r>
              <a:rPr lang="en-US" sz="2800" i="1" dirty="0"/>
              <a:t>Jackson, et al, 2025</a:t>
            </a:r>
            <a:r>
              <a:rPr lang="en-US" sz="2800" dirty="0"/>
              <a:t>) </a:t>
            </a:r>
          </a:p>
          <a:p>
            <a:pPr marL="342900" indent="-342900" algn="l">
              <a:buFont typeface="Arial" panose="020B0604020202020204" pitchFamily="34" charset="0"/>
              <a:buChar char="•"/>
            </a:pPr>
            <a:r>
              <a:rPr lang="en-US" sz="2800" dirty="0"/>
              <a:t>Have a plan for quick administration in the UC</a:t>
            </a:r>
          </a:p>
          <a:p>
            <a:pPr algn="l"/>
            <a:endParaRPr lang="en-US" sz="1200" dirty="0"/>
          </a:p>
          <a:p>
            <a:pPr algn="l"/>
            <a:r>
              <a:rPr lang="en-US" sz="2100" dirty="0"/>
              <a:t>                           1. Golden DBK, et al </a:t>
            </a:r>
            <a:r>
              <a:rPr lang="en-US" sz="2100" b="0" i="1" dirty="0">
                <a:effectLst/>
              </a:rPr>
              <a:t>Ann Allergy Asthma Immunol</a:t>
            </a:r>
            <a:r>
              <a:rPr lang="en-US" sz="2100" b="0" i="0" dirty="0">
                <a:effectLst/>
              </a:rPr>
              <a:t>. 2024 Feb;132(2):124-176.</a:t>
            </a:r>
            <a:endParaRPr lang="en-US" sz="2100" dirty="0"/>
          </a:p>
          <a:p>
            <a:pPr marL="342900" indent="-342900" algn="l">
              <a:buFont typeface="Arial" panose="020B0604020202020204" pitchFamily="34" charset="0"/>
              <a:buChar char="•"/>
            </a:pPr>
            <a:endParaRPr lang="en-US" sz="2800" dirty="0"/>
          </a:p>
          <a:p>
            <a:pPr marL="342900" indent="-342900" algn="l">
              <a:buFont typeface="Arial" panose="020B0604020202020204" pitchFamily="34" charset="0"/>
              <a:buChar char="•"/>
            </a:pPr>
            <a:endParaRPr lang="en-US" sz="2800" dirty="0"/>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1235599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Treatment - epinephrine</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8" name="Subtitle 2">
            <a:extLst>
              <a:ext uri="{FF2B5EF4-FFF2-40B4-BE49-F238E27FC236}">
                <a16:creationId xmlns:a16="http://schemas.microsoft.com/office/drawing/2014/main" id="{6124726A-357B-4AA5-B335-08E594E8744E}"/>
              </a:ext>
            </a:extLst>
          </p:cNvPr>
          <p:cNvSpPr txBox="1">
            <a:spLocks/>
          </p:cNvSpPr>
          <p:nvPr/>
        </p:nvSpPr>
        <p:spPr>
          <a:xfrm>
            <a:off x="547030" y="1533831"/>
            <a:ext cx="11179395"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Many identified patient and clinician barriers </a:t>
            </a:r>
            <a:r>
              <a:rPr lang="en-US" sz="1800" dirty="0">
                <a:sym typeface="Wingdings" panose="05000000000000000000" pitchFamily="2" charset="2"/>
              </a:rPr>
              <a:t></a:t>
            </a:r>
            <a:r>
              <a:rPr lang="en-US" sz="2800" dirty="0">
                <a:sym typeface="Wingdings" panose="05000000000000000000" pitchFamily="2" charset="2"/>
              </a:rPr>
              <a:t> delay, underuse, nonuse</a:t>
            </a:r>
          </a:p>
          <a:p>
            <a:pPr marL="800100" lvl="1" indent="-342900" algn="l">
              <a:buFont typeface="Arial" panose="020B0604020202020204" pitchFamily="34" charset="0"/>
              <a:buChar char="•"/>
            </a:pPr>
            <a:r>
              <a:rPr lang="en-US" sz="2600" dirty="0">
                <a:sym typeface="Wingdings" panose="05000000000000000000" pitchFamily="2" charset="2"/>
              </a:rPr>
              <a:t>Fear, lack of experience, lack of recognition of anaphylaxis</a:t>
            </a:r>
          </a:p>
          <a:p>
            <a:pPr marL="800100" lvl="1" indent="-342900" algn="l">
              <a:buFont typeface="Arial" panose="020B0604020202020204" pitchFamily="34" charset="0"/>
              <a:buChar char="•"/>
            </a:pPr>
            <a:r>
              <a:rPr lang="en-US" sz="2600" dirty="0">
                <a:sym typeface="Wingdings" panose="05000000000000000000" pitchFamily="2" charset="2"/>
              </a:rPr>
              <a:t>Not having the medication available, needing someone’s help</a:t>
            </a:r>
          </a:p>
          <a:p>
            <a:pPr marL="800100" lvl="1" indent="-342900" algn="l">
              <a:buFont typeface="Arial" panose="020B0604020202020204" pitchFamily="34" charset="0"/>
              <a:buChar char="•"/>
            </a:pPr>
            <a:r>
              <a:rPr lang="en-US" sz="2600" dirty="0">
                <a:sym typeface="Wingdings" panose="05000000000000000000" pitchFamily="2" charset="2"/>
              </a:rPr>
              <a:t>Stigma, cost/insurance, expiration</a:t>
            </a:r>
            <a:endParaRPr lang="en-US" sz="2600" dirty="0"/>
          </a:p>
          <a:p>
            <a:pPr marL="342900" indent="-342900" algn="l">
              <a:buFont typeface="Arial" panose="020B0604020202020204" pitchFamily="34" charset="0"/>
              <a:buChar char="•"/>
            </a:pPr>
            <a:r>
              <a:rPr lang="en-US" sz="2800" dirty="0"/>
              <a:t>Alternative to IM – intranasal </a:t>
            </a:r>
          </a:p>
          <a:p>
            <a:pPr marL="800100" lvl="1" indent="-342900" algn="l">
              <a:buFont typeface="Arial" panose="020B0604020202020204" pitchFamily="34" charset="0"/>
              <a:buChar char="•"/>
            </a:pPr>
            <a:r>
              <a:rPr lang="en-US" sz="2600" dirty="0"/>
              <a:t>Approved summer 2024</a:t>
            </a:r>
          </a:p>
          <a:p>
            <a:pPr marL="800100" lvl="1" indent="-342900" algn="l">
              <a:buFont typeface="Arial" panose="020B0604020202020204" pitchFamily="34" charset="0"/>
              <a:buChar char="•"/>
            </a:pPr>
            <a:r>
              <a:rPr lang="en-US" sz="2600" dirty="0"/>
              <a:t>2 mg/0.1 ml spray into one nostril; one spray per device</a:t>
            </a:r>
          </a:p>
          <a:p>
            <a:pPr marL="800100" lvl="1" indent="-342900" algn="l">
              <a:buFont typeface="Arial" panose="020B0604020202020204" pitchFamily="34" charset="0"/>
              <a:buChar char="•"/>
            </a:pPr>
            <a:r>
              <a:rPr lang="en-US" sz="2600" dirty="0"/>
              <a:t>May repeat in 5 minutes in same nostril</a:t>
            </a:r>
          </a:p>
          <a:p>
            <a:pPr marL="800100" lvl="1" indent="-342900" algn="l">
              <a:buFont typeface="Arial" panose="020B0604020202020204" pitchFamily="34" charset="0"/>
              <a:buChar char="•"/>
            </a:pPr>
            <a:r>
              <a:rPr lang="en-US" sz="2600" dirty="0"/>
              <a:t>OK in children down to 30 kg bodyweight</a:t>
            </a:r>
          </a:p>
          <a:p>
            <a:pPr marL="342900" indent="-342900" algn="l">
              <a:buFont typeface="Arial" panose="020B0604020202020204" pitchFamily="34" charset="0"/>
              <a:buChar char="•"/>
            </a:pPr>
            <a:r>
              <a:rPr lang="en-US" sz="2800" dirty="0"/>
              <a:t>Sublingual epi is in Phase 3 trials</a:t>
            </a:r>
          </a:p>
          <a:p>
            <a:pPr marL="342900" indent="-342900" algn="l">
              <a:buFont typeface="Arial" panose="020B0604020202020204" pitchFamily="34" charset="0"/>
              <a:buChar char="•"/>
            </a:pPr>
            <a:endParaRPr lang="en-US" sz="2800" dirty="0"/>
          </a:p>
          <a:p>
            <a:pPr marL="342900" indent="-342900" algn="l">
              <a:buFont typeface="Arial" panose="020B0604020202020204" pitchFamily="34" charset="0"/>
              <a:buChar char="•"/>
            </a:pPr>
            <a:endParaRPr lang="en-US" sz="2800" dirty="0"/>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1778294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324668" cy="921774"/>
          </a:xfrm>
        </p:spPr>
        <p:txBody>
          <a:bodyPr>
            <a:normAutofit/>
          </a:bodyPr>
          <a:lstStyle/>
          <a:p>
            <a:pPr algn="l"/>
            <a:r>
              <a:rPr lang="en-US" sz="4400" b="1" dirty="0"/>
              <a:t>What’s the scoop with corticosteroids?</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0" y="1533832"/>
            <a:ext cx="11224259"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err="1"/>
              <a:t>Waljee</a:t>
            </a:r>
            <a:r>
              <a:rPr lang="en-US" dirty="0"/>
              <a:t>, et al. </a:t>
            </a:r>
            <a:r>
              <a:rPr lang="en-US" b="0" i="1" u="none" strike="noStrike" baseline="0" dirty="0"/>
              <a:t>BMJ </a:t>
            </a:r>
            <a:r>
              <a:rPr lang="en-US" b="0" i="0" u="none" strike="noStrike" baseline="0" dirty="0"/>
              <a:t>2017;357:j1415. http://dx.doi.org/10.1136/bmj.j1415</a:t>
            </a:r>
            <a:endParaRPr lang="en-US" dirty="0"/>
          </a:p>
          <a:p>
            <a:pPr marL="342900" indent="-342900" algn="l">
              <a:buFont typeface="Arial" panose="020B0604020202020204" pitchFamily="34" charset="0"/>
              <a:buChar char="•"/>
            </a:pPr>
            <a:r>
              <a:rPr lang="en-US" dirty="0"/>
              <a:t>2022: https://urgentcareassociation.org/uca-cucm-position-on-corticosteroid-stewardship/</a:t>
            </a:r>
          </a:p>
          <a:p>
            <a:pPr marL="342900" indent="-342900" algn="l">
              <a:buFont typeface="Arial" panose="020B0604020202020204" pitchFamily="34" charset="0"/>
              <a:buChar char="•"/>
            </a:pPr>
            <a:r>
              <a:rPr lang="en-US" dirty="0" err="1"/>
              <a:t>Alqurashi</a:t>
            </a:r>
            <a:r>
              <a:rPr lang="en-US" dirty="0"/>
              <a:t> and Ellis, 2017 – review of 31 studies – “</a:t>
            </a:r>
            <a:r>
              <a:rPr lang="en-US" b="0" i="0" dirty="0">
                <a:solidFill>
                  <a:schemeClr val="bg1">
                    <a:lumMod val="65000"/>
                  </a:schemeClr>
                </a:solidFill>
                <a:effectLst/>
              </a:rPr>
              <a:t>Because of the </a:t>
            </a:r>
            <a:r>
              <a:rPr lang="en-US" b="0" i="0" dirty="0">
                <a:solidFill>
                  <a:srgbClr val="DD7E33"/>
                </a:solidFill>
                <a:effectLst/>
              </a:rPr>
              <a:t>potential detrimental adverse effects of corticosteroids </a:t>
            </a:r>
            <a:r>
              <a:rPr lang="en-US" b="0" i="0" dirty="0">
                <a:solidFill>
                  <a:schemeClr val="bg1">
                    <a:lumMod val="65000"/>
                  </a:schemeClr>
                </a:solidFill>
                <a:effectLst/>
              </a:rPr>
              <a:t>and </a:t>
            </a:r>
            <a:r>
              <a:rPr lang="en-US" b="0" i="0" dirty="0">
                <a:solidFill>
                  <a:srgbClr val="DD7E33"/>
                </a:solidFill>
                <a:effectLst/>
              </a:rPr>
              <a:t>lack of compelling evidence demonstrating an effective role</a:t>
            </a:r>
            <a:r>
              <a:rPr lang="en-US" b="0" i="0" dirty="0">
                <a:solidFill>
                  <a:schemeClr val="bg1">
                    <a:lumMod val="65000"/>
                  </a:schemeClr>
                </a:solidFill>
                <a:effectLst/>
              </a:rPr>
              <a:t> in reducing anaphylaxis severity or preventing biphasic anaphylaxis, </a:t>
            </a:r>
            <a:r>
              <a:rPr lang="en-US" b="0" i="0" dirty="0">
                <a:solidFill>
                  <a:srgbClr val="DD7E33"/>
                </a:solidFill>
                <a:effectLst/>
              </a:rPr>
              <a:t>we do not advocate for their routine use in anaphylaxis</a:t>
            </a:r>
            <a:r>
              <a:rPr lang="en-US" b="0" i="0" dirty="0">
                <a:effectLst/>
              </a:rPr>
              <a:t>.”</a:t>
            </a:r>
            <a:endParaRPr lang="en-US" dirty="0"/>
          </a:p>
          <a:p>
            <a:pPr marL="342900" indent="-342900" algn="l">
              <a:buFont typeface="Arial" panose="020B0604020202020204" pitchFamily="34" charset="0"/>
              <a:buChar char="•"/>
            </a:pPr>
            <a:r>
              <a:rPr lang="en-US" b="0" i="0" dirty="0">
                <a:effectLst/>
              </a:rPr>
              <a:t>GA</a:t>
            </a:r>
            <a:r>
              <a:rPr lang="en-US" b="0" i="0" baseline="30000" dirty="0">
                <a:effectLst/>
              </a:rPr>
              <a:t>2</a:t>
            </a:r>
            <a:r>
              <a:rPr lang="en-US" b="0" i="0" dirty="0">
                <a:effectLst/>
              </a:rPr>
              <a:t>LEN 2024 – list </a:t>
            </a:r>
            <a:r>
              <a:rPr lang="en-US" dirty="0"/>
              <a:t>corticosteroids as adjunct – comment period </a:t>
            </a:r>
            <a:r>
              <a:rPr lang="en-US" b="0" i="0" dirty="0">
                <a:effectLst/>
              </a:rPr>
              <a:t>“…</a:t>
            </a:r>
            <a:r>
              <a:rPr lang="en-US" b="0" i="0" dirty="0">
                <a:solidFill>
                  <a:schemeClr val="bg1">
                    <a:lumMod val="65000"/>
                  </a:schemeClr>
                </a:solidFill>
                <a:effectLst/>
              </a:rPr>
              <a:t>the role of and evidence for use of corticosteroids is anaphylaxis is very limited. I would be in favor of caveating the corticosteroid mention</a:t>
            </a:r>
            <a:r>
              <a:rPr lang="en-US" dirty="0">
                <a:solidFill>
                  <a:schemeClr val="bg1">
                    <a:lumMod val="65000"/>
                  </a:schemeClr>
                </a:solidFill>
              </a:rPr>
              <a:t> - </a:t>
            </a:r>
            <a:r>
              <a:rPr lang="en-US" b="0" i="0" dirty="0">
                <a:solidFill>
                  <a:schemeClr val="bg1">
                    <a:lumMod val="65000"/>
                  </a:schemeClr>
                </a:solidFill>
                <a:effectLst/>
              </a:rPr>
              <a:t>perhaps - </a:t>
            </a:r>
            <a:r>
              <a:rPr lang="en-US" b="0" i="0" dirty="0">
                <a:solidFill>
                  <a:srgbClr val="DD7E33"/>
                </a:solidFill>
                <a:effectLst/>
              </a:rPr>
              <a:t>limited evidence for the effectiveness of corticosteroids in the management of anaphylaxis outside biphasic and refractory anaphylaxis.</a:t>
            </a:r>
            <a:r>
              <a:rPr lang="en-US" b="0" i="0" dirty="0">
                <a:solidFill>
                  <a:schemeClr val="bg1">
                    <a:lumMod val="65000"/>
                  </a:schemeClr>
                </a:solidFill>
                <a:effectLst/>
              </a:rPr>
              <a:t>”</a:t>
            </a:r>
            <a:r>
              <a:rPr lang="en-US" dirty="0">
                <a:solidFill>
                  <a:schemeClr val="bg1">
                    <a:lumMod val="65000"/>
                  </a:schemeClr>
                </a:solidFill>
              </a:rPr>
              <a:t> </a:t>
            </a:r>
          </a:p>
        </p:txBody>
      </p:sp>
    </p:spTree>
    <p:extLst>
      <p:ext uri="{BB962C8B-B14F-4D97-AF65-F5344CB8AC3E}">
        <p14:creationId xmlns:p14="http://schemas.microsoft.com/office/powerpoint/2010/main" val="2908736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8F09FD-83BA-4F99-A604-333C10324E63}"/>
              </a:ext>
            </a:extLst>
          </p:cNvPr>
          <p:cNvPicPr>
            <a:picLocks noChangeAspect="1"/>
          </p:cNvPicPr>
          <p:nvPr/>
        </p:nvPicPr>
        <p:blipFill>
          <a:blip r:embed="rId3"/>
          <a:stretch>
            <a:fillRect/>
          </a:stretch>
        </p:blipFill>
        <p:spPr>
          <a:xfrm>
            <a:off x="2442755" y="5507593"/>
            <a:ext cx="6781934" cy="681364"/>
          </a:xfrm>
          <a:prstGeom prst="rect">
            <a:avLst/>
          </a:prstGeom>
        </p:spPr>
      </p:pic>
      <p:pic>
        <p:nvPicPr>
          <p:cNvPr id="7" name="Picture 6">
            <a:extLst>
              <a:ext uri="{FF2B5EF4-FFF2-40B4-BE49-F238E27FC236}">
                <a16:creationId xmlns:a16="http://schemas.microsoft.com/office/drawing/2014/main" id="{BFB732D8-7E6F-4FF1-9AC6-1497E23D295D}"/>
              </a:ext>
            </a:extLst>
          </p:cNvPr>
          <p:cNvPicPr>
            <a:picLocks noChangeAspect="1"/>
          </p:cNvPicPr>
          <p:nvPr/>
        </p:nvPicPr>
        <p:blipFill>
          <a:blip r:embed="rId4"/>
          <a:stretch>
            <a:fillRect/>
          </a:stretch>
        </p:blipFill>
        <p:spPr>
          <a:xfrm>
            <a:off x="2065879" y="1507162"/>
            <a:ext cx="7432764" cy="4122861"/>
          </a:xfrm>
          <a:prstGeom prst="rect">
            <a:avLst/>
          </a:prstGeom>
        </p:spPr>
      </p:pic>
      <p:sp>
        <p:nvSpPr>
          <p:cNvPr id="8" name="Title 1">
            <a:extLst>
              <a:ext uri="{FF2B5EF4-FFF2-40B4-BE49-F238E27FC236}">
                <a16:creationId xmlns:a16="http://schemas.microsoft.com/office/drawing/2014/main" id="{CDF270A9-97E1-47A5-93A5-FAA9CD273D63}"/>
              </a:ext>
            </a:extLst>
          </p:cNvPr>
          <p:cNvSpPr>
            <a:spLocks noGrp="1"/>
          </p:cNvSpPr>
          <p:nvPr>
            <p:ph type="ctrTitle"/>
          </p:nvPr>
        </p:nvSpPr>
        <p:spPr>
          <a:xfrm>
            <a:off x="748145" y="245811"/>
            <a:ext cx="10324668" cy="921774"/>
          </a:xfrm>
        </p:spPr>
        <p:txBody>
          <a:bodyPr>
            <a:normAutofit/>
          </a:bodyPr>
          <a:lstStyle/>
          <a:p>
            <a:pPr algn="l"/>
            <a:r>
              <a:rPr lang="en-US" sz="4400" b="1" dirty="0"/>
              <a:t>What’s the scoop with corticosteroids?</a:t>
            </a:r>
          </a:p>
        </p:txBody>
      </p:sp>
    </p:spTree>
    <p:extLst>
      <p:ext uri="{BB962C8B-B14F-4D97-AF65-F5344CB8AC3E}">
        <p14:creationId xmlns:p14="http://schemas.microsoft.com/office/powerpoint/2010/main" val="3044468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8F5D-D536-2CAB-3F38-8260352037C4}"/>
              </a:ext>
            </a:extLst>
          </p:cNvPr>
          <p:cNvSpPr>
            <a:spLocks noGrp="1"/>
          </p:cNvSpPr>
          <p:nvPr>
            <p:ph type="title"/>
          </p:nvPr>
        </p:nvSpPr>
        <p:spPr>
          <a:xfrm>
            <a:off x="2456542" y="2336515"/>
            <a:ext cx="7278916" cy="669094"/>
          </a:xfrm>
        </p:spPr>
        <p:txBody>
          <a:bodyPr/>
          <a:lstStyle/>
          <a:p>
            <a:r>
              <a:rPr lang="en-US" sz="4800" dirty="0"/>
              <a:t>Putting it all together………</a:t>
            </a:r>
          </a:p>
        </p:txBody>
      </p:sp>
      <p:sp>
        <p:nvSpPr>
          <p:cNvPr id="6" name="Slide Number Placeholder 5">
            <a:extLst>
              <a:ext uri="{FF2B5EF4-FFF2-40B4-BE49-F238E27FC236}">
                <a16:creationId xmlns:a16="http://schemas.microsoft.com/office/drawing/2014/main" id="{0D53A0EF-044D-B76A-063B-CC985CB29EFC}"/>
              </a:ext>
            </a:extLst>
          </p:cNvPr>
          <p:cNvSpPr>
            <a:spLocks noGrp="1"/>
          </p:cNvSpPr>
          <p:nvPr>
            <p:ph type="sldNum" sz="quarter" idx="4"/>
          </p:nvPr>
        </p:nvSpPr>
        <p:spPr/>
        <p:txBody>
          <a:bodyPr/>
          <a:lstStyle/>
          <a:p>
            <a:pPr algn="ctr"/>
            <a:fld id="{315B40F4-61C0-A841-87DE-A57D642259CC}" type="slidenum">
              <a:rPr lang="en-US" smtClean="0"/>
              <a:pPr algn="ctr"/>
              <a:t>54</a:t>
            </a:fld>
            <a:endParaRPr lang="en-US" dirty="0"/>
          </a:p>
        </p:txBody>
      </p:sp>
    </p:spTree>
    <p:extLst>
      <p:ext uri="{BB962C8B-B14F-4D97-AF65-F5344CB8AC3E}">
        <p14:creationId xmlns:p14="http://schemas.microsoft.com/office/powerpoint/2010/main" val="31497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Treatment – urticaria</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8" name="Subtitle 2">
            <a:extLst>
              <a:ext uri="{FF2B5EF4-FFF2-40B4-BE49-F238E27FC236}">
                <a16:creationId xmlns:a16="http://schemas.microsoft.com/office/drawing/2014/main" id="{6124726A-357B-4AA5-B335-08E594E8744E}"/>
              </a:ext>
            </a:extLst>
          </p:cNvPr>
          <p:cNvSpPr txBox="1">
            <a:spLocks/>
          </p:cNvSpPr>
          <p:nvPr/>
        </p:nvSpPr>
        <p:spPr>
          <a:xfrm>
            <a:off x="699431" y="16862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ABCs, remove allergen if still present</a:t>
            </a:r>
          </a:p>
          <a:p>
            <a:pPr marL="342900" indent="-342900" algn="l">
              <a:buFont typeface="Arial" panose="020B0604020202020204" pitchFamily="34" charset="0"/>
              <a:buChar char="•"/>
            </a:pPr>
            <a:r>
              <a:rPr lang="en-US" sz="2800" dirty="0"/>
              <a:t>Observe for worsening/anaphylaxis</a:t>
            </a:r>
          </a:p>
          <a:p>
            <a:pPr marL="342900" indent="-342900" algn="l">
              <a:buFont typeface="Arial" panose="020B0604020202020204" pitchFamily="34" charset="0"/>
              <a:buChar char="•"/>
            </a:pPr>
            <a:r>
              <a:rPr lang="en-US" sz="2800" dirty="0"/>
              <a:t>Antihistamines – H1 and H2</a:t>
            </a:r>
          </a:p>
          <a:p>
            <a:pPr marL="342900" indent="-342900" algn="l">
              <a:buFont typeface="Arial" panose="020B0604020202020204" pitchFamily="34" charset="0"/>
              <a:buChar char="•"/>
            </a:pPr>
            <a:r>
              <a:rPr lang="en-US" sz="2800" dirty="0"/>
              <a:t>Corticosteroids?</a:t>
            </a:r>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381080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Treatment – urticaria</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8" name="Subtitle 2">
            <a:extLst>
              <a:ext uri="{FF2B5EF4-FFF2-40B4-BE49-F238E27FC236}">
                <a16:creationId xmlns:a16="http://schemas.microsoft.com/office/drawing/2014/main" id="{6124726A-357B-4AA5-B335-08E594E8744E}"/>
              </a:ext>
            </a:extLst>
          </p:cNvPr>
          <p:cNvSpPr txBox="1">
            <a:spLocks/>
          </p:cNvSpPr>
          <p:nvPr/>
        </p:nvSpPr>
        <p:spPr>
          <a:xfrm>
            <a:off x="699431" y="16862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ABCs, remove allergen if still present</a:t>
            </a:r>
          </a:p>
          <a:p>
            <a:pPr marL="342900" indent="-342900" algn="l">
              <a:buFont typeface="Arial" panose="020B0604020202020204" pitchFamily="34" charset="0"/>
              <a:buChar char="•"/>
            </a:pPr>
            <a:r>
              <a:rPr lang="en-US" sz="2800" dirty="0"/>
              <a:t>Observe for worsening/anaphylaxis</a:t>
            </a:r>
          </a:p>
          <a:p>
            <a:pPr marL="342900" indent="-342900" algn="l">
              <a:buFont typeface="Arial" panose="020B0604020202020204" pitchFamily="34" charset="0"/>
              <a:buChar char="•"/>
            </a:pPr>
            <a:r>
              <a:rPr lang="en-US" sz="2800" dirty="0"/>
              <a:t>Antihistamines – H1 and H2</a:t>
            </a:r>
          </a:p>
          <a:p>
            <a:pPr marL="342900" indent="-342900" algn="l">
              <a:buFont typeface="Arial" panose="020B0604020202020204" pitchFamily="34" charset="0"/>
              <a:buChar char="•"/>
            </a:pPr>
            <a:r>
              <a:rPr lang="en-US" sz="2800" dirty="0"/>
              <a:t>Corticosteroids </a:t>
            </a:r>
            <a:r>
              <a:rPr lang="en-US" sz="2800" dirty="0">
                <a:solidFill>
                  <a:srgbClr val="DD7E33"/>
                </a:solidFill>
              </a:rPr>
              <a:t>– only for truly refractory cases</a:t>
            </a:r>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3468246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Treatment – angioedema</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8" name="Subtitle 2">
            <a:extLst>
              <a:ext uri="{FF2B5EF4-FFF2-40B4-BE49-F238E27FC236}">
                <a16:creationId xmlns:a16="http://schemas.microsoft.com/office/drawing/2014/main" id="{6124726A-357B-4AA5-B335-08E594E8744E}"/>
              </a:ext>
            </a:extLst>
          </p:cNvPr>
          <p:cNvSpPr txBox="1">
            <a:spLocks/>
          </p:cNvSpPr>
          <p:nvPr/>
        </p:nvSpPr>
        <p:spPr>
          <a:xfrm>
            <a:off x="748145" y="1533832"/>
            <a:ext cx="10861964" cy="485944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ABCs, remove allergen if still present</a:t>
            </a:r>
          </a:p>
          <a:p>
            <a:pPr marL="342900" indent="-342900" algn="l">
              <a:buFont typeface="Arial" panose="020B0604020202020204" pitchFamily="34" charset="0"/>
              <a:buChar char="•"/>
            </a:pPr>
            <a:r>
              <a:rPr lang="en-US" sz="2800" dirty="0"/>
              <a:t>Observe for worsening/anaphylaxis</a:t>
            </a:r>
          </a:p>
          <a:p>
            <a:pPr marL="342900" indent="-342900" algn="l">
              <a:buFont typeface="Arial" panose="020B0604020202020204" pitchFamily="34" charset="0"/>
              <a:buChar char="•"/>
            </a:pPr>
            <a:r>
              <a:rPr lang="en-US" sz="2800" dirty="0"/>
              <a:t>Epinephrine IM if airway in jeopardy, stridor, wheezing</a:t>
            </a:r>
          </a:p>
          <a:p>
            <a:pPr marL="342900" indent="-342900" algn="l">
              <a:buFont typeface="Arial" panose="020B0604020202020204" pitchFamily="34" charset="0"/>
              <a:buChar char="•"/>
            </a:pPr>
            <a:r>
              <a:rPr lang="en-US" sz="2800" dirty="0"/>
              <a:t>Consider inhaled racemic epi, as well, for visible or symptomatic airway edema (</a:t>
            </a:r>
            <a:r>
              <a:rPr lang="en-US" sz="2800" i="1" dirty="0"/>
              <a:t>Stone et al, 2018</a:t>
            </a:r>
            <a:r>
              <a:rPr lang="en-US" sz="2800" dirty="0"/>
              <a:t>)</a:t>
            </a:r>
          </a:p>
          <a:p>
            <a:pPr marL="342900" indent="-342900" algn="l">
              <a:buFont typeface="Arial" panose="020B0604020202020204" pitchFamily="34" charset="0"/>
              <a:buChar char="•"/>
            </a:pPr>
            <a:r>
              <a:rPr lang="en-US" sz="2800" dirty="0"/>
              <a:t>Bronchodilators for wheezing</a:t>
            </a:r>
          </a:p>
          <a:p>
            <a:pPr marL="342900" indent="-342900" algn="l">
              <a:buFont typeface="Arial" panose="020B0604020202020204" pitchFamily="34" charset="0"/>
              <a:buChar char="•"/>
            </a:pPr>
            <a:r>
              <a:rPr lang="en-US" sz="2800" dirty="0"/>
              <a:t>Antihistamines – H1 and H2</a:t>
            </a:r>
          </a:p>
          <a:p>
            <a:pPr marL="342900" indent="-342900" algn="l">
              <a:buFont typeface="Arial" panose="020B0604020202020204" pitchFamily="34" charset="0"/>
              <a:buChar char="•"/>
            </a:pPr>
            <a:r>
              <a:rPr lang="en-US" sz="2800" dirty="0"/>
              <a:t>Corticosteroids – for RAD/wheezing or truly refractory or severe cases</a:t>
            </a:r>
          </a:p>
          <a:p>
            <a:pPr marL="342900" indent="-342900" algn="l">
              <a:buFont typeface="Arial" panose="020B0604020202020204" pitchFamily="34" charset="0"/>
              <a:buChar char="•"/>
            </a:pPr>
            <a:r>
              <a:rPr lang="en-US" sz="2800" dirty="0">
                <a:solidFill>
                  <a:srgbClr val="DD7E33"/>
                </a:solidFill>
              </a:rPr>
              <a:t>Keep head elevated</a:t>
            </a:r>
          </a:p>
          <a:p>
            <a:pPr marL="342900" indent="-342900" algn="l">
              <a:buFont typeface="Arial" panose="020B0604020202020204" pitchFamily="34" charset="0"/>
              <a:buChar char="•"/>
            </a:pPr>
            <a:r>
              <a:rPr lang="en-US" sz="2800" dirty="0"/>
              <a:t>Observation period?</a:t>
            </a:r>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3685779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Treatment – anaphylaxis</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8" name="Subtitle 2">
            <a:extLst>
              <a:ext uri="{FF2B5EF4-FFF2-40B4-BE49-F238E27FC236}">
                <a16:creationId xmlns:a16="http://schemas.microsoft.com/office/drawing/2014/main" id="{6124726A-357B-4AA5-B335-08E594E8744E}"/>
              </a:ext>
            </a:extLst>
          </p:cNvPr>
          <p:cNvSpPr txBox="1">
            <a:spLocks/>
          </p:cNvSpPr>
          <p:nvPr/>
        </p:nvSpPr>
        <p:spPr>
          <a:xfrm>
            <a:off x="748145" y="1533831"/>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ABCs, remove allergen if still present</a:t>
            </a:r>
          </a:p>
          <a:p>
            <a:pPr marL="342900" indent="-342900" algn="l">
              <a:buFont typeface="Arial" panose="020B0604020202020204" pitchFamily="34" charset="0"/>
              <a:buChar char="•"/>
            </a:pPr>
            <a:r>
              <a:rPr lang="en-US" sz="2800" dirty="0"/>
              <a:t>Observe for worsening/anaphylaxis</a:t>
            </a:r>
          </a:p>
          <a:p>
            <a:pPr marL="342900" indent="-342900" algn="l">
              <a:buFont typeface="Arial" panose="020B0604020202020204" pitchFamily="34" charset="0"/>
              <a:buChar char="•"/>
            </a:pPr>
            <a:r>
              <a:rPr lang="en-US" sz="2800" b="1" dirty="0">
                <a:solidFill>
                  <a:srgbClr val="DD7E33"/>
                </a:solidFill>
              </a:rPr>
              <a:t>Epinephrine IM </a:t>
            </a:r>
          </a:p>
          <a:p>
            <a:pPr marL="342900" indent="-342900" algn="l">
              <a:buFont typeface="Arial" panose="020B0604020202020204" pitchFamily="34" charset="0"/>
              <a:buChar char="•"/>
            </a:pPr>
            <a:r>
              <a:rPr lang="en-US" sz="2800" dirty="0"/>
              <a:t>Consider inhaled racemic epi, as well, for visible or symptomatic airway edema (</a:t>
            </a:r>
            <a:r>
              <a:rPr lang="en-US" sz="2800" i="1" dirty="0"/>
              <a:t>Stone et al, 2018</a:t>
            </a:r>
            <a:r>
              <a:rPr lang="en-US" sz="2800" dirty="0"/>
              <a:t>)</a:t>
            </a:r>
          </a:p>
          <a:p>
            <a:pPr marL="342900" indent="-342900" algn="l">
              <a:buFont typeface="Arial" panose="020B0604020202020204" pitchFamily="34" charset="0"/>
              <a:buChar char="•"/>
            </a:pPr>
            <a:r>
              <a:rPr lang="en-US" sz="2800" dirty="0"/>
              <a:t>Bronchodilators for wheezing</a:t>
            </a:r>
          </a:p>
          <a:p>
            <a:pPr marL="342900" indent="-342900" algn="l">
              <a:buFont typeface="Arial" panose="020B0604020202020204" pitchFamily="34" charset="0"/>
              <a:buChar char="•"/>
            </a:pPr>
            <a:r>
              <a:rPr lang="en-US" sz="2800" dirty="0"/>
              <a:t>If possible, IV crystalloid for hypotension, poor perfusion</a:t>
            </a:r>
          </a:p>
          <a:p>
            <a:pPr marL="342900" indent="-342900" algn="l">
              <a:buFont typeface="Arial" panose="020B0604020202020204" pitchFamily="34" charset="0"/>
              <a:buChar char="•"/>
            </a:pPr>
            <a:r>
              <a:rPr lang="en-US" sz="2800" dirty="0"/>
              <a:t>Antihistamines – H1 and H2</a:t>
            </a:r>
          </a:p>
          <a:p>
            <a:pPr marL="342900" indent="-342900" algn="l">
              <a:buFont typeface="Arial" panose="020B0604020202020204" pitchFamily="34" charset="0"/>
              <a:buChar char="•"/>
            </a:pPr>
            <a:r>
              <a:rPr lang="en-US" sz="2800" dirty="0"/>
              <a:t>Corticosteroids – for RAD/wheezing or truly refractory or severe cases</a:t>
            </a:r>
          </a:p>
        </p:txBody>
      </p:sp>
    </p:spTree>
    <p:extLst>
      <p:ext uri="{BB962C8B-B14F-4D97-AF65-F5344CB8AC3E}">
        <p14:creationId xmlns:p14="http://schemas.microsoft.com/office/powerpoint/2010/main" val="37786371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Treatment – Activate EMS?</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8" name="Subtitle 2">
            <a:extLst>
              <a:ext uri="{FF2B5EF4-FFF2-40B4-BE49-F238E27FC236}">
                <a16:creationId xmlns:a16="http://schemas.microsoft.com/office/drawing/2014/main" id="{6124726A-357B-4AA5-B335-08E594E8744E}"/>
              </a:ext>
            </a:extLst>
          </p:cNvPr>
          <p:cNvSpPr txBox="1">
            <a:spLocks/>
          </p:cNvSpPr>
          <p:nvPr/>
        </p:nvSpPr>
        <p:spPr>
          <a:xfrm>
            <a:off x="665018" y="1533832"/>
            <a:ext cx="10861964" cy="485944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Activate EMS for abnormal or unstable VS, critical airway or respiratory issues, worsening course, LOC, syncope, cyanosis, true voice change, other severe reaction, if second dose of epi needed</a:t>
            </a:r>
          </a:p>
          <a:p>
            <a:pPr marL="342900" indent="-342900" algn="l">
              <a:buFont typeface="Arial" panose="020B0604020202020204" pitchFamily="34" charset="0"/>
              <a:buChar char="•"/>
            </a:pPr>
            <a:r>
              <a:rPr lang="en-US" sz="2800" i="1" dirty="0"/>
              <a:t>Golden DBK, et al, 2023</a:t>
            </a:r>
            <a:r>
              <a:rPr lang="en-US" sz="2800" dirty="0"/>
              <a:t> – </a:t>
            </a:r>
            <a:r>
              <a:rPr lang="en-US" sz="2800" dirty="0">
                <a:solidFill>
                  <a:schemeClr val="accent3">
                    <a:lumMod val="60000"/>
                    <a:lumOff val="40000"/>
                  </a:schemeClr>
                </a:solidFill>
              </a:rPr>
              <a:t>no need for patients to activate EMS or go to the hospital if there is a </a:t>
            </a:r>
            <a:r>
              <a:rPr lang="en-US" sz="2800" dirty="0">
                <a:solidFill>
                  <a:srgbClr val="DD7E33"/>
                </a:solidFill>
              </a:rPr>
              <a:t>“prompt, complete, and durable response” </a:t>
            </a:r>
            <a:r>
              <a:rPr lang="en-US" sz="2800" dirty="0">
                <a:solidFill>
                  <a:schemeClr val="accent3">
                    <a:lumMod val="60000"/>
                    <a:lumOff val="40000"/>
                  </a:schemeClr>
                </a:solidFill>
              </a:rPr>
              <a:t>to the first dose….biphasic anaphylaxis is </a:t>
            </a:r>
            <a:r>
              <a:rPr lang="en-US" sz="2800" dirty="0">
                <a:solidFill>
                  <a:srgbClr val="DD7E33"/>
                </a:solidFill>
              </a:rPr>
              <a:t>unlikely if anaphylaxis is not severe and the patient remains symptom-free for one hour </a:t>
            </a:r>
            <a:r>
              <a:rPr lang="en-US" sz="2800" dirty="0">
                <a:solidFill>
                  <a:schemeClr val="accent3">
                    <a:lumMod val="60000"/>
                    <a:lumOff val="40000"/>
                  </a:schemeClr>
                </a:solidFill>
              </a:rPr>
              <a:t>of observation following resolution.” </a:t>
            </a:r>
          </a:p>
          <a:p>
            <a:pPr marL="342900" indent="-342900" algn="l">
              <a:buFont typeface="Arial" panose="020B0604020202020204" pitchFamily="34" charset="0"/>
              <a:buChar char="•"/>
            </a:pPr>
            <a:r>
              <a:rPr lang="en-US" sz="2800" i="1" dirty="0" err="1"/>
              <a:t>Dribin</a:t>
            </a:r>
            <a:r>
              <a:rPr lang="en-US" sz="2800" i="1" dirty="0"/>
              <a:t>, et al 2025 (7717 pts, 30 EDs, retrospective, 6 </a:t>
            </a:r>
            <a:r>
              <a:rPr lang="en-US" sz="2800" i="1" dirty="0" err="1"/>
              <a:t>mos</a:t>
            </a:r>
            <a:r>
              <a:rPr lang="en-US" sz="2800" i="1" dirty="0"/>
              <a:t> to 17yo) </a:t>
            </a:r>
            <a:r>
              <a:rPr lang="en-US" sz="2800" dirty="0"/>
              <a:t>– 2 hour </a:t>
            </a:r>
            <a:r>
              <a:rPr lang="en-US" sz="2800" dirty="0" err="1"/>
              <a:t>obs</a:t>
            </a:r>
            <a:r>
              <a:rPr lang="en-US" sz="2800" dirty="0"/>
              <a:t> is “probably safe” after epi; 4 hours in those with CV involvement who appear well (time = time from first/only epi dose)</a:t>
            </a:r>
          </a:p>
          <a:p>
            <a:pPr marL="342900" indent="-342900" algn="l">
              <a:buFont typeface="Arial" panose="020B0604020202020204" pitchFamily="34" charset="0"/>
              <a:buChar char="•"/>
            </a:pPr>
            <a:r>
              <a:rPr lang="en-US" sz="2800" i="1" dirty="0" err="1"/>
              <a:t>Dribin</a:t>
            </a:r>
            <a:r>
              <a:rPr lang="en-US" sz="2800" i="1" dirty="0"/>
              <a:t> et al 2026 (expert consensus/Delphi method</a:t>
            </a:r>
            <a:r>
              <a:rPr lang="en-US" sz="2800" dirty="0"/>
              <a:t>) – affirmed </a:t>
            </a:r>
            <a:r>
              <a:rPr lang="en-US" sz="2800" i="1" dirty="0"/>
              <a:t>Golden DBK, et al, 2023 </a:t>
            </a:r>
            <a:r>
              <a:rPr lang="en-US" sz="2800" dirty="0"/>
              <a:t>stay home (</a:t>
            </a:r>
            <a:r>
              <a:rPr lang="en-US" sz="2800" i="1" dirty="0">
                <a:solidFill>
                  <a:srgbClr val="DD7E33"/>
                </a:solidFill>
              </a:rPr>
              <a:t>if caregiver and second epi dose available, &lt; 30 mins to nearest hospital</a:t>
            </a:r>
            <a:r>
              <a:rPr lang="en-US" sz="2800" dirty="0"/>
              <a:t>) and </a:t>
            </a:r>
            <a:r>
              <a:rPr lang="en-US" sz="2800" i="1" dirty="0" err="1"/>
              <a:t>Dribin</a:t>
            </a:r>
            <a:r>
              <a:rPr lang="en-US" sz="2800" i="1" dirty="0"/>
              <a:t> et al 2025 </a:t>
            </a:r>
            <a:r>
              <a:rPr lang="en-US" sz="2800" u="sng" dirty="0"/>
              <a:t>&lt;</a:t>
            </a:r>
            <a:r>
              <a:rPr lang="en-US" sz="2800" dirty="0"/>
              <a:t> 2 hour </a:t>
            </a:r>
            <a:r>
              <a:rPr lang="en-US" sz="2800" dirty="0" err="1"/>
              <a:t>obs</a:t>
            </a:r>
            <a:r>
              <a:rPr lang="en-US" sz="2800" dirty="0"/>
              <a:t> if in medical setting</a:t>
            </a:r>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4175923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3" name="Oval 2">
            <a:extLst>
              <a:ext uri="{FF2B5EF4-FFF2-40B4-BE49-F238E27FC236}">
                <a16:creationId xmlns:a16="http://schemas.microsoft.com/office/drawing/2014/main" id="{E90CCE61-6716-4363-B061-7701C74E33F5}"/>
              </a:ext>
            </a:extLst>
          </p:cNvPr>
          <p:cNvSpPr/>
          <p:nvPr/>
        </p:nvSpPr>
        <p:spPr>
          <a:xfrm>
            <a:off x="2327741" y="2220686"/>
            <a:ext cx="3563007" cy="32639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0A4BAA0-FB82-4DA5-9EE0-84430960F847}"/>
              </a:ext>
            </a:extLst>
          </p:cNvPr>
          <p:cNvSpPr txBox="1"/>
          <p:nvPr/>
        </p:nvSpPr>
        <p:spPr>
          <a:xfrm>
            <a:off x="7317001" y="2939143"/>
            <a:ext cx="2286000" cy="707886"/>
          </a:xfrm>
          <a:prstGeom prst="rect">
            <a:avLst/>
          </a:prstGeom>
          <a:noFill/>
        </p:spPr>
        <p:txBody>
          <a:bodyPr wrap="square" rtlCol="0">
            <a:spAutoFit/>
          </a:bodyPr>
          <a:lstStyle/>
          <a:p>
            <a:r>
              <a:rPr lang="en-US" sz="4000" dirty="0"/>
              <a:t>Mast Cell</a:t>
            </a:r>
          </a:p>
        </p:txBody>
      </p:sp>
    </p:spTree>
    <p:extLst>
      <p:ext uri="{BB962C8B-B14F-4D97-AF65-F5344CB8AC3E}">
        <p14:creationId xmlns:p14="http://schemas.microsoft.com/office/powerpoint/2010/main" val="982920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Disposition/Discharge plan</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Observe for improvement/lack of worsening</a:t>
            </a:r>
          </a:p>
          <a:p>
            <a:pPr marL="342900" indent="-342900" algn="l">
              <a:buFont typeface="Arial" panose="020B0604020202020204" pitchFamily="34" charset="0"/>
              <a:buChar char="•"/>
            </a:pPr>
            <a:r>
              <a:rPr lang="en-US" sz="2800" dirty="0"/>
              <a:t>Home - urticaria, angioedema without life-threat, anaphylaxis (1-2 </a:t>
            </a:r>
            <a:r>
              <a:rPr lang="en-US" sz="2800" dirty="0" err="1"/>
              <a:t>hr</a:t>
            </a:r>
            <a:r>
              <a:rPr lang="en-US" sz="2800" dirty="0"/>
              <a:t>)?</a:t>
            </a:r>
          </a:p>
          <a:p>
            <a:pPr marL="342900" indent="-342900" algn="l">
              <a:buFont typeface="Arial" panose="020B0604020202020204" pitchFamily="34" charset="0"/>
              <a:buChar char="•"/>
            </a:pPr>
            <a:r>
              <a:rPr lang="en-US" sz="2800" dirty="0"/>
              <a:t>Avoid known/suspected allergens</a:t>
            </a:r>
          </a:p>
          <a:p>
            <a:pPr marL="342900" indent="-342900" algn="l">
              <a:buFont typeface="Arial" panose="020B0604020202020204" pitchFamily="34" charset="0"/>
              <a:buChar char="•"/>
            </a:pPr>
            <a:r>
              <a:rPr lang="en-US" sz="2800" dirty="0"/>
              <a:t>Continue H1 and H2 blockers for several days</a:t>
            </a:r>
          </a:p>
          <a:p>
            <a:pPr marL="342900" indent="-342900" algn="l">
              <a:buFont typeface="Arial" panose="020B0604020202020204" pitchFamily="34" charset="0"/>
              <a:buChar char="•"/>
            </a:pPr>
            <a:r>
              <a:rPr lang="en-US" sz="2800" dirty="0"/>
              <a:t>Rx: 2 or more epi autoinjectors (0.1 mg, 0.15 mg or 0.3 mg) vs. nasal</a:t>
            </a:r>
          </a:p>
          <a:p>
            <a:pPr marL="342900" indent="-342900" algn="l">
              <a:buFont typeface="Arial" panose="020B0604020202020204" pitchFamily="34" charset="0"/>
              <a:buChar char="•"/>
            </a:pPr>
            <a:r>
              <a:rPr lang="en-US" sz="2800" dirty="0"/>
              <a:t>Discuss return precautions – call 911</a:t>
            </a:r>
          </a:p>
          <a:p>
            <a:pPr marL="342900" indent="-342900" algn="l">
              <a:buFont typeface="Arial" panose="020B0604020202020204" pitchFamily="34" charset="0"/>
              <a:buChar char="•"/>
            </a:pPr>
            <a:r>
              <a:rPr lang="en-US" sz="2800" dirty="0"/>
              <a:t>Recommend allergist referral for idiopathic, severe, recurrent, refractory cases</a:t>
            </a:r>
          </a:p>
          <a:p>
            <a:pPr marL="342900" indent="-342900" algn="l">
              <a:buFont typeface="Arial" panose="020B0604020202020204" pitchFamily="34" charset="0"/>
              <a:buChar char="•"/>
            </a:pPr>
            <a:r>
              <a:rPr lang="en-US" sz="2800" dirty="0"/>
              <a:t>+/- Corticosteroids – not never, </a:t>
            </a:r>
            <a:r>
              <a:rPr lang="en-US" sz="2800" u="sng" dirty="0"/>
              <a:t>but NOT routinely</a:t>
            </a:r>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7430266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Allergic reaction and MI?</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pic>
        <p:nvPicPr>
          <p:cNvPr id="4" name="Picture 3" descr="C:\Users\Home\Desktop\57yo male IW STEMI.tif">
            <a:extLst>
              <a:ext uri="{FF2B5EF4-FFF2-40B4-BE49-F238E27FC236}">
                <a16:creationId xmlns:a16="http://schemas.microsoft.com/office/drawing/2014/main" id="{449C8F52-726D-4574-9D28-50E6792E2E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896" y="1421945"/>
            <a:ext cx="7404305" cy="453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794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4" y="245811"/>
            <a:ext cx="10951165" cy="921774"/>
          </a:xfrm>
        </p:spPr>
        <p:txBody>
          <a:bodyPr>
            <a:normAutofit/>
          </a:bodyPr>
          <a:lstStyle/>
          <a:p>
            <a:pPr algn="l"/>
            <a:r>
              <a:rPr lang="en-US" sz="4400" b="1" dirty="0" err="1"/>
              <a:t>Kounis</a:t>
            </a:r>
            <a:r>
              <a:rPr lang="en-US" sz="4400" b="1" dirty="0"/>
              <a:t>’ syndrome</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4" name="Subtitle 2">
            <a:extLst>
              <a:ext uri="{FF2B5EF4-FFF2-40B4-BE49-F238E27FC236}">
                <a16:creationId xmlns:a16="http://schemas.microsoft.com/office/drawing/2014/main" id="{7E995502-4063-4C51-BC0E-DB239ADD83BA}"/>
              </a:ext>
            </a:extLst>
          </p:cNvPr>
          <p:cNvSpPr txBox="1">
            <a:spLocks/>
          </p:cNvSpPr>
          <p:nvPr/>
        </p:nvSpPr>
        <p:spPr>
          <a:xfrm>
            <a:off x="665018"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Anaphylaxis can include distributive shock, ? cardiogenic</a:t>
            </a:r>
          </a:p>
          <a:p>
            <a:pPr marL="342900" indent="-342900" algn="l">
              <a:buFont typeface="Arial" panose="020B0604020202020204" pitchFamily="34" charset="0"/>
              <a:buChar char="•"/>
            </a:pPr>
            <a:r>
              <a:rPr lang="en-US" sz="2800" dirty="0"/>
              <a:t>Inflammation affecting coronary arteries, hypotension</a:t>
            </a:r>
          </a:p>
          <a:p>
            <a:pPr marL="342900" indent="-342900" algn="l">
              <a:buFont typeface="Arial" panose="020B0604020202020204" pitchFamily="34" charset="0"/>
              <a:buChar char="•"/>
            </a:pPr>
            <a:r>
              <a:rPr lang="en-US" sz="2800" dirty="0"/>
              <a:t>CP, SOB, syncope, hypotension </a:t>
            </a:r>
            <a:r>
              <a:rPr lang="en-US" sz="2200" dirty="0">
                <a:sym typeface="Wingdings" panose="05000000000000000000" pitchFamily="2" charset="2"/>
              </a:rPr>
              <a:t></a:t>
            </a:r>
            <a:r>
              <a:rPr lang="en-US" sz="2800" dirty="0"/>
              <a:t> 12-lead EKG</a:t>
            </a:r>
          </a:p>
          <a:p>
            <a:pPr marL="342900" indent="-342900" algn="l">
              <a:buFont typeface="Arial" panose="020B0604020202020204" pitchFamily="34" charset="0"/>
              <a:buChar char="•"/>
            </a:pPr>
            <a:r>
              <a:rPr lang="en-US" sz="2800" dirty="0"/>
              <a:t>Concurrent time-sensitive emergencies - treat both issues - ASA, 911…</a:t>
            </a:r>
          </a:p>
          <a:p>
            <a:pPr marL="342900" indent="-342900" algn="l">
              <a:buFont typeface="Arial" panose="020B0604020202020204" pitchFamily="34" charset="0"/>
              <a:buChar char="•"/>
            </a:pPr>
            <a:r>
              <a:rPr lang="en-US" sz="2800" dirty="0"/>
              <a:t>Maybe 0.3 vs 0.5 mg epi IM?</a:t>
            </a:r>
          </a:p>
          <a:p>
            <a:pPr marL="342900" indent="-342900" algn="l">
              <a:buFont typeface="Arial" panose="020B0604020202020204" pitchFamily="34" charset="0"/>
              <a:buChar char="•"/>
            </a:pPr>
            <a:r>
              <a:rPr lang="en-US" sz="2800" dirty="0"/>
              <a:t>Cardiac issues and EKG changes often resolve with treating anaphylaxis</a:t>
            </a:r>
          </a:p>
          <a:p>
            <a:pPr marL="342900" indent="-342900" algn="l">
              <a:buFont typeface="Arial" panose="020B0604020202020204" pitchFamily="34" charset="0"/>
              <a:buChar char="•"/>
            </a:pPr>
            <a:r>
              <a:rPr lang="en-US" sz="2800" dirty="0"/>
              <a:t>Three “Types” described	</a:t>
            </a:r>
          </a:p>
          <a:p>
            <a:pPr marL="800100" lvl="1" indent="-342900" algn="l">
              <a:buFont typeface="Arial" panose="020B0604020202020204" pitchFamily="34" charset="0"/>
              <a:buChar char="•"/>
            </a:pPr>
            <a:r>
              <a:rPr lang="en-US" sz="2600" dirty="0"/>
              <a:t>Adverse cardiovascular effects of anaphylaxis can affect anyone - Type I</a:t>
            </a:r>
          </a:p>
          <a:p>
            <a:pPr marL="800100" lvl="1" indent="-342900" algn="l">
              <a:buFont typeface="Arial" panose="020B0604020202020204" pitchFamily="34" charset="0"/>
              <a:buChar char="•"/>
            </a:pPr>
            <a:r>
              <a:rPr lang="en-US" sz="2600" dirty="0"/>
              <a:t>Someone with known CAD could have an allergic reaction - Types II and III</a:t>
            </a:r>
          </a:p>
          <a:p>
            <a:pPr marL="800100" lvl="1" indent="-342900" algn="l">
              <a:buFont typeface="Arial" panose="020B0604020202020204" pitchFamily="34" charset="0"/>
              <a:buChar char="•"/>
            </a:pPr>
            <a:endParaRPr lang="en-US" sz="2600" dirty="0"/>
          </a:p>
        </p:txBody>
      </p:sp>
    </p:spTree>
    <p:extLst>
      <p:ext uri="{BB962C8B-B14F-4D97-AF65-F5344CB8AC3E}">
        <p14:creationId xmlns:p14="http://schemas.microsoft.com/office/powerpoint/2010/main" val="24177938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4" y="245811"/>
            <a:ext cx="10951165" cy="921774"/>
          </a:xfrm>
        </p:spPr>
        <p:txBody>
          <a:bodyPr>
            <a:normAutofit/>
          </a:bodyPr>
          <a:lstStyle/>
          <a:p>
            <a:pPr algn="l"/>
            <a:r>
              <a:rPr lang="en-US" sz="4400" b="1" dirty="0" err="1"/>
              <a:t>Kounis</a:t>
            </a:r>
            <a:r>
              <a:rPr lang="en-US" sz="4400" b="1" dirty="0"/>
              <a:t>’ syndrome</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pic>
        <p:nvPicPr>
          <p:cNvPr id="5" name="Picture 4">
            <a:extLst>
              <a:ext uri="{FF2B5EF4-FFF2-40B4-BE49-F238E27FC236}">
                <a16:creationId xmlns:a16="http://schemas.microsoft.com/office/drawing/2014/main" id="{CAE5DE7E-A7B0-4541-93C8-4F7C6E232CFD}"/>
              </a:ext>
            </a:extLst>
          </p:cNvPr>
          <p:cNvPicPr>
            <a:picLocks noChangeAspect="1"/>
          </p:cNvPicPr>
          <p:nvPr/>
        </p:nvPicPr>
        <p:blipFill>
          <a:blip r:embed="rId3"/>
          <a:stretch>
            <a:fillRect/>
          </a:stretch>
        </p:blipFill>
        <p:spPr>
          <a:xfrm>
            <a:off x="1961103" y="1287647"/>
            <a:ext cx="8269794" cy="4423378"/>
          </a:xfrm>
          <a:prstGeom prst="rect">
            <a:avLst/>
          </a:prstGeom>
        </p:spPr>
      </p:pic>
      <p:sp>
        <p:nvSpPr>
          <p:cNvPr id="8" name="TextBox 7">
            <a:extLst>
              <a:ext uri="{FF2B5EF4-FFF2-40B4-BE49-F238E27FC236}">
                <a16:creationId xmlns:a16="http://schemas.microsoft.com/office/drawing/2014/main" id="{9ABCC9C4-B80D-43D9-A7F5-876EA6755AE3}"/>
              </a:ext>
            </a:extLst>
          </p:cNvPr>
          <p:cNvSpPr txBox="1"/>
          <p:nvPr/>
        </p:nvSpPr>
        <p:spPr>
          <a:xfrm>
            <a:off x="3297145" y="5772544"/>
            <a:ext cx="6094324" cy="369332"/>
          </a:xfrm>
          <a:prstGeom prst="rect">
            <a:avLst/>
          </a:prstGeom>
          <a:noFill/>
        </p:spPr>
        <p:txBody>
          <a:bodyPr wrap="square">
            <a:spAutoFit/>
          </a:bodyPr>
          <a:lstStyle/>
          <a:p>
            <a:r>
              <a:rPr lang="en-US" sz="1800" b="0" i="0" dirty="0">
                <a:effectLst/>
              </a:rPr>
              <a:t>From: </a:t>
            </a:r>
            <a:r>
              <a:rPr lang="en-US" sz="1800" b="0" i="0" dirty="0" err="1">
                <a:effectLst/>
              </a:rPr>
              <a:t>Fassio</a:t>
            </a:r>
            <a:r>
              <a:rPr lang="en-US" sz="1800" b="0" i="0" dirty="0">
                <a:effectLst/>
              </a:rPr>
              <a:t> F et al. </a:t>
            </a:r>
            <a:r>
              <a:rPr lang="en-US" sz="1800" b="0" i="1" dirty="0">
                <a:effectLst/>
              </a:rPr>
              <a:t>Eur J Intern Med</a:t>
            </a:r>
            <a:r>
              <a:rPr lang="en-US" sz="1800" b="0" i="0" dirty="0">
                <a:effectLst/>
              </a:rPr>
              <a:t>. 2016 May:30:7-10</a:t>
            </a:r>
            <a:endParaRPr lang="en-US" dirty="0"/>
          </a:p>
        </p:txBody>
      </p:sp>
    </p:spTree>
    <p:extLst>
      <p:ext uri="{BB962C8B-B14F-4D97-AF65-F5344CB8AC3E}">
        <p14:creationId xmlns:p14="http://schemas.microsoft.com/office/powerpoint/2010/main" val="1469444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4" y="245811"/>
            <a:ext cx="10951165" cy="921774"/>
          </a:xfrm>
        </p:spPr>
        <p:txBody>
          <a:bodyPr>
            <a:normAutofit/>
          </a:bodyPr>
          <a:lstStyle/>
          <a:p>
            <a:pPr algn="l"/>
            <a:r>
              <a:rPr lang="en-US" sz="4400" b="1" dirty="0"/>
              <a:t>Take Away Points</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4" name="Subtitle 2">
            <a:extLst>
              <a:ext uri="{FF2B5EF4-FFF2-40B4-BE49-F238E27FC236}">
                <a16:creationId xmlns:a16="http://schemas.microsoft.com/office/drawing/2014/main" id="{7E995502-4063-4C51-BC0E-DB239ADD83BA}"/>
              </a:ext>
            </a:extLst>
          </p:cNvPr>
          <p:cNvSpPr txBox="1">
            <a:spLocks/>
          </p:cNvSpPr>
          <p:nvPr/>
        </p:nvSpPr>
        <p:spPr>
          <a:xfrm>
            <a:off x="748144"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600" dirty="0"/>
              <a:t>Anaphylaxis </a:t>
            </a:r>
            <a:r>
              <a:rPr lang="en-US" sz="2200" dirty="0">
                <a:sym typeface="Wingdings" panose="05000000000000000000" pitchFamily="2" charset="2"/>
              </a:rPr>
              <a:t></a:t>
            </a:r>
            <a:r>
              <a:rPr lang="en-US" sz="2600" dirty="0">
                <a:sym typeface="Wingdings" panose="05000000000000000000" pitchFamily="2" charset="2"/>
              </a:rPr>
              <a:t> Epi  (in the UC and for home) – IM, nasal</a:t>
            </a:r>
            <a:endParaRPr lang="en-US" sz="2600" dirty="0"/>
          </a:p>
          <a:p>
            <a:pPr marL="342900" indent="-342900" algn="l">
              <a:buFont typeface="Arial" panose="020B0604020202020204" pitchFamily="34" charset="0"/>
              <a:buChar char="•"/>
            </a:pPr>
            <a:r>
              <a:rPr lang="en-US" sz="2600" dirty="0"/>
              <a:t>Consider observing </a:t>
            </a:r>
            <a:r>
              <a:rPr lang="en-US" sz="2600" dirty="0" err="1"/>
              <a:t>nonsevere</a:t>
            </a:r>
            <a:r>
              <a:rPr lang="en-US" sz="2600" dirty="0"/>
              <a:t>, resolved, stable patients after single-dose epi</a:t>
            </a:r>
          </a:p>
          <a:p>
            <a:pPr marL="342900" indent="-342900" algn="l">
              <a:buFont typeface="Arial" panose="020B0604020202020204" pitchFamily="34" charset="0"/>
              <a:buChar char="•"/>
            </a:pPr>
            <a:r>
              <a:rPr lang="en-US" sz="2600" dirty="0"/>
              <a:t>911, stabilize, and treat the severe, unstable, or worsening patient</a:t>
            </a:r>
          </a:p>
          <a:p>
            <a:pPr marL="342900" indent="-342900" algn="l">
              <a:buFont typeface="Arial" panose="020B0604020202020204" pitchFamily="34" charset="0"/>
              <a:buChar char="•"/>
            </a:pPr>
            <a:r>
              <a:rPr lang="en-US" sz="2600" dirty="0"/>
              <a:t>Don’t forget bronchodilators for wheezing</a:t>
            </a:r>
          </a:p>
          <a:p>
            <a:pPr marL="342900" indent="-342900" algn="l">
              <a:buFont typeface="Arial" panose="020B0604020202020204" pitchFamily="34" charset="0"/>
              <a:buChar char="•"/>
            </a:pPr>
            <a:r>
              <a:rPr lang="en-US" sz="2600" dirty="0"/>
              <a:t>Consider inhaled racemic epi for symptomatic airway mucosal edema</a:t>
            </a:r>
          </a:p>
          <a:p>
            <a:pPr marL="342900" indent="-342900" algn="l">
              <a:buFont typeface="Arial" panose="020B0604020202020204" pitchFamily="34" charset="0"/>
              <a:buChar char="•"/>
            </a:pPr>
            <a:r>
              <a:rPr lang="en-US" sz="2600" dirty="0"/>
              <a:t>Become more familiar with the more selective antihistamines</a:t>
            </a:r>
          </a:p>
          <a:p>
            <a:pPr marL="342900" indent="-342900" algn="l">
              <a:buFont typeface="Arial" panose="020B0604020202020204" pitchFamily="34" charset="0"/>
              <a:buChar char="•"/>
            </a:pPr>
            <a:r>
              <a:rPr lang="en-US" sz="2600" dirty="0"/>
              <a:t>Continue antihistamines for several days</a:t>
            </a:r>
          </a:p>
          <a:p>
            <a:pPr marL="342900" indent="-342900" algn="l">
              <a:buFont typeface="Arial" panose="020B0604020202020204" pitchFamily="34" charset="0"/>
              <a:buChar char="•"/>
            </a:pPr>
            <a:r>
              <a:rPr lang="en-US" sz="2600" dirty="0"/>
              <a:t>If you’re prescribing steroids for </a:t>
            </a:r>
            <a:r>
              <a:rPr lang="en-US" sz="2600" u="sng" dirty="0"/>
              <a:t>all</a:t>
            </a:r>
            <a:r>
              <a:rPr lang="en-US" sz="2600" dirty="0"/>
              <a:t> of these patients – </a:t>
            </a:r>
            <a:r>
              <a:rPr lang="en-US" sz="2600" b="1" dirty="0"/>
              <a:t>STOP</a:t>
            </a:r>
          </a:p>
          <a:p>
            <a:pPr marL="342900" indent="-342900" algn="l">
              <a:buFont typeface="Arial" panose="020B0604020202020204" pitchFamily="34" charset="0"/>
              <a:buChar char="•"/>
            </a:pPr>
            <a:r>
              <a:rPr lang="en-US" sz="2600" dirty="0"/>
              <a:t>Use steroids for associated RAD/COPD or severe or refractory cases only</a:t>
            </a:r>
          </a:p>
        </p:txBody>
      </p:sp>
    </p:spTree>
    <p:extLst>
      <p:ext uri="{BB962C8B-B14F-4D97-AF65-F5344CB8AC3E}">
        <p14:creationId xmlns:p14="http://schemas.microsoft.com/office/powerpoint/2010/main" val="24698265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4" y="245811"/>
            <a:ext cx="10951165" cy="921774"/>
          </a:xfrm>
        </p:spPr>
        <p:txBody>
          <a:bodyPr>
            <a:normAutofit/>
          </a:bodyPr>
          <a:lstStyle/>
          <a:p>
            <a:pPr algn="l"/>
            <a:r>
              <a:rPr lang="en-US" sz="4400" b="1" dirty="0"/>
              <a:t>References</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5" name="Subtitle 2">
            <a:extLst>
              <a:ext uri="{FF2B5EF4-FFF2-40B4-BE49-F238E27FC236}">
                <a16:creationId xmlns:a16="http://schemas.microsoft.com/office/drawing/2014/main" id="{C4442F7F-25D3-4A46-8259-904B9DF4103E}"/>
              </a:ext>
            </a:extLst>
          </p:cNvPr>
          <p:cNvSpPr txBox="1">
            <a:spLocks/>
          </p:cNvSpPr>
          <p:nvPr/>
        </p:nvSpPr>
        <p:spPr>
          <a:xfrm>
            <a:off x="748144" y="1533831"/>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100" dirty="0"/>
              <a:t>AMA News Wire. What doctors wish patients knew about food allergies. Feb 20, 2026. Accessed March 3, 2026. </a:t>
            </a:r>
          </a:p>
          <a:p>
            <a:pPr marL="342900" indent="-342900" algn="l">
              <a:buFont typeface="Arial" panose="020B0604020202020204" pitchFamily="34" charset="0"/>
              <a:buChar char="•"/>
            </a:pPr>
            <a:r>
              <a:rPr lang="en-US" sz="2100" dirty="0"/>
              <a:t>Wein D and D Dixon. Anaphylaxis: Clinical Guidelines for Diagnosis and Management.</a:t>
            </a:r>
            <a:r>
              <a:rPr lang="en-US" sz="2100" i="1" dirty="0"/>
              <a:t> JUCM</a:t>
            </a:r>
            <a:r>
              <a:rPr lang="en-US" sz="2100" dirty="0"/>
              <a:t>. June 2011. 9-15. </a:t>
            </a:r>
          </a:p>
          <a:p>
            <a:pPr marL="342900" indent="-342900" algn="l">
              <a:buFont typeface="Arial" panose="020B0604020202020204" pitchFamily="34" charset="0"/>
              <a:buChar char="•"/>
            </a:pPr>
            <a:r>
              <a:rPr lang="en-US" sz="2100" b="0" i="0" dirty="0" err="1">
                <a:effectLst/>
              </a:rPr>
              <a:t>Dribin</a:t>
            </a:r>
            <a:r>
              <a:rPr lang="en-US" sz="2100" b="0" i="0" dirty="0">
                <a:effectLst/>
              </a:rPr>
              <a:t> TE, et al. Anaphylaxis definition, overview, and clinical support tool: 2024 consensus report-a GA</a:t>
            </a:r>
            <a:r>
              <a:rPr lang="en-US" sz="2100" b="0" i="0" baseline="30000" dirty="0">
                <a:effectLst/>
              </a:rPr>
              <a:t>2</a:t>
            </a:r>
            <a:r>
              <a:rPr lang="en-US" sz="2100" b="0" i="0" dirty="0">
                <a:effectLst/>
              </a:rPr>
              <a:t>LEN project. </a:t>
            </a:r>
            <a:r>
              <a:rPr lang="en-US" sz="2100" b="0" i="1" dirty="0">
                <a:effectLst/>
              </a:rPr>
              <a:t>J Allergy Clin Immunol. </a:t>
            </a:r>
            <a:r>
              <a:rPr lang="en-US" sz="2100" b="0" i="0" dirty="0">
                <a:effectLst/>
              </a:rPr>
              <a:t>2025 Aug;156(2):406-417.e6. </a:t>
            </a:r>
            <a:r>
              <a:rPr lang="en-US" sz="2100" b="0" i="0" dirty="0" err="1">
                <a:effectLst/>
              </a:rPr>
              <a:t>doi</a:t>
            </a:r>
            <a:r>
              <a:rPr lang="en-US" sz="2100" b="0" i="0" dirty="0">
                <a:effectLst/>
              </a:rPr>
              <a:t>: 10.1016/j.jaci.2025.01.021. </a:t>
            </a:r>
            <a:r>
              <a:rPr lang="en-US" sz="2100" b="0" i="0" dirty="0" err="1">
                <a:effectLst/>
              </a:rPr>
              <a:t>Epub</a:t>
            </a:r>
            <a:r>
              <a:rPr lang="en-US" sz="2100" b="0" i="0" dirty="0">
                <a:effectLst/>
              </a:rPr>
              <a:t> 2025 Jan 27.</a:t>
            </a:r>
          </a:p>
          <a:p>
            <a:pPr marL="342900" indent="-342900" algn="l">
              <a:buFont typeface="Arial" panose="020B0604020202020204" pitchFamily="34" charset="0"/>
              <a:buChar char="•"/>
            </a:pPr>
            <a:r>
              <a:rPr lang="en-US" sz="2100" dirty="0"/>
              <a:t>Johnson, L. Evidence-based management of angioedema in urgent care. </a:t>
            </a:r>
            <a:r>
              <a:rPr lang="en-US" sz="2100" i="1" dirty="0"/>
              <a:t>Evidence-Based Urgent Care</a:t>
            </a:r>
            <a:r>
              <a:rPr lang="en-US" sz="2100" dirty="0"/>
              <a:t>. May 2024. Volume 3, Issue 5.</a:t>
            </a:r>
          </a:p>
          <a:p>
            <a:pPr marL="342900" indent="-342900" algn="l">
              <a:buFont typeface="Arial" panose="020B0604020202020204" pitchFamily="34" charset="0"/>
              <a:buChar char="•"/>
            </a:pPr>
            <a:r>
              <a:rPr lang="en-US" sz="2100" dirty="0"/>
              <a:t>Mehta P, et al. Angioedema in the emergency department: and evidence-based update. </a:t>
            </a:r>
            <a:r>
              <a:rPr lang="en-US" sz="2100" i="1" dirty="0"/>
              <a:t>Emergency Medicine Practice</a:t>
            </a:r>
            <a:r>
              <a:rPr lang="en-US" sz="2100" dirty="0"/>
              <a:t>. October 2022. Volume 24, Issue 10.</a:t>
            </a:r>
          </a:p>
          <a:p>
            <a:pPr marL="342900" indent="-342900" algn="l">
              <a:buFont typeface="Arial" panose="020B0604020202020204" pitchFamily="34" charset="0"/>
              <a:buChar char="•"/>
            </a:pPr>
            <a:r>
              <a:rPr lang="en-US" sz="2100" b="0" i="0" dirty="0">
                <a:effectLst/>
              </a:rPr>
              <a:t>Zeke A and A Sudhir. Management of allergic reactions and anap</a:t>
            </a:r>
            <a:r>
              <a:rPr lang="en-US" sz="2100" dirty="0"/>
              <a:t>hylaxis in the emergency department. . </a:t>
            </a:r>
            <a:r>
              <a:rPr lang="en-US" sz="2100" i="1" dirty="0"/>
              <a:t>Emergency Medicine Practice</a:t>
            </a:r>
            <a:r>
              <a:rPr lang="en-US" sz="2100" dirty="0"/>
              <a:t>. July 2022. Volume 24. Issue 7. </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sz="2800" dirty="0"/>
          </a:p>
          <a:p>
            <a:pPr marL="342900" indent="-342900" algn="l">
              <a:buFont typeface="Arial" panose="020B0604020202020204" pitchFamily="34" charset="0"/>
              <a:buChar char="•"/>
            </a:pPr>
            <a:endParaRPr lang="en-US" sz="2600" dirty="0"/>
          </a:p>
        </p:txBody>
      </p:sp>
    </p:spTree>
    <p:extLst>
      <p:ext uri="{BB962C8B-B14F-4D97-AF65-F5344CB8AC3E}">
        <p14:creationId xmlns:p14="http://schemas.microsoft.com/office/powerpoint/2010/main" val="3754886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4" y="245811"/>
            <a:ext cx="10951165" cy="921774"/>
          </a:xfrm>
        </p:spPr>
        <p:txBody>
          <a:bodyPr>
            <a:normAutofit/>
          </a:bodyPr>
          <a:lstStyle/>
          <a:p>
            <a:pPr algn="l"/>
            <a:r>
              <a:rPr lang="en-US" sz="4400" b="1" dirty="0"/>
              <a:t>References</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5" name="Subtitle 2">
            <a:extLst>
              <a:ext uri="{FF2B5EF4-FFF2-40B4-BE49-F238E27FC236}">
                <a16:creationId xmlns:a16="http://schemas.microsoft.com/office/drawing/2014/main" id="{C4442F7F-25D3-4A46-8259-904B9DF4103E}"/>
              </a:ext>
            </a:extLst>
          </p:cNvPr>
          <p:cNvSpPr txBox="1">
            <a:spLocks/>
          </p:cNvSpPr>
          <p:nvPr/>
        </p:nvSpPr>
        <p:spPr>
          <a:xfrm>
            <a:off x="699431" y="1452107"/>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100" b="0" i="0" dirty="0">
                <a:effectLst/>
              </a:rPr>
              <a:t>Mustafa  SS. Anaphylaxis. Medscape. </a:t>
            </a:r>
            <a:r>
              <a:rPr lang="en-US" sz="2100" b="0" i="0" dirty="0">
                <a:solidFill>
                  <a:srgbClr val="0070C0"/>
                </a:solidFill>
                <a:effectLst/>
                <a:hlinkClick r:id="rId3">
                  <a:extLst>
                    <a:ext uri="{A12FA001-AC4F-418D-AE19-62706E023703}">
                      <ahyp:hlinkClr xmlns:ahyp="http://schemas.microsoft.com/office/drawing/2018/hyperlinkcolor" val="tx"/>
                    </a:ext>
                  </a:extLst>
                </a:hlinkClick>
              </a:rPr>
              <a:t>https://emedicine.medscape.com/article/135065</a:t>
            </a:r>
            <a:r>
              <a:rPr lang="en-US" sz="2100" b="0" i="0" dirty="0">
                <a:effectLst/>
              </a:rPr>
              <a:t>. Updated August 16, 2024. Accessed March 18, 2026</a:t>
            </a:r>
          </a:p>
          <a:p>
            <a:pPr marL="342900" indent="-342900" algn="l">
              <a:buFont typeface="Arial" panose="020B0604020202020204" pitchFamily="34" charset="0"/>
              <a:buChar char="•"/>
            </a:pPr>
            <a:r>
              <a:rPr lang="en-US" sz="2100" i="0" dirty="0">
                <a:effectLst/>
              </a:rPr>
              <a:t>Ellis AK and JH Day. Diagnosi</a:t>
            </a:r>
            <a:r>
              <a:rPr lang="en-US" sz="2100" dirty="0"/>
              <a:t>s and management of anaphylaxis. </a:t>
            </a:r>
            <a:r>
              <a:rPr lang="en-US" sz="2100" i="1" dirty="0"/>
              <a:t>CMAJ.</a:t>
            </a:r>
            <a:r>
              <a:rPr lang="en-US" sz="2100" dirty="0"/>
              <a:t> Aug 19, 2023. 169(4): 307-12</a:t>
            </a:r>
          </a:p>
          <a:p>
            <a:pPr marL="342900" indent="-342900" algn="l">
              <a:buFont typeface="Arial" panose="020B0604020202020204" pitchFamily="34" charset="0"/>
              <a:buChar char="•"/>
            </a:pPr>
            <a:r>
              <a:rPr lang="en-US" sz="2100" dirty="0"/>
              <a:t>Cardona V, et al. World Allergy Organization Anaphylaxis Guidance 2020. </a:t>
            </a:r>
            <a:r>
              <a:rPr lang="en-US" sz="2100" b="0" i="1" dirty="0">
                <a:effectLst/>
              </a:rPr>
              <a:t>World Allergy Organ J</a:t>
            </a:r>
            <a:r>
              <a:rPr lang="en-US" sz="2100" b="0" i="0" dirty="0">
                <a:effectLst/>
              </a:rPr>
              <a:t>. 2020 Oct 30;13(10):100472. </a:t>
            </a:r>
            <a:r>
              <a:rPr lang="en-US" sz="2100" b="0" i="0" dirty="0" err="1">
                <a:effectLst/>
              </a:rPr>
              <a:t>doi</a:t>
            </a:r>
            <a:r>
              <a:rPr lang="en-US" sz="2100" b="0" i="0" dirty="0">
                <a:effectLst/>
              </a:rPr>
              <a:t>: 10.1016/j.waojou.2020.100472. </a:t>
            </a:r>
            <a:r>
              <a:rPr lang="en-US" sz="2100" b="0" i="0" dirty="0" err="1">
                <a:effectLst/>
              </a:rPr>
              <a:t>eCollection</a:t>
            </a:r>
            <a:r>
              <a:rPr lang="en-US" sz="2100" b="0" i="0" dirty="0">
                <a:effectLst/>
              </a:rPr>
              <a:t> 2020 Oct.</a:t>
            </a:r>
          </a:p>
          <a:p>
            <a:pPr marL="342900" indent="-342900" algn="l">
              <a:buFont typeface="Arial" panose="020B0604020202020204" pitchFamily="34" charset="0"/>
              <a:buChar char="•"/>
            </a:pPr>
            <a:r>
              <a:rPr lang="en-US" sz="2100" dirty="0"/>
              <a:t>Golden DBK, et al. Anaphylaxis: a 2023 practice parameter update. </a:t>
            </a:r>
            <a:r>
              <a:rPr lang="en-US" sz="2100" b="0" i="1" dirty="0">
                <a:effectLst/>
              </a:rPr>
              <a:t>Ann Allergy Asthma Immunol</a:t>
            </a:r>
            <a:r>
              <a:rPr lang="en-US" sz="2100" b="0" i="0" dirty="0">
                <a:effectLst/>
              </a:rPr>
              <a:t>. 2024 Feb;132(2):124-176. </a:t>
            </a:r>
            <a:r>
              <a:rPr lang="en-US" sz="2100" b="0" i="0" dirty="0" err="1">
                <a:effectLst/>
              </a:rPr>
              <a:t>doi</a:t>
            </a:r>
            <a:r>
              <a:rPr lang="en-US" sz="2100" b="0" i="0" dirty="0">
                <a:effectLst/>
              </a:rPr>
              <a:t>: 10.1016/j.anai.2023.09.015. </a:t>
            </a:r>
            <a:r>
              <a:rPr lang="en-US" sz="2100" b="0" i="0" dirty="0" err="1">
                <a:effectLst/>
              </a:rPr>
              <a:t>Epub</a:t>
            </a:r>
            <a:r>
              <a:rPr lang="en-US" sz="2100" b="0" i="0" dirty="0">
                <a:effectLst/>
              </a:rPr>
              <a:t> 2023 Dec 18.</a:t>
            </a:r>
            <a:endParaRPr lang="en-US" sz="2100" dirty="0"/>
          </a:p>
          <a:p>
            <a:pPr marL="342900" indent="-342900" algn="l">
              <a:buFont typeface="Arial" panose="020B0604020202020204" pitchFamily="34" charset="0"/>
              <a:buChar char="•"/>
            </a:pPr>
            <a:r>
              <a:rPr lang="en-US" sz="2100" i="0" dirty="0">
                <a:effectLst/>
              </a:rPr>
              <a:t>Ichikawa M, et al. Incidence and timing of biphasic anaphylactic reactions: a retrospective cohort study. </a:t>
            </a:r>
            <a:r>
              <a:rPr lang="en-US" sz="2100" i="1" dirty="0">
                <a:effectLst/>
              </a:rPr>
              <a:t>Acute Med Surg</a:t>
            </a:r>
            <a:r>
              <a:rPr lang="en-US" sz="2100" i="0" dirty="0">
                <a:effectLst/>
              </a:rPr>
              <a:t>. 2021 Jul 30;8(1):e689. </a:t>
            </a:r>
            <a:r>
              <a:rPr lang="en-US" sz="2100" i="0" dirty="0" err="1">
                <a:effectLst/>
              </a:rPr>
              <a:t>doi</a:t>
            </a:r>
            <a:r>
              <a:rPr lang="en-US" sz="2100" i="0" dirty="0">
                <a:effectLst/>
              </a:rPr>
              <a:t>: </a:t>
            </a:r>
            <a:r>
              <a:rPr lang="en-US" sz="2100" i="0" u="sng" dirty="0">
                <a:effectLst/>
                <a:hlinkClick r:id="rId4">
                  <a:extLst>
                    <a:ext uri="{A12FA001-AC4F-418D-AE19-62706E023703}">
                      <ahyp:hlinkClr xmlns:ahyp="http://schemas.microsoft.com/office/drawing/2018/hyperlinkcolor" val="tx"/>
                    </a:ext>
                  </a:extLst>
                </a:hlinkClick>
              </a:rPr>
              <a:t>10.1002/ams2.689</a:t>
            </a:r>
            <a:endParaRPr lang="en-US" sz="2100" i="0" u="sng" dirty="0">
              <a:effectLst/>
            </a:endParaRPr>
          </a:p>
          <a:p>
            <a:pPr marL="342900" indent="-342900" algn="l">
              <a:buFont typeface="Arial" panose="020B0604020202020204" pitchFamily="34" charset="0"/>
              <a:buChar char="•"/>
            </a:pPr>
            <a:r>
              <a:rPr lang="en-US" sz="2100" dirty="0"/>
              <a:t>Jackson CA, et al. </a:t>
            </a:r>
            <a:r>
              <a:rPr lang="en-US" sz="2100" b="0" i="0" dirty="0">
                <a:effectLst/>
              </a:rPr>
              <a:t>Retrospective comparison between 0.3 mg and 0.5 mg dosing of intramuscular epinephrine for anaphylaxis. </a:t>
            </a:r>
            <a:r>
              <a:rPr lang="en-US" sz="2100" b="0" i="1" dirty="0">
                <a:effectLst/>
              </a:rPr>
              <a:t>Am J </a:t>
            </a:r>
            <a:r>
              <a:rPr lang="en-US" sz="2100" b="0" i="1" dirty="0" err="1">
                <a:effectLst/>
              </a:rPr>
              <a:t>Emerg</a:t>
            </a:r>
            <a:r>
              <a:rPr lang="en-US" sz="2100" b="0" i="1" dirty="0">
                <a:effectLst/>
              </a:rPr>
              <a:t> Med. </a:t>
            </a:r>
            <a:r>
              <a:rPr lang="en-US" sz="2100" b="0" i="0" dirty="0">
                <a:effectLst/>
              </a:rPr>
              <a:t>2026 Jan:99:270-275. </a:t>
            </a:r>
            <a:r>
              <a:rPr lang="en-US" sz="2100" b="0" i="0" dirty="0" err="1">
                <a:effectLst/>
              </a:rPr>
              <a:t>doi</a:t>
            </a:r>
            <a:r>
              <a:rPr lang="en-US" sz="2100" b="0" i="0" dirty="0">
                <a:effectLst/>
              </a:rPr>
              <a:t>: 10.1016/j.ajem.2025.10.020. </a:t>
            </a:r>
            <a:r>
              <a:rPr lang="en-US" sz="2100" b="0" i="0" dirty="0" err="1">
                <a:effectLst/>
              </a:rPr>
              <a:t>Epub</a:t>
            </a:r>
            <a:r>
              <a:rPr lang="en-US" sz="2100" b="0" i="0" dirty="0">
                <a:effectLst/>
              </a:rPr>
              <a:t> 2025 Oct 10.</a:t>
            </a:r>
          </a:p>
          <a:p>
            <a:pPr marL="342900" indent="-342900" algn="l">
              <a:buFont typeface="Arial" panose="020B0604020202020204" pitchFamily="34" charset="0"/>
              <a:buChar char="•"/>
            </a:pPr>
            <a:endParaRPr lang="en-US" sz="2100" dirty="0"/>
          </a:p>
          <a:p>
            <a:pPr marL="342900" indent="-342900" algn="l">
              <a:buFont typeface="Arial" panose="020B0604020202020204" pitchFamily="34" charset="0"/>
              <a:buChar char="•"/>
            </a:pPr>
            <a:endParaRPr lang="en-US" sz="2600" dirty="0"/>
          </a:p>
        </p:txBody>
      </p:sp>
    </p:spTree>
    <p:extLst>
      <p:ext uri="{BB962C8B-B14F-4D97-AF65-F5344CB8AC3E}">
        <p14:creationId xmlns:p14="http://schemas.microsoft.com/office/powerpoint/2010/main" val="4290815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4" y="245811"/>
            <a:ext cx="10951165" cy="921774"/>
          </a:xfrm>
        </p:spPr>
        <p:txBody>
          <a:bodyPr>
            <a:normAutofit/>
          </a:bodyPr>
          <a:lstStyle/>
          <a:p>
            <a:pPr algn="l"/>
            <a:r>
              <a:rPr lang="en-US" sz="4400" b="1" dirty="0"/>
              <a:t>References</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5" name="Subtitle 2">
            <a:extLst>
              <a:ext uri="{FF2B5EF4-FFF2-40B4-BE49-F238E27FC236}">
                <a16:creationId xmlns:a16="http://schemas.microsoft.com/office/drawing/2014/main" id="{C4442F7F-25D3-4A46-8259-904B9DF4103E}"/>
              </a:ext>
            </a:extLst>
          </p:cNvPr>
          <p:cNvSpPr txBox="1">
            <a:spLocks/>
          </p:cNvSpPr>
          <p:nvPr/>
        </p:nvSpPr>
        <p:spPr>
          <a:xfrm>
            <a:off x="665018" y="151239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100" b="0" i="0" dirty="0" err="1">
                <a:effectLst/>
              </a:rPr>
              <a:t>Dribin</a:t>
            </a:r>
            <a:r>
              <a:rPr lang="en-US" sz="2100" b="0" i="0" dirty="0">
                <a:effectLst/>
              </a:rPr>
              <a:t> TE, et al. </a:t>
            </a:r>
            <a:r>
              <a:rPr lang="en-US" sz="2100" i="0" u="none" strike="noStrike" baseline="0" dirty="0"/>
              <a:t>Timing of repeat epinephrine to inform </a:t>
            </a:r>
            <a:r>
              <a:rPr lang="en-US" sz="2100" i="0" u="none" strike="noStrike" baseline="0" dirty="0" err="1"/>
              <a:t>paediatric</a:t>
            </a:r>
            <a:r>
              <a:rPr lang="en-US" sz="2100" i="0" u="none" strike="noStrike" baseline="0" dirty="0"/>
              <a:t> anaphylaxis observation periods: a retrospective cohort study. </a:t>
            </a:r>
            <a:r>
              <a:rPr lang="en-US" sz="2100" i="1" u="none" strike="noStrike" baseline="0" dirty="0"/>
              <a:t>Lancet Child </a:t>
            </a:r>
            <a:r>
              <a:rPr lang="en-US" sz="2100" i="1" u="none" strike="noStrike" baseline="0" dirty="0" err="1"/>
              <a:t>Adolesc</a:t>
            </a:r>
            <a:r>
              <a:rPr lang="en-US" sz="2100" i="1" u="none" strike="noStrike" baseline="0" dirty="0"/>
              <a:t> Health </a:t>
            </a:r>
            <a:r>
              <a:rPr lang="en-US" sz="2100" i="0" u="none" strike="noStrike" baseline="0" dirty="0"/>
              <a:t>2025; 9: 484–96 </a:t>
            </a:r>
            <a:endParaRPr lang="en-US" sz="2100" i="0" dirty="0">
              <a:effectLst/>
            </a:endParaRPr>
          </a:p>
          <a:p>
            <a:pPr marL="342900" indent="-342900" algn="l">
              <a:buFont typeface="Arial" panose="020B0604020202020204" pitchFamily="34" charset="0"/>
              <a:buChar char="•"/>
            </a:pPr>
            <a:r>
              <a:rPr lang="en-US" sz="2100" b="0" i="0" dirty="0">
                <a:solidFill>
                  <a:schemeClr val="tx1"/>
                </a:solidFill>
                <a:effectLst/>
                <a:latin typeface="+mn-lt"/>
              </a:rPr>
              <a:t>van den </a:t>
            </a:r>
            <a:r>
              <a:rPr lang="en-US" sz="2100" b="0" i="0" dirty="0" err="1">
                <a:solidFill>
                  <a:schemeClr val="tx1"/>
                </a:solidFill>
                <a:effectLst/>
                <a:latin typeface="+mn-lt"/>
              </a:rPr>
              <a:t>Elzen</a:t>
            </a:r>
            <a:r>
              <a:rPr lang="en-US" sz="2100" b="0" i="0" dirty="0">
                <a:solidFill>
                  <a:schemeClr val="tx1"/>
                </a:solidFill>
                <a:effectLst/>
                <a:latin typeface="+mn-lt"/>
              </a:rPr>
              <a:t>, et al. Effectiveness and safety of antihistamines up to fourfold or higher in treatment of chronic spontaneous urticaria. </a:t>
            </a:r>
            <a:r>
              <a:rPr lang="en-US" sz="2100" b="0" i="1" dirty="0">
                <a:solidFill>
                  <a:schemeClr val="tx1"/>
                </a:solidFill>
                <a:effectLst/>
                <a:latin typeface="+mn-lt"/>
              </a:rPr>
              <a:t>Clin </a:t>
            </a:r>
            <a:r>
              <a:rPr lang="en-US" sz="2100" b="0" i="1" dirty="0" err="1">
                <a:solidFill>
                  <a:schemeClr val="tx1"/>
                </a:solidFill>
                <a:effectLst/>
                <a:latin typeface="+mn-lt"/>
              </a:rPr>
              <a:t>Transl</a:t>
            </a:r>
            <a:r>
              <a:rPr lang="en-US" sz="2100" b="0" i="1" dirty="0">
                <a:solidFill>
                  <a:schemeClr val="tx1"/>
                </a:solidFill>
                <a:effectLst/>
                <a:latin typeface="+mn-lt"/>
              </a:rPr>
              <a:t> Allergy</a:t>
            </a:r>
            <a:r>
              <a:rPr lang="en-US" sz="2100" b="0" i="0" dirty="0">
                <a:solidFill>
                  <a:schemeClr val="tx1"/>
                </a:solidFill>
                <a:effectLst/>
                <a:latin typeface="+mn-lt"/>
              </a:rPr>
              <a:t>. 2017 Feb 14:7:4. </a:t>
            </a:r>
            <a:r>
              <a:rPr lang="en-US" sz="2100" b="0" i="0" dirty="0" err="1">
                <a:solidFill>
                  <a:schemeClr val="tx1"/>
                </a:solidFill>
                <a:effectLst/>
                <a:latin typeface="+mn-lt"/>
              </a:rPr>
              <a:t>doi</a:t>
            </a:r>
            <a:r>
              <a:rPr lang="en-US" sz="2100" b="0" i="0" dirty="0">
                <a:solidFill>
                  <a:schemeClr val="tx1"/>
                </a:solidFill>
                <a:effectLst/>
                <a:latin typeface="+mn-lt"/>
              </a:rPr>
              <a:t>: 10.1186/s13601-017-0141-3. </a:t>
            </a:r>
            <a:r>
              <a:rPr lang="en-US" sz="2100" b="0" i="0" dirty="0" err="1">
                <a:solidFill>
                  <a:schemeClr val="tx1"/>
                </a:solidFill>
                <a:effectLst/>
                <a:latin typeface="+mn-lt"/>
              </a:rPr>
              <a:t>eCollection</a:t>
            </a:r>
            <a:r>
              <a:rPr lang="en-US" sz="2100" b="0" i="0" dirty="0">
                <a:solidFill>
                  <a:schemeClr val="tx1"/>
                </a:solidFill>
                <a:effectLst/>
                <a:latin typeface="+mn-lt"/>
              </a:rPr>
              <a:t> 2017.</a:t>
            </a:r>
            <a:endParaRPr lang="en-US" sz="2100" b="0" i="0" dirty="0">
              <a:solidFill>
                <a:schemeClr val="tx1"/>
              </a:solidFill>
              <a:effectLst/>
            </a:endParaRPr>
          </a:p>
          <a:p>
            <a:pPr marL="342900" indent="-342900" algn="l">
              <a:buFont typeface="Arial" panose="020B0604020202020204" pitchFamily="34" charset="0"/>
              <a:buChar char="•"/>
            </a:pPr>
            <a:r>
              <a:rPr lang="en-US" sz="2100" b="0" i="0" dirty="0">
                <a:solidFill>
                  <a:schemeClr val="tx1"/>
                </a:solidFill>
                <a:effectLst/>
              </a:rPr>
              <a:t>Slater JW, et al. Second-generation antihistamines: a comparative review. </a:t>
            </a:r>
            <a:r>
              <a:rPr lang="nl-NL" sz="2100" b="0" i="1" dirty="0">
                <a:solidFill>
                  <a:schemeClr val="tx1"/>
                </a:solidFill>
                <a:effectLst/>
              </a:rPr>
              <a:t>Drugs</a:t>
            </a:r>
            <a:r>
              <a:rPr lang="nl-NL" sz="2100" b="0" i="0" dirty="0">
                <a:solidFill>
                  <a:schemeClr val="tx1"/>
                </a:solidFill>
                <a:effectLst/>
              </a:rPr>
              <a:t>. 1999 Jan;57(1):31-47. doi: 10.2165/00003495-199957010-00004.</a:t>
            </a:r>
          </a:p>
          <a:p>
            <a:pPr marL="342900" indent="-342900" algn="l">
              <a:buFont typeface="Arial" panose="020B0604020202020204" pitchFamily="34" charset="0"/>
              <a:buChar char="•"/>
            </a:pPr>
            <a:r>
              <a:rPr lang="en-US" sz="2100" b="0" i="0" dirty="0" err="1">
                <a:solidFill>
                  <a:schemeClr val="tx1"/>
                </a:solidFill>
                <a:effectLst/>
              </a:rPr>
              <a:t>Devillier</a:t>
            </a:r>
            <a:r>
              <a:rPr lang="en-US" sz="2100" b="0" i="0" dirty="0">
                <a:solidFill>
                  <a:schemeClr val="tx1"/>
                </a:solidFill>
                <a:effectLst/>
              </a:rPr>
              <a:t> P, et al. Clinical pharmacokinetics and pharmacodynamics of desloratadine, fexofenadine and levocetirizine : a comparative review. </a:t>
            </a:r>
            <a:r>
              <a:rPr lang="fr-FR" sz="2100" b="0" i="1" dirty="0">
                <a:solidFill>
                  <a:schemeClr val="tx1"/>
                </a:solidFill>
                <a:effectLst/>
              </a:rPr>
              <a:t>Clin </a:t>
            </a:r>
            <a:r>
              <a:rPr lang="fr-FR" sz="2100" b="0" i="1" dirty="0" err="1">
                <a:solidFill>
                  <a:schemeClr val="tx1"/>
                </a:solidFill>
                <a:effectLst/>
              </a:rPr>
              <a:t>Pharmacokinet</a:t>
            </a:r>
            <a:r>
              <a:rPr lang="fr-FR" sz="2100" b="0" i="0" dirty="0">
                <a:solidFill>
                  <a:schemeClr val="tx1"/>
                </a:solidFill>
                <a:effectLst/>
              </a:rPr>
              <a:t>. 2008;47(4):217-30. </a:t>
            </a:r>
            <a:r>
              <a:rPr lang="fr-FR" sz="2100" b="0" i="0" dirty="0" err="1">
                <a:solidFill>
                  <a:schemeClr val="tx1"/>
                </a:solidFill>
                <a:effectLst/>
              </a:rPr>
              <a:t>doi</a:t>
            </a:r>
            <a:r>
              <a:rPr lang="fr-FR" sz="2100" b="0" i="0" dirty="0">
                <a:solidFill>
                  <a:schemeClr val="tx1"/>
                </a:solidFill>
                <a:effectLst/>
              </a:rPr>
              <a:t>: 10.2165/00003088-200847040-00001.</a:t>
            </a:r>
          </a:p>
          <a:p>
            <a:pPr marL="342900" indent="-342900" algn="l">
              <a:buFont typeface="Arial" panose="020B0604020202020204" pitchFamily="34" charset="0"/>
              <a:buChar char="•"/>
            </a:pPr>
            <a:r>
              <a:rPr lang="en-US" sz="2100" b="0" dirty="0">
                <a:solidFill>
                  <a:schemeClr val="tx1"/>
                </a:solidFill>
                <a:latin typeface="+mn-lt"/>
              </a:rPr>
              <a:t>Kar S, et al. </a:t>
            </a:r>
            <a:r>
              <a:rPr lang="en-US" sz="2100" b="0" i="0" dirty="0">
                <a:solidFill>
                  <a:schemeClr val="tx1"/>
                </a:solidFill>
                <a:effectLst/>
                <a:latin typeface="+mn-lt"/>
              </a:rPr>
              <a:t>A review of antihistamines used during pregnancy. </a:t>
            </a:r>
            <a:r>
              <a:rPr lang="en-US" sz="2100" b="0" i="1" dirty="0">
                <a:solidFill>
                  <a:schemeClr val="tx1"/>
                </a:solidFill>
                <a:effectLst/>
                <a:latin typeface="+mn-lt"/>
              </a:rPr>
              <a:t>J </a:t>
            </a:r>
            <a:r>
              <a:rPr lang="en-US" sz="2100" b="0" i="1" dirty="0" err="1">
                <a:solidFill>
                  <a:schemeClr val="tx1"/>
                </a:solidFill>
                <a:effectLst/>
                <a:latin typeface="+mn-lt"/>
              </a:rPr>
              <a:t>Pharmacol</a:t>
            </a:r>
            <a:r>
              <a:rPr lang="en-US" sz="2100" b="0" i="1" dirty="0">
                <a:solidFill>
                  <a:schemeClr val="tx1"/>
                </a:solidFill>
                <a:effectLst/>
                <a:latin typeface="+mn-lt"/>
              </a:rPr>
              <a:t> </a:t>
            </a:r>
            <a:r>
              <a:rPr lang="en-US" sz="2100" b="0" i="1" dirty="0" err="1">
                <a:solidFill>
                  <a:schemeClr val="tx1"/>
                </a:solidFill>
                <a:effectLst/>
                <a:latin typeface="+mn-lt"/>
              </a:rPr>
              <a:t>Pharmacother</a:t>
            </a:r>
            <a:r>
              <a:rPr lang="en-US" sz="2100" b="0" dirty="0">
                <a:solidFill>
                  <a:schemeClr val="tx1"/>
                </a:solidFill>
                <a:effectLst/>
                <a:latin typeface="+mn-lt"/>
              </a:rPr>
              <a:t>. 2012 Apr-Jun;3(2):105–108. </a:t>
            </a:r>
            <a:r>
              <a:rPr lang="en-US" sz="2100" b="0" dirty="0" err="1">
                <a:solidFill>
                  <a:schemeClr val="tx1"/>
                </a:solidFill>
                <a:effectLst/>
                <a:latin typeface="+mn-lt"/>
              </a:rPr>
              <a:t>doi</a:t>
            </a:r>
            <a:r>
              <a:rPr lang="en-US" sz="2100" b="0" dirty="0">
                <a:solidFill>
                  <a:schemeClr val="tx1"/>
                </a:solidFill>
                <a:effectLst/>
                <a:latin typeface="+mn-lt"/>
              </a:rPr>
              <a:t>: </a:t>
            </a:r>
            <a:r>
              <a:rPr lang="en-US" sz="2100" b="0" u="sng" dirty="0">
                <a:solidFill>
                  <a:schemeClr val="tx1"/>
                </a:solidFill>
                <a:effectLst/>
                <a:latin typeface="+mn-lt"/>
                <a:hlinkClick r:id="rId3">
                  <a:extLst>
                    <a:ext uri="{A12FA001-AC4F-418D-AE19-62706E023703}">
                      <ahyp:hlinkClr xmlns:ahyp="http://schemas.microsoft.com/office/drawing/2018/hyperlinkcolor" val="tx"/>
                    </a:ext>
                  </a:extLst>
                </a:hlinkClick>
              </a:rPr>
              <a:t>10.4103/0976-500X.95503</a:t>
            </a:r>
            <a:endParaRPr lang="en-US" sz="2100" b="0" dirty="0">
              <a:solidFill>
                <a:schemeClr val="tx1"/>
              </a:solidFill>
              <a:effectLst/>
              <a:latin typeface="+mn-lt"/>
            </a:endParaRPr>
          </a:p>
          <a:p>
            <a:pPr marL="342900" indent="-342900" algn="l">
              <a:buFont typeface="Arial" panose="020B0604020202020204" pitchFamily="34" charset="0"/>
              <a:buChar char="•"/>
            </a:pPr>
            <a:endParaRPr lang="en-US" sz="2100" b="0" i="0" dirty="0">
              <a:solidFill>
                <a:schemeClr val="tx1"/>
              </a:solidFill>
              <a:effectLst/>
            </a:endParaRPr>
          </a:p>
          <a:p>
            <a:pPr marL="342900" indent="-342900" algn="l">
              <a:buFont typeface="Arial" panose="020B0604020202020204" pitchFamily="34" charset="0"/>
              <a:buChar char="•"/>
            </a:pPr>
            <a:endParaRPr lang="en-US" sz="2000" b="0" i="0" dirty="0">
              <a:effectLst/>
            </a:endParaRPr>
          </a:p>
          <a:p>
            <a:pPr marL="342900" indent="-342900" algn="l">
              <a:buFont typeface="Arial" panose="020B0604020202020204" pitchFamily="34" charset="0"/>
              <a:buChar char="•"/>
            </a:pPr>
            <a:endParaRPr lang="en-US" sz="2000" b="0" i="0" dirty="0">
              <a:effectLst/>
            </a:endParaRPr>
          </a:p>
          <a:p>
            <a:pPr marL="342900" indent="-342900" algn="l">
              <a:buFont typeface="Arial" panose="020B0604020202020204" pitchFamily="34" charset="0"/>
              <a:buChar char="•"/>
            </a:pPr>
            <a:endParaRPr lang="en-US" sz="2000" i="0" dirty="0">
              <a:effectLst/>
            </a:endParaRP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600" dirty="0"/>
          </a:p>
        </p:txBody>
      </p:sp>
    </p:spTree>
    <p:extLst>
      <p:ext uri="{BB962C8B-B14F-4D97-AF65-F5344CB8AC3E}">
        <p14:creationId xmlns:p14="http://schemas.microsoft.com/office/powerpoint/2010/main" val="5599646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4" y="245811"/>
            <a:ext cx="10951165" cy="921774"/>
          </a:xfrm>
        </p:spPr>
        <p:txBody>
          <a:bodyPr>
            <a:normAutofit/>
          </a:bodyPr>
          <a:lstStyle/>
          <a:p>
            <a:pPr algn="l"/>
            <a:r>
              <a:rPr lang="en-US" sz="4400" b="1" dirty="0"/>
              <a:t>References</a:t>
            </a:r>
          </a:p>
        </p:txBody>
      </p:sp>
      <p:sp>
        <p:nvSpPr>
          <p:cNvPr id="6" name="Subtitle 2">
            <a:extLst>
              <a:ext uri="{FF2B5EF4-FFF2-40B4-BE49-F238E27FC236}">
                <a16:creationId xmlns:a16="http://schemas.microsoft.com/office/drawing/2014/main" id="{77B58483-9E67-45B2-A7A9-1DD90428B0A2}"/>
              </a:ext>
            </a:extLst>
          </p:cNvPr>
          <p:cNvSpPr txBox="1">
            <a:spLocks/>
          </p:cNvSpPr>
          <p:nvPr/>
        </p:nvSpPr>
        <p:spPr>
          <a:xfrm>
            <a:off x="547031" y="1533832"/>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5" name="Subtitle 2">
            <a:extLst>
              <a:ext uri="{FF2B5EF4-FFF2-40B4-BE49-F238E27FC236}">
                <a16:creationId xmlns:a16="http://schemas.microsoft.com/office/drawing/2014/main" id="{C4442F7F-25D3-4A46-8259-904B9DF4103E}"/>
              </a:ext>
            </a:extLst>
          </p:cNvPr>
          <p:cNvSpPr txBox="1">
            <a:spLocks/>
          </p:cNvSpPr>
          <p:nvPr/>
        </p:nvSpPr>
        <p:spPr>
          <a:xfrm>
            <a:off x="665018" y="1442056"/>
            <a:ext cx="10861964" cy="48594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100" b="0" i="0" dirty="0">
                <a:effectLst/>
              </a:rPr>
              <a:t>Stone CA and JJ Choi. Effect of use of inhaled epinephrine on intramuscular epinephrine use in patients with idiopathic anaphylaxis and angioedema. </a:t>
            </a:r>
            <a:r>
              <a:rPr lang="en-US" sz="2100" b="0" i="1" dirty="0">
                <a:effectLst/>
              </a:rPr>
              <a:t>Ann Allergy Asthma Immunol</a:t>
            </a:r>
            <a:r>
              <a:rPr lang="en-US" sz="2100" b="0" i="0" dirty="0">
                <a:effectLst/>
              </a:rPr>
              <a:t>. 2016 Feb;116(2):170-1. </a:t>
            </a:r>
            <a:r>
              <a:rPr lang="en-US" sz="2100" b="0" i="0" dirty="0" err="1">
                <a:effectLst/>
              </a:rPr>
              <a:t>doi</a:t>
            </a:r>
            <a:r>
              <a:rPr lang="en-US" sz="2100" b="0" i="0" dirty="0">
                <a:effectLst/>
              </a:rPr>
              <a:t>: 10.1016/j.anai.2015.11.012. </a:t>
            </a:r>
            <a:r>
              <a:rPr lang="en-US" sz="2100" b="0" i="0" dirty="0" err="1">
                <a:effectLst/>
              </a:rPr>
              <a:t>Epub</a:t>
            </a:r>
            <a:r>
              <a:rPr lang="en-US" sz="2100" b="0" i="0" dirty="0">
                <a:effectLst/>
              </a:rPr>
              <a:t> 2015 Dec 12.</a:t>
            </a:r>
          </a:p>
          <a:p>
            <a:pPr marL="342900" indent="-342900" algn="l">
              <a:buFont typeface="Arial" panose="020B0604020202020204" pitchFamily="34" charset="0"/>
              <a:buChar char="•"/>
            </a:pPr>
            <a:r>
              <a:rPr lang="en-US" sz="2100" b="0" i="0" dirty="0" err="1">
                <a:effectLst/>
              </a:rPr>
              <a:t>Dribin</a:t>
            </a:r>
            <a:r>
              <a:rPr lang="en-US" sz="2100" b="0" i="0" dirty="0">
                <a:effectLst/>
              </a:rPr>
              <a:t> TE and HA Sampson. Epinephrine and emergency medical services activation recommendations during acute allergic reactions in community settings: International consensus report. </a:t>
            </a:r>
            <a:r>
              <a:rPr lang="en-US" sz="2100" b="0" i="1" dirty="0">
                <a:effectLst/>
              </a:rPr>
              <a:t>J Allergy Clin Immunol. </a:t>
            </a:r>
            <a:r>
              <a:rPr lang="en-US" sz="2100" b="0" i="0" dirty="0">
                <a:effectLst/>
              </a:rPr>
              <a:t>2026 Feb;157(2):429-441. </a:t>
            </a:r>
            <a:r>
              <a:rPr lang="en-US" sz="2100" b="0" i="0" dirty="0" err="1">
                <a:effectLst/>
              </a:rPr>
              <a:t>doi</a:t>
            </a:r>
            <a:r>
              <a:rPr lang="en-US" sz="2100" b="0" i="0" dirty="0">
                <a:effectLst/>
              </a:rPr>
              <a:t>: 10.1016/j.jaci.2025.11.008. </a:t>
            </a:r>
            <a:r>
              <a:rPr lang="en-US" sz="2100" b="0" i="0" dirty="0" err="1">
                <a:effectLst/>
              </a:rPr>
              <a:t>Epub</a:t>
            </a:r>
            <a:r>
              <a:rPr lang="en-US" sz="2100" b="0" i="0" dirty="0">
                <a:effectLst/>
              </a:rPr>
              <a:t> 2025 Dec 10.</a:t>
            </a:r>
          </a:p>
          <a:p>
            <a:pPr marL="342900" indent="-342900" algn="l">
              <a:buFont typeface="Arial" panose="020B0604020202020204" pitchFamily="34" charset="0"/>
              <a:buChar char="•"/>
            </a:pPr>
            <a:r>
              <a:rPr lang="en-US" sz="2100" b="0" i="0" dirty="0" err="1">
                <a:effectLst/>
              </a:rPr>
              <a:t>Alqurashi</a:t>
            </a:r>
            <a:r>
              <a:rPr lang="en-US" sz="2100" b="0" i="0" dirty="0">
                <a:effectLst/>
              </a:rPr>
              <a:t> W and AK Ellis. Do Corticosteroids Prevent Biphasic Anaphylaxis? </a:t>
            </a:r>
            <a:r>
              <a:rPr lang="en-US" sz="2100" b="0" i="1" dirty="0">
                <a:effectLst/>
              </a:rPr>
              <a:t>J Allergy Clin Immunol </a:t>
            </a:r>
            <a:r>
              <a:rPr lang="en-US" sz="2100" b="0" i="1" dirty="0" err="1">
                <a:effectLst/>
              </a:rPr>
              <a:t>Pract</a:t>
            </a:r>
            <a:r>
              <a:rPr lang="en-US" sz="2100" b="0" i="1" dirty="0">
                <a:effectLst/>
              </a:rPr>
              <a:t>.  </a:t>
            </a:r>
            <a:r>
              <a:rPr lang="en-US" sz="2100" b="0" i="0" dirty="0">
                <a:effectLst/>
              </a:rPr>
              <a:t>2017 Sep-Oct;5(5):1194-1205. </a:t>
            </a:r>
            <a:r>
              <a:rPr lang="en-US" sz="2100" b="0" i="0" dirty="0" err="1">
                <a:effectLst/>
              </a:rPr>
              <a:t>doi</a:t>
            </a:r>
            <a:r>
              <a:rPr lang="en-US" sz="2100" b="0" i="0" dirty="0">
                <a:effectLst/>
              </a:rPr>
              <a:t>: 10.1016/j.jaip.2017.05.022</a:t>
            </a:r>
          </a:p>
          <a:p>
            <a:pPr marL="342900" indent="-342900" algn="l">
              <a:buFont typeface="Arial" panose="020B0604020202020204" pitchFamily="34" charset="0"/>
              <a:buChar char="•"/>
            </a:pPr>
            <a:r>
              <a:rPr lang="en-US" sz="2100" b="0" i="0" dirty="0" err="1">
                <a:effectLst/>
              </a:rPr>
              <a:t>Kounis</a:t>
            </a:r>
            <a:r>
              <a:rPr lang="en-US" sz="2100" b="0" i="0" dirty="0">
                <a:effectLst/>
              </a:rPr>
              <a:t> NG. </a:t>
            </a:r>
            <a:r>
              <a:rPr lang="en-US" sz="2100" b="0" i="0" dirty="0" err="1">
                <a:effectLst/>
              </a:rPr>
              <a:t>Kounis</a:t>
            </a:r>
            <a:r>
              <a:rPr lang="en-US" sz="2100" b="0" i="0" dirty="0">
                <a:effectLst/>
              </a:rPr>
              <a:t> syndrome (allergic angina and allergic myocardial infarction): a natural paradigm?  </a:t>
            </a:r>
            <a:r>
              <a:rPr lang="en-US" sz="2100" b="0" i="1" dirty="0">
                <a:effectLst/>
              </a:rPr>
              <a:t>Int J </a:t>
            </a:r>
            <a:r>
              <a:rPr lang="en-US" sz="2100" b="0" i="1" dirty="0" err="1">
                <a:effectLst/>
              </a:rPr>
              <a:t>Cardiol</a:t>
            </a:r>
            <a:r>
              <a:rPr lang="en-US" sz="2100" b="0" i="0" dirty="0">
                <a:effectLst/>
              </a:rPr>
              <a:t>. 2006 Jun 7;110(1):7-14. </a:t>
            </a:r>
            <a:r>
              <a:rPr lang="en-US" sz="2100" b="0" i="0" dirty="0" err="1">
                <a:effectLst/>
              </a:rPr>
              <a:t>doi</a:t>
            </a:r>
            <a:r>
              <a:rPr lang="en-US" sz="2100" b="0" i="0" dirty="0">
                <a:effectLst/>
              </a:rPr>
              <a:t>: 10.1016/j.ijcard.2005.08.007. </a:t>
            </a:r>
            <a:r>
              <a:rPr lang="en-US" sz="2100" b="0" i="0" dirty="0" err="1">
                <a:effectLst/>
              </a:rPr>
              <a:t>Epub</a:t>
            </a:r>
            <a:r>
              <a:rPr lang="en-US" sz="2100" b="0" i="0" dirty="0">
                <a:effectLst/>
              </a:rPr>
              <a:t> 2005 Oct 24.</a:t>
            </a:r>
          </a:p>
          <a:p>
            <a:pPr marL="342900" indent="-342900" algn="l">
              <a:buFont typeface="Arial" panose="020B0604020202020204" pitchFamily="34" charset="0"/>
              <a:buChar char="•"/>
            </a:pPr>
            <a:r>
              <a:rPr lang="en-US" sz="2100" b="0" i="0" dirty="0" err="1">
                <a:effectLst/>
              </a:rPr>
              <a:t>Fassio</a:t>
            </a:r>
            <a:r>
              <a:rPr lang="en-US" sz="2100" b="0" i="0" dirty="0">
                <a:effectLst/>
              </a:rPr>
              <a:t> F, et al. </a:t>
            </a:r>
            <a:r>
              <a:rPr lang="en-US" sz="2100" b="0" i="0" dirty="0" err="1">
                <a:effectLst/>
              </a:rPr>
              <a:t>Kounis</a:t>
            </a:r>
            <a:r>
              <a:rPr lang="en-US" sz="2100" b="0" i="0" dirty="0">
                <a:effectLst/>
              </a:rPr>
              <a:t> syndrome: A concise review with focus on management. </a:t>
            </a:r>
            <a:r>
              <a:rPr lang="en-US" sz="2100" b="0" i="1" dirty="0">
                <a:effectLst/>
              </a:rPr>
              <a:t>Eur J Intern Med</a:t>
            </a:r>
            <a:r>
              <a:rPr lang="en-US" sz="2100" b="0" i="0" dirty="0">
                <a:effectLst/>
              </a:rPr>
              <a:t>. 2016 May:30:7-10. </a:t>
            </a:r>
            <a:r>
              <a:rPr lang="en-US" sz="2100" b="0" i="0" dirty="0" err="1">
                <a:effectLst/>
              </a:rPr>
              <a:t>doi</a:t>
            </a:r>
            <a:r>
              <a:rPr lang="en-US" sz="2100" b="0" i="0" dirty="0">
                <a:effectLst/>
              </a:rPr>
              <a:t>: 10.1016/j.ejim.2015.12.004. </a:t>
            </a:r>
            <a:r>
              <a:rPr lang="en-US" sz="2100" b="0" i="0" dirty="0" err="1">
                <a:effectLst/>
              </a:rPr>
              <a:t>Epub</a:t>
            </a:r>
            <a:r>
              <a:rPr lang="en-US" sz="2100" b="0" i="0" dirty="0">
                <a:effectLst/>
              </a:rPr>
              <a:t> 2016 Jan 12.</a:t>
            </a:r>
          </a:p>
          <a:p>
            <a:pPr marL="342900" indent="-342900" algn="l">
              <a:buFont typeface="Arial" panose="020B0604020202020204" pitchFamily="34" charset="0"/>
              <a:buChar char="•"/>
            </a:pPr>
            <a:endParaRPr lang="en-US" sz="2000" b="0" i="0" dirty="0">
              <a:effectLst/>
            </a:endParaRPr>
          </a:p>
          <a:p>
            <a:pPr algn="l"/>
            <a:endParaRPr lang="en-US" sz="2000" b="0" i="0" dirty="0">
              <a:effectLst/>
            </a:endParaRPr>
          </a:p>
          <a:p>
            <a:pPr marL="342900" indent="-342900" algn="l">
              <a:buFont typeface="Arial" panose="020B0604020202020204" pitchFamily="34" charset="0"/>
              <a:buChar char="•"/>
            </a:pPr>
            <a:endParaRPr lang="en-US" sz="2000" i="0" dirty="0">
              <a:effectLst/>
            </a:endParaRP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600" dirty="0"/>
          </a:p>
        </p:txBody>
      </p:sp>
    </p:spTree>
    <p:extLst>
      <p:ext uri="{BB962C8B-B14F-4D97-AF65-F5344CB8AC3E}">
        <p14:creationId xmlns:p14="http://schemas.microsoft.com/office/powerpoint/2010/main" val="9825853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2D990-D942-FB9B-6104-F9A5C9CE25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C961D9-9AB4-1941-C936-92E86BC77FF9}"/>
              </a:ext>
            </a:extLst>
          </p:cNvPr>
          <p:cNvSpPr>
            <a:spLocks noGrp="1"/>
          </p:cNvSpPr>
          <p:nvPr>
            <p:ph type="ctrTitle"/>
          </p:nvPr>
        </p:nvSpPr>
        <p:spPr>
          <a:xfrm>
            <a:off x="748144" y="245811"/>
            <a:ext cx="10951165" cy="921774"/>
          </a:xfrm>
        </p:spPr>
        <p:txBody>
          <a:bodyPr>
            <a:normAutofit/>
          </a:bodyPr>
          <a:lstStyle/>
          <a:p>
            <a:pPr algn="l"/>
            <a:r>
              <a:rPr lang="en-US" sz="4400" b="1" dirty="0"/>
              <a:t>References – EB Medicine</a:t>
            </a:r>
          </a:p>
        </p:txBody>
      </p:sp>
      <p:sp>
        <p:nvSpPr>
          <p:cNvPr id="6" name="Subtitle 2">
            <a:extLst>
              <a:ext uri="{FF2B5EF4-FFF2-40B4-BE49-F238E27FC236}">
                <a16:creationId xmlns:a16="http://schemas.microsoft.com/office/drawing/2014/main" id="{8E6FE591-833F-6575-72B1-CD4215E39506}"/>
              </a:ext>
            </a:extLst>
          </p:cNvPr>
          <p:cNvSpPr txBox="1">
            <a:spLocks/>
          </p:cNvSpPr>
          <p:nvPr/>
        </p:nvSpPr>
        <p:spPr>
          <a:xfrm>
            <a:off x="547031" y="5471507"/>
            <a:ext cx="10861964" cy="5578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p>
        </p:txBody>
      </p:sp>
      <p:sp>
        <p:nvSpPr>
          <p:cNvPr id="5" name="Subtitle 2">
            <a:extLst>
              <a:ext uri="{FF2B5EF4-FFF2-40B4-BE49-F238E27FC236}">
                <a16:creationId xmlns:a16="http://schemas.microsoft.com/office/drawing/2014/main" id="{36D20AA6-0670-772D-6BB8-7E358F014E16}"/>
              </a:ext>
            </a:extLst>
          </p:cNvPr>
          <p:cNvSpPr txBox="1">
            <a:spLocks/>
          </p:cNvSpPr>
          <p:nvPr/>
        </p:nvSpPr>
        <p:spPr>
          <a:xfrm>
            <a:off x="285750" y="4573692"/>
            <a:ext cx="11558588" cy="9217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t>           EM Practice July 2022                EM Practice Oct 2022               EB Urgent Care May 2024</a:t>
            </a:r>
          </a:p>
          <a:p>
            <a:pPr algn="l"/>
            <a:r>
              <a:rPr lang="en-US" sz="2200" dirty="0"/>
              <a:t>           Allergy and Anaphylaxis                    Angioedema                                    </a:t>
            </a:r>
            <a:r>
              <a:rPr lang="en-US" sz="2200" dirty="0" err="1"/>
              <a:t>Angioedema</a:t>
            </a:r>
            <a:endParaRPr lang="en-US" sz="2200" dirty="0"/>
          </a:p>
          <a:p>
            <a:pPr algn="l"/>
            <a:r>
              <a:rPr lang="en-US" sz="1900" dirty="0">
                <a:hlinkClick r:id="rId3"/>
              </a:rPr>
              <a:t>www.ebmedicine.net/07-1-22_EMP</a:t>
            </a:r>
            <a:r>
              <a:rPr lang="en-US" sz="1900" dirty="0"/>
              <a:t>     </a:t>
            </a:r>
            <a:r>
              <a:rPr lang="en-US" sz="1900" dirty="0">
                <a:hlinkClick r:id="rId4"/>
              </a:rPr>
              <a:t>www.ebmedicine.net/10-1-22_EMP</a:t>
            </a:r>
            <a:r>
              <a:rPr lang="en-US" sz="1900" dirty="0"/>
              <a:t>     </a:t>
            </a:r>
            <a:r>
              <a:rPr lang="en-US" sz="1900" dirty="0">
                <a:hlinkClick r:id="rId5"/>
              </a:rPr>
              <a:t>www.ebmedicine.net/05-1-24_UC</a:t>
            </a:r>
            <a:r>
              <a:rPr lang="en-US" sz="1900" dirty="0"/>
              <a:t>     </a:t>
            </a:r>
          </a:p>
        </p:txBody>
      </p:sp>
      <p:sp>
        <p:nvSpPr>
          <p:cNvPr id="3" name="AutoShape 2">
            <a:extLst>
              <a:ext uri="{FF2B5EF4-FFF2-40B4-BE49-F238E27FC236}">
                <a16:creationId xmlns:a16="http://schemas.microsoft.com/office/drawing/2014/main" id="{79512BE9-BB78-8FBF-A4ED-FC280AC826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69266E27-9CB8-717A-A31A-BA44997874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060" y="1825876"/>
            <a:ext cx="2653340" cy="2653340"/>
          </a:xfrm>
          <a:prstGeom prst="rect">
            <a:avLst/>
          </a:prstGeom>
        </p:spPr>
      </p:pic>
      <p:pic>
        <p:nvPicPr>
          <p:cNvPr id="10" name="Picture 9">
            <a:extLst>
              <a:ext uri="{FF2B5EF4-FFF2-40B4-BE49-F238E27FC236}">
                <a16:creationId xmlns:a16="http://schemas.microsoft.com/office/drawing/2014/main" id="{92458CA0-689B-CE95-EDF3-66E4FE33C4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7205" y="1825876"/>
            <a:ext cx="2653340" cy="2653340"/>
          </a:xfrm>
          <a:prstGeom prst="rect">
            <a:avLst/>
          </a:prstGeom>
        </p:spPr>
      </p:pic>
      <p:pic>
        <p:nvPicPr>
          <p:cNvPr id="12" name="Picture 11">
            <a:extLst>
              <a:ext uri="{FF2B5EF4-FFF2-40B4-BE49-F238E27FC236}">
                <a16:creationId xmlns:a16="http://schemas.microsoft.com/office/drawing/2014/main" id="{0244FF69-D4D7-10F3-6DD2-0E48305FE2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2689" y="1825876"/>
            <a:ext cx="2653340" cy="2653340"/>
          </a:xfrm>
          <a:prstGeom prst="rect">
            <a:avLst/>
          </a:prstGeom>
        </p:spPr>
      </p:pic>
    </p:spTree>
    <p:extLst>
      <p:ext uri="{BB962C8B-B14F-4D97-AF65-F5344CB8AC3E}">
        <p14:creationId xmlns:p14="http://schemas.microsoft.com/office/powerpoint/2010/main" val="3900424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3" name="Oval 2">
            <a:extLst>
              <a:ext uri="{FF2B5EF4-FFF2-40B4-BE49-F238E27FC236}">
                <a16:creationId xmlns:a16="http://schemas.microsoft.com/office/drawing/2014/main" id="{E90CCE61-6716-4363-B061-7701C74E33F5}"/>
              </a:ext>
            </a:extLst>
          </p:cNvPr>
          <p:cNvSpPr/>
          <p:nvPr/>
        </p:nvSpPr>
        <p:spPr>
          <a:xfrm>
            <a:off x="2327741" y="2220686"/>
            <a:ext cx="3563007" cy="32639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0A4BAA0-FB82-4DA5-9EE0-84430960F847}"/>
              </a:ext>
            </a:extLst>
          </p:cNvPr>
          <p:cNvSpPr txBox="1"/>
          <p:nvPr/>
        </p:nvSpPr>
        <p:spPr>
          <a:xfrm>
            <a:off x="6949811" y="2797887"/>
            <a:ext cx="4846320" cy="1323439"/>
          </a:xfrm>
          <a:prstGeom prst="rect">
            <a:avLst/>
          </a:prstGeom>
          <a:noFill/>
        </p:spPr>
        <p:txBody>
          <a:bodyPr wrap="square" rtlCol="0">
            <a:spAutoFit/>
          </a:bodyPr>
          <a:lstStyle/>
          <a:p>
            <a:r>
              <a:rPr lang="en-US" sz="4000" dirty="0"/>
              <a:t>Histamine-containing Lysosomes</a:t>
            </a:r>
          </a:p>
        </p:txBody>
      </p:sp>
      <p:sp>
        <p:nvSpPr>
          <p:cNvPr id="4" name="Oval 3">
            <a:extLst>
              <a:ext uri="{FF2B5EF4-FFF2-40B4-BE49-F238E27FC236}">
                <a16:creationId xmlns:a16="http://schemas.microsoft.com/office/drawing/2014/main" id="{7505CE67-96FC-40B1-9F8E-0B0666D9A663}"/>
              </a:ext>
            </a:extLst>
          </p:cNvPr>
          <p:cNvSpPr/>
          <p:nvPr/>
        </p:nvSpPr>
        <p:spPr>
          <a:xfrm>
            <a:off x="3854820" y="323305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F000E4-7E25-4422-ABB9-FE27DFE18660}"/>
              </a:ext>
            </a:extLst>
          </p:cNvPr>
          <p:cNvSpPr/>
          <p:nvPr/>
        </p:nvSpPr>
        <p:spPr>
          <a:xfrm>
            <a:off x="4240774" y="249160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7FA9883-6CF3-4DBA-A261-2A8B244D25C9}"/>
              </a:ext>
            </a:extLst>
          </p:cNvPr>
          <p:cNvSpPr/>
          <p:nvPr/>
        </p:nvSpPr>
        <p:spPr>
          <a:xfrm>
            <a:off x="4027788" y="3725090"/>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D36C0F-2C56-4659-851B-9C80481169CB}"/>
              </a:ext>
            </a:extLst>
          </p:cNvPr>
          <p:cNvSpPr/>
          <p:nvPr/>
        </p:nvSpPr>
        <p:spPr>
          <a:xfrm>
            <a:off x="4488968" y="332231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49249C-2643-439C-A7D3-55F9BD1100D9}"/>
              </a:ext>
            </a:extLst>
          </p:cNvPr>
          <p:cNvSpPr/>
          <p:nvPr/>
        </p:nvSpPr>
        <p:spPr>
          <a:xfrm>
            <a:off x="5001570" y="365759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0C744C-FBC9-4149-9184-CCF5BC9D10C1}"/>
              </a:ext>
            </a:extLst>
          </p:cNvPr>
          <p:cNvSpPr/>
          <p:nvPr/>
        </p:nvSpPr>
        <p:spPr>
          <a:xfrm>
            <a:off x="4438444" y="472912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62809-F0B2-4A91-BA9E-0F3332DDB4CF}"/>
              </a:ext>
            </a:extLst>
          </p:cNvPr>
          <p:cNvSpPr/>
          <p:nvPr/>
        </p:nvSpPr>
        <p:spPr>
          <a:xfrm>
            <a:off x="3021874" y="40233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48DB44-8F7D-4BA9-AF19-E7CD67F05860}"/>
              </a:ext>
            </a:extLst>
          </p:cNvPr>
          <p:cNvSpPr/>
          <p:nvPr/>
        </p:nvSpPr>
        <p:spPr>
          <a:xfrm>
            <a:off x="3606626" y="2589580"/>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F5177C-4CF3-4AF0-BB05-AADEDE7B70B9}"/>
              </a:ext>
            </a:extLst>
          </p:cNvPr>
          <p:cNvSpPr/>
          <p:nvPr/>
        </p:nvSpPr>
        <p:spPr>
          <a:xfrm>
            <a:off x="2773680" y="341842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F1FE0D-434B-463B-B942-BE308E81C0A5}"/>
              </a:ext>
            </a:extLst>
          </p:cNvPr>
          <p:cNvSpPr/>
          <p:nvPr/>
        </p:nvSpPr>
        <p:spPr>
          <a:xfrm>
            <a:off x="3903691" y="443175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038D9B-349D-4A28-9919-17828F0F59FD}"/>
              </a:ext>
            </a:extLst>
          </p:cNvPr>
          <p:cNvSpPr/>
          <p:nvPr/>
        </p:nvSpPr>
        <p:spPr>
          <a:xfrm>
            <a:off x="4739339" y="421929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0525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CF22-51BD-D5FD-9EE2-455BB753043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3B76AC2-570D-35F2-E753-1C8F33D16B77}"/>
              </a:ext>
            </a:extLst>
          </p:cNvPr>
          <p:cNvSpPr>
            <a:spLocks noGrp="1"/>
          </p:cNvSpPr>
          <p:nvPr>
            <p:ph type="title"/>
          </p:nvPr>
        </p:nvSpPr>
        <p:spPr>
          <a:xfrm>
            <a:off x="598472" y="305718"/>
            <a:ext cx="9419288" cy="806609"/>
          </a:xfrm>
        </p:spPr>
        <p:txBody>
          <a:bodyPr>
            <a:normAutofit/>
          </a:bodyPr>
          <a:lstStyle/>
          <a:p>
            <a:r>
              <a:rPr lang="en-US" sz="4400" b="1" dirty="0"/>
              <a:t>I Need Your Feedback</a:t>
            </a:r>
          </a:p>
        </p:txBody>
      </p:sp>
      <p:sp>
        <p:nvSpPr>
          <p:cNvPr id="3" name="Content Placeholder 2">
            <a:extLst>
              <a:ext uri="{FF2B5EF4-FFF2-40B4-BE49-F238E27FC236}">
                <a16:creationId xmlns:a16="http://schemas.microsoft.com/office/drawing/2014/main" id="{58713FDB-F6E3-7463-D532-4CFF04FA1214}"/>
              </a:ext>
            </a:extLst>
          </p:cNvPr>
          <p:cNvSpPr>
            <a:spLocks noGrp="1"/>
          </p:cNvSpPr>
          <p:nvPr>
            <p:ph type="body" idx="1"/>
          </p:nvPr>
        </p:nvSpPr>
        <p:spPr/>
        <p:txBody>
          <a:bodyPr/>
          <a:lstStyle/>
          <a:p>
            <a:r>
              <a:rPr lang="en-US" sz="2800" dirty="0"/>
              <a:t>Prefer paper?</a:t>
            </a:r>
          </a:p>
          <a:p>
            <a:r>
              <a:rPr lang="en-US" dirty="0"/>
              <a:t>On the form in front of you, please score me and the content I shared with you today.</a:t>
            </a:r>
          </a:p>
        </p:txBody>
      </p:sp>
      <p:sp>
        <p:nvSpPr>
          <p:cNvPr id="7" name="Picture Placeholder 6">
            <a:extLst>
              <a:ext uri="{FF2B5EF4-FFF2-40B4-BE49-F238E27FC236}">
                <a16:creationId xmlns:a16="http://schemas.microsoft.com/office/drawing/2014/main" id="{1C85C7FE-9BB5-BB36-4F89-D822E6999D86}"/>
              </a:ext>
            </a:extLst>
          </p:cNvPr>
          <p:cNvSpPr>
            <a:spLocks noGrp="1"/>
          </p:cNvSpPr>
          <p:nvPr>
            <p:ph type="pic" sz="quarter" idx="10"/>
          </p:nvPr>
        </p:nvSpPr>
        <p:spPr/>
        <p:txBody>
          <a:bodyPr/>
          <a:lstStyle/>
          <a:p>
            <a:endParaRPr lang="en-US"/>
          </a:p>
        </p:txBody>
      </p:sp>
      <p:sp>
        <p:nvSpPr>
          <p:cNvPr id="8" name="TextBox 7">
            <a:extLst>
              <a:ext uri="{FF2B5EF4-FFF2-40B4-BE49-F238E27FC236}">
                <a16:creationId xmlns:a16="http://schemas.microsoft.com/office/drawing/2014/main" id="{C0C7EAC5-31FB-563A-4EA1-4881B11E4C46}"/>
              </a:ext>
            </a:extLst>
          </p:cNvPr>
          <p:cNvSpPr txBox="1"/>
          <p:nvPr/>
        </p:nvSpPr>
        <p:spPr>
          <a:xfrm>
            <a:off x="1607826" y="1794039"/>
            <a:ext cx="2798284" cy="646331"/>
          </a:xfrm>
          <a:prstGeom prst="rect">
            <a:avLst/>
          </a:prstGeom>
          <a:noFill/>
        </p:spPr>
        <p:txBody>
          <a:bodyPr wrap="square" rtlCol="0">
            <a:spAutoFit/>
          </a:bodyPr>
          <a:lstStyle/>
          <a:p>
            <a:pPr algn="ctr"/>
            <a:r>
              <a:rPr lang="en-US" dirty="0">
                <a:solidFill>
                  <a:srgbClr val="333333"/>
                </a:solidFill>
              </a:rPr>
              <a:t>Scan the QR code to submit your feedback digitally.</a:t>
            </a:r>
          </a:p>
        </p:txBody>
      </p:sp>
      <p:sp>
        <p:nvSpPr>
          <p:cNvPr id="9" name="Slide Number Placeholder 8">
            <a:extLst>
              <a:ext uri="{FF2B5EF4-FFF2-40B4-BE49-F238E27FC236}">
                <a16:creationId xmlns:a16="http://schemas.microsoft.com/office/drawing/2014/main" id="{0D6D0275-3BF6-9A9F-277E-FADE1470451F}"/>
              </a:ext>
            </a:extLst>
          </p:cNvPr>
          <p:cNvSpPr>
            <a:spLocks noGrp="1"/>
          </p:cNvSpPr>
          <p:nvPr>
            <p:ph type="sldNum" sz="quarter" idx="4"/>
          </p:nvPr>
        </p:nvSpPr>
        <p:spPr/>
        <p:txBody>
          <a:bodyPr/>
          <a:lstStyle/>
          <a:p>
            <a:pPr algn="ctr"/>
            <a:fld id="{315B40F4-61C0-A841-87DE-A57D642259CC}" type="slidenum">
              <a:rPr lang="en-US" smtClean="0"/>
              <a:pPr algn="ctr"/>
              <a:t>70</a:t>
            </a:fld>
            <a:endParaRPr lang="en-US" dirty="0"/>
          </a:p>
        </p:txBody>
      </p:sp>
      <p:sp>
        <p:nvSpPr>
          <p:cNvPr id="2" name="TextBox 1">
            <a:extLst>
              <a:ext uri="{FF2B5EF4-FFF2-40B4-BE49-F238E27FC236}">
                <a16:creationId xmlns:a16="http://schemas.microsoft.com/office/drawing/2014/main" id="{9FEC3F78-E586-6B91-46EA-189ACB46851F}"/>
              </a:ext>
            </a:extLst>
          </p:cNvPr>
          <p:cNvSpPr txBox="1"/>
          <p:nvPr/>
        </p:nvSpPr>
        <p:spPr>
          <a:xfrm>
            <a:off x="1491343" y="4450166"/>
            <a:ext cx="9115707" cy="738664"/>
          </a:xfrm>
          <a:prstGeom prst="rect">
            <a:avLst/>
          </a:prstGeom>
          <a:noFill/>
        </p:spPr>
        <p:txBody>
          <a:bodyPr wrap="square" rtlCol="0">
            <a:spAutoFit/>
          </a:bodyPr>
          <a:lstStyle/>
          <a:p>
            <a:r>
              <a:rPr lang="en-US" sz="2400" dirty="0">
                <a:solidFill>
                  <a:srgbClr val="101624"/>
                </a:solidFill>
              </a:rPr>
              <a:t>AFTER THE CONVENTION</a:t>
            </a:r>
            <a:br>
              <a:rPr lang="en-US" sz="2400" dirty="0">
                <a:solidFill>
                  <a:srgbClr val="101624"/>
                </a:solidFill>
              </a:rPr>
            </a:br>
            <a:r>
              <a:rPr lang="en-US" dirty="0">
                <a:solidFill>
                  <a:srgbClr val="101624"/>
                </a:solidFill>
              </a:rPr>
              <a:t>You may claim CME here </a:t>
            </a:r>
            <a:r>
              <a:rPr lang="en-US" dirty="0">
                <a:solidFill>
                  <a:srgbClr val="101624"/>
                </a:solidFill>
                <a:hlinkClick r:id="rId2" tooltip="https://www.urgentcareassociation.org/learning-center/cme/">
                  <a:extLst>
                    <a:ext uri="{A12FA001-AC4F-418D-AE19-62706E023703}">
                      <ahyp:hlinkClr xmlns:ahyp="http://schemas.microsoft.com/office/drawing/2018/hyperlinkcolor" val="tx"/>
                    </a:ext>
                  </a:extLst>
                </a:hlinkClick>
              </a:rPr>
              <a:t>www.urgentcareassociation.org/learning-center/cme/</a:t>
            </a:r>
            <a:endParaRPr lang="en-US" dirty="0">
              <a:solidFill>
                <a:srgbClr val="101624"/>
              </a:solidFill>
            </a:endParaRPr>
          </a:p>
        </p:txBody>
      </p:sp>
    </p:spTree>
    <p:extLst>
      <p:ext uri="{BB962C8B-B14F-4D97-AF65-F5344CB8AC3E}">
        <p14:creationId xmlns:p14="http://schemas.microsoft.com/office/powerpoint/2010/main" val="307770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EBA49C-8D26-B8FA-CC15-D5A8E11E83DF}"/>
              </a:ext>
            </a:extLst>
          </p:cNvPr>
          <p:cNvSpPr>
            <a:spLocks noGrp="1"/>
          </p:cNvSpPr>
          <p:nvPr>
            <p:ph type="body" sz="quarter" idx="12"/>
          </p:nvPr>
        </p:nvSpPr>
        <p:spPr>
          <a:xfrm>
            <a:off x="3916108" y="2840690"/>
            <a:ext cx="3368947" cy="769441"/>
          </a:xfrm>
          <a:noFill/>
        </p:spPr>
        <p:txBody>
          <a:bodyPr/>
          <a:lstStyle/>
          <a:p>
            <a:r>
              <a:rPr lang="en-US" dirty="0">
                <a:solidFill>
                  <a:srgbClr val="101624"/>
                </a:solidFill>
              </a:rPr>
              <a:t>Thank you! </a:t>
            </a:r>
          </a:p>
        </p:txBody>
      </p:sp>
      <p:sp>
        <p:nvSpPr>
          <p:cNvPr id="4" name="Slide Number Placeholder 3">
            <a:extLst>
              <a:ext uri="{FF2B5EF4-FFF2-40B4-BE49-F238E27FC236}">
                <a16:creationId xmlns:a16="http://schemas.microsoft.com/office/drawing/2014/main" id="{CC8AEE19-0AC4-B854-DA69-47E09E32A3E8}"/>
              </a:ext>
            </a:extLst>
          </p:cNvPr>
          <p:cNvSpPr>
            <a:spLocks noGrp="1"/>
          </p:cNvSpPr>
          <p:nvPr>
            <p:ph type="sldNum" sz="quarter" idx="4"/>
          </p:nvPr>
        </p:nvSpPr>
        <p:spPr/>
        <p:txBody>
          <a:bodyPr/>
          <a:lstStyle/>
          <a:p>
            <a:pPr algn="ctr"/>
            <a:fld id="{315B40F4-61C0-A841-87DE-A57D642259CC}" type="slidenum">
              <a:rPr lang="en-US" smtClean="0"/>
              <a:pPr algn="ctr"/>
              <a:t>71</a:t>
            </a:fld>
            <a:endParaRPr lang="en-US" dirty="0"/>
          </a:p>
        </p:txBody>
      </p:sp>
    </p:spTree>
    <p:extLst>
      <p:ext uri="{BB962C8B-B14F-4D97-AF65-F5344CB8AC3E}">
        <p14:creationId xmlns:p14="http://schemas.microsoft.com/office/powerpoint/2010/main" val="336757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3" name="Oval 2">
            <a:extLst>
              <a:ext uri="{FF2B5EF4-FFF2-40B4-BE49-F238E27FC236}">
                <a16:creationId xmlns:a16="http://schemas.microsoft.com/office/drawing/2014/main" id="{E90CCE61-6716-4363-B061-7701C74E33F5}"/>
              </a:ext>
            </a:extLst>
          </p:cNvPr>
          <p:cNvSpPr/>
          <p:nvPr/>
        </p:nvSpPr>
        <p:spPr>
          <a:xfrm>
            <a:off x="2327741" y="2220686"/>
            <a:ext cx="3563007" cy="32639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505CE67-96FC-40B1-9F8E-0B0666D9A663}"/>
              </a:ext>
            </a:extLst>
          </p:cNvPr>
          <p:cNvSpPr/>
          <p:nvPr/>
        </p:nvSpPr>
        <p:spPr>
          <a:xfrm>
            <a:off x="3854820" y="323305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F000E4-7E25-4422-ABB9-FE27DFE18660}"/>
              </a:ext>
            </a:extLst>
          </p:cNvPr>
          <p:cNvSpPr/>
          <p:nvPr/>
        </p:nvSpPr>
        <p:spPr>
          <a:xfrm>
            <a:off x="4240774" y="249160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7FA9883-6CF3-4DBA-A261-2A8B244D25C9}"/>
              </a:ext>
            </a:extLst>
          </p:cNvPr>
          <p:cNvSpPr/>
          <p:nvPr/>
        </p:nvSpPr>
        <p:spPr>
          <a:xfrm>
            <a:off x="4027788" y="3725090"/>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D36C0F-2C56-4659-851B-9C80481169CB}"/>
              </a:ext>
            </a:extLst>
          </p:cNvPr>
          <p:cNvSpPr/>
          <p:nvPr/>
        </p:nvSpPr>
        <p:spPr>
          <a:xfrm>
            <a:off x="4488968" y="332231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49249C-2643-439C-A7D3-55F9BD1100D9}"/>
              </a:ext>
            </a:extLst>
          </p:cNvPr>
          <p:cNvSpPr/>
          <p:nvPr/>
        </p:nvSpPr>
        <p:spPr>
          <a:xfrm>
            <a:off x="5001570" y="365759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0C744C-FBC9-4149-9184-CCF5BC9D10C1}"/>
              </a:ext>
            </a:extLst>
          </p:cNvPr>
          <p:cNvSpPr/>
          <p:nvPr/>
        </p:nvSpPr>
        <p:spPr>
          <a:xfrm>
            <a:off x="4438444" y="472912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62809-F0B2-4A91-BA9E-0F3332DDB4CF}"/>
              </a:ext>
            </a:extLst>
          </p:cNvPr>
          <p:cNvSpPr/>
          <p:nvPr/>
        </p:nvSpPr>
        <p:spPr>
          <a:xfrm>
            <a:off x="3021874" y="40233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48DB44-8F7D-4BA9-AF19-E7CD67F05860}"/>
              </a:ext>
            </a:extLst>
          </p:cNvPr>
          <p:cNvSpPr/>
          <p:nvPr/>
        </p:nvSpPr>
        <p:spPr>
          <a:xfrm>
            <a:off x="3606626" y="2589580"/>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F5177C-4CF3-4AF0-BB05-AADEDE7B70B9}"/>
              </a:ext>
            </a:extLst>
          </p:cNvPr>
          <p:cNvSpPr/>
          <p:nvPr/>
        </p:nvSpPr>
        <p:spPr>
          <a:xfrm>
            <a:off x="2773680" y="341842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F1FE0D-434B-463B-B942-BE308E81C0A5}"/>
              </a:ext>
            </a:extLst>
          </p:cNvPr>
          <p:cNvSpPr/>
          <p:nvPr/>
        </p:nvSpPr>
        <p:spPr>
          <a:xfrm>
            <a:off x="3903691" y="443175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038D9B-349D-4A28-9919-17828F0F59FD}"/>
              </a:ext>
            </a:extLst>
          </p:cNvPr>
          <p:cNvSpPr/>
          <p:nvPr/>
        </p:nvSpPr>
        <p:spPr>
          <a:xfrm>
            <a:off x="4739339" y="421929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tored Data 16">
            <a:extLst>
              <a:ext uri="{FF2B5EF4-FFF2-40B4-BE49-F238E27FC236}">
                <a16:creationId xmlns:a16="http://schemas.microsoft.com/office/drawing/2014/main" id="{281CE9B3-6628-482E-AE05-22F6E668D825}"/>
              </a:ext>
            </a:extLst>
          </p:cNvPr>
          <p:cNvSpPr/>
          <p:nvPr/>
        </p:nvSpPr>
        <p:spPr>
          <a:xfrm>
            <a:off x="5886393" y="3594216"/>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DE920CA1-AD8B-4490-A0EF-D0E912EB0B3B}"/>
              </a:ext>
            </a:extLst>
          </p:cNvPr>
          <p:cNvSpPr/>
          <p:nvPr/>
        </p:nvSpPr>
        <p:spPr>
          <a:xfrm rot="2453756">
            <a:off x="5442620" y="4725948"/>
            <a:ext cx="393286"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E5537584-FBF8-4280-8834-385D4E926C06}"/>
              </a:ext>
            </a:extLst>
          </p:cNvPr>
          <p:cNvSpPr/>
          <p:nvPr/>
        </p:nvSpPr>
        <p:spPr>
          <a:xfrm rot="16955613">
            <a:off x="4402296" y="1794357"/>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tored Data 19">
            <a:extLst>
              <a:ext uri="{FF2B5EF4-FFF2-40B4-BE49-F238E27FC236}">
                <a16:creationId xmlns:a16="http://schemas.microsoft.com/office/drawing/2014/main" id="{6C77B517-C0B0-40EC-8D9D-54945DAC1636}"/>
              </a:ext>
            </a:extLst>
          </p:cNvPr>
          <p:cNvSpPr/>
          <p:nvPr/>
        </p:nvSpPr>
        <p:spPr>
          <a:xfrm rot="13647797">
            <a:off x="2607145" y="2204382"/>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tored Data 21">
            <a:extLst>
              <a:ext uri="{FF2B5EF4-FFF2-40B4-BE49-F238E27FC236}">
                <a16:creationId xmlns:a16="http://schemas.microsoft.com/office/drawing/2014/main" id="{F2442A8F-D373-49E1-A1E9-3A96E4B88C71}"/>
              </a:ext>
            </a:extLst>
          </p:cNvPr>
          <p:cNvSpPr/>
          <p:nvPr/>
        </p:nvSpPr>
        <p:spPr>
          <a:xfrm rot="8149402">
            <a:off x="2483149" y="4792700"/>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5D38202-4C25-4413-805D-1B76B6BAC809}"/>
              </a:ext>
            </a:extLst>
          </p:cNvPr>
          <p:cNvSpPr txBox="1"/>
          <p:nvPr/>
        </p:nvSpPr>
        <p:spPr>
          <a:xfrm>
            <a:off x="7624279" y="2886330"/>
            <a:ext cx="3814356" cy="707886"/>
          </a:xfrm>
          <a:prstGeom prst="rect">
            <a:avLst/>
          </a:prstGeom>
          <a:noFill/>
        </p:spPr>
        <p:txBody>
          <a:bodyPr wrap="square" rtlCol="0">
            <a:spAutoFit/>
          </a:bodyPr>
          <a:lstStyle/>
          <a:p>
            <a:r>
              <a:rPr lang="en-US" sz="4000" dirty="0"/>
              <a:t>Ig E Receptors</a:t>
            </a:r>
          </a:p>
        </p:txBody>
      </p:sp>
    </p:spTree>
    <p:extLst>
      <p:ext uri="{BB962C8B-B14F-4D97-AF65-F5344CB8AC3E}">
        <p14:creationId xmlns:p14="http://schemas.microsoft.com/office/powerpoint/2010/main" val="2891157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C9B-0CB6-4369-992D-49C199E4A3AC}"/>
              </a:ext>
            </a:extLst>
          </p:cNvPr>
          <p:cNvSpPr>
            <a:spLocks noGrp="1"/>
          </p:cNvSpPr>
          <p:nvPr>
            <p:ph type="ctrTitle"/>
          </p:nvPr>
        </p:nvSpPr>
        <p:spPr>
          <a:xfrm>
            <a:off x="748145" y="245811"/>
            <a:ext cx="10068232" cy="921774"/>
          </a:xfrm>
        </p:spPr>
        <p:txBody>
          <a:bodyPr>
            <a:normAutofit/>
          </a:bodyPr>
          <a:lstStyle/>
          <a:p>
            <a:pPr algn="l"/>
            <a:r>
              <a:rPr lang="en-US" sz="4400" b="1" dirty="0"/>
              <a:t>Basic pathophysiology</a:t>
            </a:r>
          </a:p>
        </p:txBody>
      </p:sp>
      <p:sp>
        <p:nvSpPr>
          <p:cNvPr id="3" name="Oval 2">
            <a:extLst>
              <a:ext uri="{FF2B5EF4-FFF2-40B4-BE49-F238E27FC236}">
                <a16:creationId xmlns:a16="http://schemas.microsoft.com/office/drawing/2014/main" id="{E90CCE61-6716-4363-B061-7701C74E33F5}"/>
              </a:ext>
            </a:extLst>
          </p:cNvPr>
          <p:cNvSpPr/>
          <p:nvPr/>
        </p:nvSpPr>
        <p:spPr>
          <a:xfrm>
            <a:off x="2327741" y="2220686"/>
            <a:ext cx="3563007" cy="32639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505CE67-96FC-40B1-9F8E-0B0666D9A663}"/>
              </a:ext>
            </a:extLst>
          </p:cNvPr>
          <p:cNvSpPr/>
          <p:nvPr/>
        </p:nvSpPr>
        <p:spPr>
          <a:xfrm>
            <a:off x="3854820" y="323305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F000E4-7E25-4422-ABB9-FE27DFE18660}"/>
              </a:ext>
            </a:extLst>
          </p:cNvPr>
          <p:cNvSpPr/>
          <p:nvPr/>
        </p:nvSpPr>
        <p:spPr>
          <a:xfrm>
            <a:off x="4240774" y="249160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7FA9883-6CF3-4DBA-A261-2A8B244D25C9}"/>
              </a:ext>
            </a:extLst>
          </p:cNvPr>
          <p:cNvSpPr/>
          <p:nvPr/>
        </p:nvSpPr>
        <p:spPr>
          <a:xfrm>
            <a:off x="4027788" y="3725090"/>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D36C0F-2C56-4659-851B-9C80481169CB}"/>
              </a:ext>
            </a:extLst>
          </p:cNvPr>
          <p:cNvSpPr/>
          <p:nvPr/>
        </p:nvSpPr>
        <p:spPr>
          <a:xfrm>
            <a:off x="4488968" y="3322319"/>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49249C-2643-439C-A7D3-55F9BD1100D9}"/>
              </a:ext>
            </a:extLst>
          </p:cNvPr>
          <p:cNvSpPr/>
          <p:nvPr/>
        </p:nvSpPr>
        <p:spPr>
          <a:xfrm>
            <a:off x="5001570" y="365759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0C744C-FBC9-4149-9184-CCF5BC9D10C1}"/>
              </a:ext>
            </a:extLst>
          </p:cNvPr>
          <p:cNvSpPr/>
          <p:nvPr/>
        </p:nvSpPr>
        <p:spPr>
          <a:xfrm>
            <a:off x="4438444" y="4729128"/>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62809-F0B2-4A91-BA9E-0F3332DDB4CF}"/>
              </a:ext>
            </a:extLst>
          </p:cNvPr>
          <p:cNvSpPr/>
          <p:nvPr/>
        </p:nvSpPr>
        <p:spPr>
          <a:xfrm>
            <a:off x="3021874" y="4023355"/>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48DB44-8F7D-4BA9-AF19-E7CD67F05860}"/>
              </a:ext>
            </a:extLst>
          </p:cNvPr>
          <p:cNvSpPr/>
          <p:nvPr/>
        </p:nvSpPr>
        <p:spPr>
          <a:xfrm>
            <a:off x="3606626" y="2589580"/>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F5177C-4CF3-4AF0-BB05-AADEDE7B70B9}"/>
              </a:ext>
            </a:extLst>
          </p:cNvPr>
          <p:cNvSpPr/>
          <p:nvPr/>
        </p:nvSpPr>
        <p:spPr>
          <a:xfrm>
            <a:off x="2773680" y="3418426"/>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F1FE0D-434B-463B-B942-BE308E81C0A5}"/>
              </a:ext>
            </a:extLst>
          </p:cNvPr>
          <p:cNvSpPr/>
          <p:nvPr/>
        </p:nvSpPr>
        <p:spPr>
          <a:xfrm>
            <a:off x="3903691" y="4431754"/>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038D9B-349D-4A28-9919-17828F0F59FD}"/>
              </a:ext>
            </a:extLst>
          </p:cNvPr>
          <p:cNvSpPr/>
          <p:nvPr/>
        </p:nvSpPr>
        <p:spPr>
          <a:xfrm>
            <a:off x="4739339" y="4219297"/>
            <a:ext cx="248194" cy="19594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tored Data 16">
            <a:extLst>
              <a:ext uri="{FF2B5EF4-FFF2-40B4-BE49-F238E27FC236}">
                <a16:creationId xmlns:a16="http://schemas.microsoft.com/office/drawing/2014/main" id="{281CE9B3-6628-482E-AE05-22F6E668D825}"/>
              </a:ext>
            </a:extLst>
          </p:cNvPr>
          <p:cNvSpPr/>
          <p:nvPr/>
        </p:nvSpPr>
        <p:spPr>
          <a:xfrm>
            <a:off x="5886393" y="3594216"/>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DE920CA1-AD8B-4490-A0EF-D0E912EB0B3B}"/>
              </a:ext>
            </a:extLst>
          </p:cNvPr>
          <p:cNvSpPr/>
          <p:nvPr/>
        </p:nvSpPr>
        <p:spPr>
          <a:xfrm rot="2453756">
            <a:off x="5442620" y="4725948"/>
            <a:ext cx="393286"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E5537584-FBF8-4280-8834-385D4E926C06}"/>
              </a:ext>
            </a:extLst>
          </p:cNvPr>
          <p:cNvSpPr/>
          <p:nvPr/>
        </p:nvSpPr>
        <p:spPr>
          <a:xfrm rot="16955613">
            <a:off x="4402296" y="1794357"/>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tored Data 19">
            <a:extLst>
              <a:ext uri="{FF2B5EF4-FFF2-40B4-BE49-F238E27FC236}">
                <a16:creationId xmlns:a16="http://schemas.microsoft.com/office/drawing/2014/main" id="{6C77B517-C0B0-40EC-8D9D-54945DAC1636}"/>
              </a:ext>
            </a:extLst>
          </p:cNvPr>
          <p:cNvSpPr/>
          <p:nvPr/>
        </p:nvSpPr>
        <p:spPr>
          <a:xfrm rot="13647797">
            <a:off x="2607145" y="2204382"/>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tored Data 21">
            <a:extLst>
              <a:ext uri="{FF2B5EF4-FFF2-40B4-BE49-F238E27FC236}">
                <a16:creationId xmlns:a16="http://schemas.microsoft.com/office/drawing/2014/main" id="{F2442A8F-D373-49E1-A1E9-3A96E4B88C71}"/>
              </a:ext>
            </a:extLst>
          </p:cNvPr>
          <p:cNvSpPr/>
          <p:nvPr/>
        </p:nvSpPr>
        <p:spPr>
          <a:xfrm rot="8149402">
            <a:off x="2483149" y="4792700"/>
            <a:ext cx="378823" cy="61264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C9C019A2-8094-4A5E-A07E-C59853A87538}"/>
              </a:ext>
            </a:extLst>
          </p:cNvPr>
          <p:cNvSpPr/>
          <p:nvPr/>
        </p:nvSpPr>
        <p:spPr>
          <a:xfrm rot="3322804">
            <a:off x="7968472" y="3508538"/>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9887C09-6ED4-4568-8457-039CCDFE2F8F}"/>
              </a:ext>
            </a:extLst>
          </p:cNvPr>
          <p:cNvSpPr txBox="1"/>
          <p:nvPr/>
        </p:nvSpPr>
        <p:spPr>
          <a:xfrm>
            <a:off x="9440474" y="3260425"/>
            <a:ext cx="2275844" cy="707886"/>
          </a:xfrm>
          <a:prstGeom prst="rect">
            <a:avLst/>
          </a:prstGeom>
          <a:noFill/>
        </p:spPr>
        <p:txBody>
          <a:bodyPr wrap="square" rtlCol="0">
            <a:spAutoFit/>
          </a:bodyPr>
          <a:lstStyle/>
          <a:p>
            <a:r>
              <a:rPr lang="en-US" sz="4000" dirty="0" err="1"/>
              <a:t>IgE</a:t>
            </a:r>
            <a:endParaRPr lang="en-US" sz="4000" dirty="0"/>
          </a:p>
        </p:txBody>
      </p:sp>
      <p:sp>
        <p:nvSpPr>
          <p:cNvPr id="24" name="L-Shape 23">
            <a:extLst>
              <a:ext uri="{FF2B5EF4-FFF2-40B4-BE49-F238E27FC236}">
                <a16:creationId xmlns:a16="http://schemas.microsoft.com/office/drawing/2014/main" id="{BABDFCDC-3B7F-4509-967C-477D9EB1E003}"/>
              </a:ext>
            </a:extLst>
          </p:cNvPr>
          <p:cNvSpPr/>
          <p:nvPr/>
        </p:nvSpPr>
        <p:spPr>
          <a:xfrm rot="3776942">
            <a:off x="6723145" y="5084790"/>
            <a:ext cx="434116" cy="432295"/>
          </a:xfrm>
          <a:prstGeom prst="corner">
            <a:avLst>
              <a:gd name="adj1" fmla="val 50000"/>
              <a:gd name="adj2" fmla="val 4513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C781A5-5041-465F-94F6-466BCEAAC2D1}"/>
              </a:ext>
            </a:extLst>
          </p:cNvPr>
          <p:cNvSpPr/>
          <p:nvPr/>
        </p:nvSpPr>
        <p:spPr>
          <a:xfrm rot="428982">
            <a:off x="7519324" y="3587247"/>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53F68E-FF0A-4C03-A7D6-97CABBEB93A2}"/>
              </a:ext>
            </a:extLst>
          </p:cNvPr>
          <p:cNvSpPr/>
          <p:nvPr/>
        </p:nvSpPr>
        <p:spPr>
          <a:xfrm rot="1093960">
            <a:off x="6247873" y="5072061"/>
            <a:ext cx="521165" cy="18025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182248"/>
      </p:ext>
    </p:extLst>
  </p:cSld>
  <p:clrMapOvr>
    <a:masterClrMapping/>
  </p:clrMapOvr>
</p:sld>
</file>

<file path=ppt/theme/theme1.xml><?xml version="1.0" encoding="utf-8"?>
<a:theme xmlns:a="http://schemas.openxmlformats.org/drawingml/2006/main" name="UCA Benchmarking Spring Theme">
  <a:themeElements>
    <a:clrScheme name="Celebration">
      <a:dk1>
        <a:srgbClr val="000000"/>
      </a:dk1>
      <a:lt1>
        <a:srgbClr val="FFFFFF"/>
      </a:lt1>
      <a:dk2>
        <a:srgbClr val="342563"/>
      </a:dk2>
      <a:lt2>
        <a:srgbClr val="E7E6E6"/>
      </a:lt2>
      <a:accent1>
        <a:srgbClr val="342563"/>
      </a:accent1>
      <a:accent2>
        <a:srgbClr val="ED7D31"/>
      </a:accent2>
      <a:accent3>
        <a:srgbClr val="696969"/>
      </a:accent3>
      <a:accent4>
        <a:srgbClr val="FFC000"/>
      </a:accent4>
      <a:accent5>
        <a:srgbClr val="6B1CD8"/>
      </a:accent5>
      <a:accent6>
        <a:srgbClr val="FFFFFF"/>
      </a:accent6>
      <a:hlink>
        <a:srgbClr val="F6B017"/>
      </a:hlink>
      <a:folHlink>
        <a:srgbClr val="DC7D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8" id="{FFCAB771-4C58-E949-AF3C-C466915078C7}" vid="{D84AC384-AE81-CB4F-A052-A87B080E6C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74F15B2340104E931C1DCAA66B5400" ma:contentTypeVersion="12" ma:contentTypeDescription="Create a new document." ma:contentTypeScope="" ma:versionID="3d5c91d0014b4508c665f22ea34cfddb">
  <xsd:schema xmlns:xsd="http://www.w3.org/2001/XMLSchema" xmlns:xs="http://www.w3.org/2001/XMLSchema" xmlns:p="http://schemas.microsoft.com/office/2006/metadata/properties" xmlns:ns2="def1ff3c-9557-47cd-8846-26bcec1c499f" xmlns:ns3="942369fa-82c8-4a61-b5e8-029c05c62eca" targetNamespace="http://schemas.microsoft.com/office/2006/metadata/properties" ma:root="true" ma:fieldsID="7ae377cf0909abb10866b3da72ee7bda" ns2:_="" ns3:_="">
    <xsd:import namespace="def1ff3c-9557-47cd-8846-26bcec1c499f"/>
    <xsd:import namespace="942369fa-82c8-4a61-b5e8-029c05c62ec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f1ff3c-9557-47cd-8846-26bcec1c49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1ddb0be-7a97-4d0a-80cb-24919bebd6e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42369fa-82c8-4a61-b5e8-029c05c62ec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742d30e-89df-4b2e-b0a1-3e8c4146475c}" ma:internalName="TaxCatchAll" ma:showField="CatchAllData" ma:web="942369fa-82c8-4a61-b5e8-029c05c62e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42369fa-82c8-4a61-b5e8-029c05c62eca" xsi:nil="true"/>
    <lcf76f155ced4ddcb4097134ff3c332f xmlns="def1ff3c-9557-47cd-8846-26bcec1c499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CB3A72-AF34-4DC7-99AB-B3A2A4FD21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f1ff3c-9557-47cd-8846-26bcec1c499f"/>
    <ds:schemaRef ds:uri="942369fa-82c8-4a61-b5e8-029c05c62e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5869FF-8FF2-456D-8C56-A2768D1093B8}">
  <ds:schemaRefs>
    <ds:schemaRef ds:uri="4302985d-93ff-408d-8182-6459c0c59b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2bb340d-a0db-4a24-83ea-4eb9530703bd"/>
    <ds:schemaRef ds:uri="6e468fb1-5504-4ea3-8ea0-7034a3a32bd8"/>
    <ds:schemaRef ds:uri="942369fa-82c8-4a61-b5e8-029c05c62eca"/>
    <ds:schemaRef ds:uri="def1ff3c-9557-47cd-8846-26bcec1c499f"/>
  </ds:schemaRefs>
</ds:datastoreItem>
</file>

<file path=customXml/itemProps3.xml><?xml version="1.0" encoding="utf-8"?>
<ds:datastoreItem xmlns:ds="http://schemas.openxmlformats.org/officeDocument/2006/customXml" ds:itemID="{430F8C44-BC14-4216-AAE4-E26001F5D2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Convention_CME_Template-v2-3</Template>
  <TotalTime>12923</TotalTime>
  <Words>5600</Words>
  <Application>Microsoft Office PowerPoint</Application>
  <PresentationFormat>Widescreen</PresentationFormat>
  <Paragraphs>632</Paragraphs>
  <Slides>71</Slides>
  <Notes>62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71</vt:i4>
      </vt:variant>
    </vt:vector>
  </HeadingPairs>
  <TitlesOfParts>
    <vt:vector size="84" baseType="lpstr">
      <vt:lpstr>Aptos</vt:lpstr>
      <vt:lpstr>Arial</vt:lpstr>
      <vt:lpstr>BlinkMacSystemFont</vt:lpstr>
      <vt:lpstr>Calibri</vt:lpstr>
      <vt:lpstr>Elsevier Sans</vt:lpstr>
      <vt:lpstr>ElsevierGulliver</vt:lpstr>
      <vt:lpstr>Google Sans</vt:lpstr>
      <vt:lpstr>Gotham Medium</vt:lpstr>
      <vt:lpstr>Helvetica Neue</vt:lpstr>
      <vt:lpstr>kepler-std</vt:lpstr>
      <vt:lpstr>Raleway</vt:lpstr>
      <vt:lpstr>Source Sans Pro Web</vt:lpstr>
      <vt:lpstr>UCA Benchmarking Spring Theme</vt:lpstr>
      <vt:lpstr>Allergy and Anaphylaxis: Follow the Evidence</vt:lpstr>
      <vt:lpstr>PowerPoint Presentation</vt:lpstr>
      <vt:lpstr>Financial Disclosures</vt:lpstr>
      <vt:lpstr>Objectives</vt:lpstr>
      <vt:lpstr>Just another day at the office……</vt:lpstr>
      <vt:lpstr>Basic pathophysiology</vt:lpstr>
      <vt:lpstr>Basic pathophysiology</vt:lpstr>
      <vt:lpstr>Basic pathophysiology</vt:lpstr>
      <vt:lpstr>Basic pathophysiology</vt:lpstr>
      <vt:lpstr>Basic pathophysiology</vt:lpstr>
      <vt:lpstr>Basic pathophysiology</vt:lpstr>
      <vt:lpstr>Basic pathophysiology</vt:lpstr>
      <vt:lpstr>Basic pathophysiology</vt:lpstr>
      <vt:lpstr>Basic pathophysiology</vt:lpstr>
      <vt:lpstr>Basic pathophysiology</vt:lpstr>
      <vt:lpstr>Basic pathophysiology</vt:lpstr>
      <vt:lpstr>Basic pathophysiology</vt:lpstr>
      <vt:lpstr>Basic pathophysiology</vt:lpstr>
      <vt:lpstr>Basic pathophysiology</vt:lpstr>
      <vt:lpstr>Potential causes of any allergic reaction</vt:lpstr>
      <vt:lpstr>Food intolerance vs food allergy</vt:lpstr>
      <vt:lpstr>Food intolerance vs food allergy</vt:lpstr>
      <vt:lpstr>Food intolerance vs food allergy</vt:lpstr>
      <vt:lpstr>History and Exam</vt:lpstr>
      <vt:lpstr>Testing</vt:lpstr>
      <vt:lpstr>Clinical presentation - urticaria</vt:lpstr>
      <vt:lpstr>Clinical presentation - angioedema</vt:lpstr>
      <vt:lpstr>Clinical presentation - angioedema</vt:lpstr>
      <vt:lpstr>Anaphylaxis</vt:lpstr>
      <vt:lpstr>Anaphylaxis</vt:lpstr>
      <vt:lpstr>PowerPoint Presentation</vt:lpstr>
      <vt:lpstr>Anaphylaxis</vt:lpstr>
      <vt:lpstr>Anaphylactoid reaction?</vt:lpstr>
      <vt:lpstr>Biphasic allergic reaction1,2</vt:lpstr>
      <vt:lpstr>Initial allergic reaction</vt:lpstr>
      <vt:lpstr>Quiescent period</vt:lpstr>
      <vt:lpstr>Biphasic allergic reaction</vt:lpstr>
      <vt:lpstr>Differential Diagnosis - urticaria/angioedema</vt:lpstr>
      <vt:lpstr>Differential Diagnosis - dermatologic</vt:lpstr>
      <vt:lpstr>Differential Diagnosis - dermatologic</vt:lpstr>
      <vt:lpstr>Differential Diagnosis - anaphylaxis</vt:lpstr>
      <vt:lpstr>Treatment - Antihistamines</vt:lpstr>
      <vt:lpstr>Treatment - Antihistamines</vt:lpstr>
      <vt:lpstr>The buzz with diphenhydramine</vt:lpstr>
      <vt:lpstr>PowerPoint Presentation</vt:lpstr>
      <vt:lpstr>Beers’ Criteria – Amer Geriatric Society</vt:lpstr>
      <vt:lpstr>PowerPoint Presentation</vt:lpstr>
      <vt:lpstr>Antihistamines – what to do……. </vt:lpstr>
      <vt:lpstr>Antihistamines – other nuances</vt:lpstr>
      <vt:lpstr>Treatment - epinephrine</vt:lpstr>
      <vt:lpstr>Treatment - epinephrine</vt:lpstr>
      <vt:lpstr>What’s the scoop with corticosteroids?</vt:lpstr>
      <vt:lpstr>What’s the scoop with corticosteroids?</vt:lpstr>
      <vt:lpstr>Putting it all together………</vt:lpstr>
      <vt:lpstr>Treatment – urticaria</vt:lpstr>
      <vt:lpstr>Treatment – urticaria</vt:lpstr>
      <vt:lpstr>Treatment – angioedema</vt:lpstr>
      <vt:lpstr>Treatment – anaphylaxis</vt:lpstr>
      <vt:lpstr>Treatment – Activate EMS?</vt:lpstr>
      <vt:lpstr>Disposition/Discharge plan</vt:lpstr>
      <vt:lpstr>Allergic reaction and MI?</vt:lpstr>
      <vt:lpstr>Kounis’ syndrome</vt:lpstr>
      <vt:lpstr>Kounis’ syndrome</vt:lpstr>
      <vt:lpstr>Take Away Points</vt:lpstr>
      <vt:lpstr>References</vt:lpstr>
      <vt:lpstr>References</vt:lpstr>
      <vt:lpstr>References</vt:lpstr>
      <vt:lpstr>References</vt:lpstr>
      <vt:lpstr>References – EB Medicine</vt:lpstr>
      <vt:lpstr>I Need Your 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Toscano</dc:creator>
  <cp:lastModifiedBy>Joe Toscano</cp:lastModifiedBy>
  <cp:revision>176</cp:revision>
  <cp:lastPrinted>2021-02-23T18:04:27Z</cp:lastPrinted>
  <dcterms:created xsi:type="dcterms:W3CDTF">2026-02-20T18:32:49Z</dcterms:created>
  <dcterms:modified xsi:type="dcterms:W3CDTF">2026-04-15T22:10:15Z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0x0101001474F15B2340104E931C1DCAA66B5400</vt:lpwstr>
  </property>
</Properties>
</file>