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>
  <p:sldMasterIdLst>
    <p:sldMasterId id="2147483698" r:id="rId4"/>
    <p:sldMasterId id="2147483761" r:id="rId5"/>
  </p:sldMasterIdLst>
  <p:notesMasterIdLst>
    <p:notesMasterId r:id="rId107"/>
  </p:notesMasterIdLst>
  <p:handoutMasterIdLst>
    <p:handoutMasterId r:id="rId108"/>
  </p:handoutMasterIdLst>
  <p:sldIdLst>
    <p:sldId id="256" r:id="rId6"/>
    <p:sldId id="265" r:id="rId7"/>
    <p:sldId id="369" r:id="rId8"/>
    <p:sldId id="368" r:id="rId9"/>
    <p:sldId id="367" r:id="rId10"/>
    <p:sldId id="366" r:id="rId11"/>
    <p:sldId id="365" r:id="rId12"/>
    <p:sldId id="364" r:id="rId13"/>
    <p:sldId id="363" r:id="rId14"/>
    <p:sldId id="362" r:id="rId15"/>
    <p:sldId id="361" r:id="rId16"/>
    <p:sldId id="360" r:id="rId17"/>
    <p:sldId id="359" r:id="rId18"/>
    <p:sldId id="358" r:id="rId19"/>
    <p:sldId id="357" r:id="rId20"/>
    <p:sldId id="356" r:id="rId21"/>
    <p:sldId id="355" r:id="rId22"/>
    <p:sldId id="354" r:id="rId23"/>
    <p:sldId id="353" r:id="rId24"/>
    <p:sldId id="352" r:id="rId25"/>
    <p:sldId id="351" r:id="rId26"/>
    <p:sldId id="350" r:id="rId27"/>
    <p:sldId id="349" r:id="rId28"/>
    <p:sldId id="348" r:id="rId29"/>
    <p:sldId id="347" r:id="rId30"/>
    <p:sldId id="346" r:id="rId31"/>
    <p:sldId id="345" r:id="rId32"/>
    <p:sldId id="344" r:id="rId33"/>
    <p:sldId id="343" r:id="rId34"/>
    <p:sldId id="342" r:id="rId35"/>
    <p:sldId id="341" r:id="rId36"/>
    <p:sldId id="340" r:id="rId37"/>
    <p:sldId id="339" r:id="rId38"/>
    <p:sldId id="338" r:id="rId39"/>
    <p:sldId id="337" r:id="rId40"/>
    <p:sldId id="336" r:id="rId41"/>
    <p:sldId id="335" r:id="rId42"/>
    <p:sldId id="334" r:id="rId43"/>
    <p:sldId id="333" r:id="rId44"/>
    <p:sldId id="332" r:id="rId45"/>
    <p:sldId id="331" r:id="rId46"/>
    <p:sldId id="330" r:id="rId47"/>
    <p:sldId id="329" r:id="rId48"/>
    <p:sldId id="328" r:id="rId49"/>
    <p:sldId id="327" r:id="rId50"/>
    <p:sldId id="326" r:id="rId51"/>
    <p:sldId id="325" r:id="rId52"/>
    <p:sldId id="324" r:id="rId53"/>
    <p:sldId id="323" r:id="rId54"/>
    <p:sldId id="322" r:id="rId55"/>
    <p:sldId id="321" r:id="rId56"/>
    <p:sldId id="320" r:id="rId57"/>
    <p:sldId id="318" r:id="rId58"/>
    <p:sldId id="317" r:id="rId59"/>
    <p:sldId id="316" r:id="rId60"/>
    <p:sldId id="315" r:id="rId61"/>
    <p:sldId id="314" r:id="rId62"/>
    <p:sldId id="313" r:id="rId63"/>
    <p:sldId id="311" r:id="rId64"/>
    <p:sldId id="310" r:id="rId65"/>
    <p:sldId id="309" r:id="rId66"/>
    <p:sldId id="308" r:id="rId67"/>
    <p:sldId id="307" r:id="rId68"/>
    <p:sldId id="306" r:id="rId69"/>
    <p:sldId id="305" r:id="rId70"/>
    <p:sldId id="304" r:id="rId71"/>
    <p:sldId id="303" r:id="rId72"/>
    <p:sldId id="302" r:id="rId73"/>
    <p:sldId id="301" r:id="rId74"/>
    <p:sldId id="300" r:id="rId75"/>
    <p:sldId id="299" r:id="rId76"/>
    <p:sldId id="298" r:id="rId77"/>
    <p:sldId id="297" r:id="rId78"/>
    <p:sldId id="296" r:id="rId79"/>
    <p:sldId id="295" r:id="rId80"/>
    <p:sldId id="294" r:id="rId81"/>
    <p:sldId id="293" r:id="rId82"/>
    <p:sldId id="292" r:id="rId83"/>
    <p:sldId id="291" r:id="rId84"/>
    <p:sldId id="290" r:id="rId85"/>
    <p:sldId id="289" r:id="rId86"/>
    <p:sldId id="288" r:id="rId87"/>
    <p:sldId id="287" r:id="rId88"/>
    <p:sldId id="286" r:id="rId89"/>
    <p:sldId id="285" r:id="rId90"/>
    <p:sldId id="284" r:id="rId91"/>
    <p:sldId id="283" r:id="rId92"/>
    <p:sldId id="282" r:id="rId93"/>
    <p:sldId id="281" r:id="rId94"/>
    <p:sldId id="280" r:id="rId95"/>
    <p:sldId id="279" r:id="rId96"/>
    <p:sldId id="278" r:id="rId97"/>
    <p:sldId id="277" r:id="rId98"/>
    <p:sldId id="276" r:id="rId99"/>
    <p:sldId id="275" r:id="rId100"/>
    <p:sldId id="274" r:id="rId101"/>
    <p:sldId id="273" r:id="rId102"/>
    <p:sldId id="272" r:id="rId103"/>
    <p:sldId id="271" r:id="rId104"/>
    <p:sldId id="370" r:id="rId105"/>
    <p:sldId id="267" r:id="rId106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D862AC9-7CEC-46BB-B14B-35818A676782}">
          <p14:sldIdLst>
            <p14:sldId id="256"/>
            <p14:sldId id="265"/>
            <p14:sldId id="369"/>
            <p14:sldId id="368"/>
            <p14:sldId id="367"/>
            <p14:sldId id="366"/>
            <p14:sldId id="365"/>
            <p14:sldId id="364"/>
            <p14:sldId id="363"/>
            <p14:sldId id="362"/>
            <p14:sldId id="361"/>
            <p14:sldId id="360"/>
            <p14:sldId id="359"/>
            <p14:sldId id="358"/>
            <p14:sldId id="357"/>
            <p14:sldId id="356"/>
            <p14:sldId id="355"/>
            <p14:sldId id="354"/>
            <p14:sldId id="353"/>
            <p14:sldId id="352"/>
            <p14:sldId id="351"/>
            <p14:sldId id="350"/>
            <p14:sldId id="349"/>
            <p14:sldId id="348"/>
            <p14:sldId id="347"/>
            <p14:sldId id="346"/>
            <p14:sldId id="345"/>
            <p14:sldId id="344"/>
            <p14:sldId id="343"/>
            <p14:sldId id="342"/>
            <p14:sldId id="341"/>
            <p14:sldId id="340"/>
            <p14:sldId id="339"/>
            <p14:sldId id="338"/>
            <p14:sldId id="337"/>
            <p14:sldId id="336"/>
            <p14:sldId id="335"/>
            <p14:sldId id="334"/>
            <p14:sldId id="333"/>
            <p14:sldId id="332"/>
            <p14:sldId id="331"/>
            <p14:sldId id="330"/>
            <p14:sldId id="329"/>
            <p14:sldId id="328"/>
            <p14:sldId id="327"/>
            <p14:sldId id="326"/>
            <p14:sldId id="325"/>
            <p14:sldId id="324"/>
            <p14:sldId id="323"/>
            <p14:sldId id="322"/>
            <p14:sldId id="321"/>
            <p14:sldId id="320"/>
            <p14:sldId id="318"/>
            <p14:sldId id="317"/>
            <p14:sldId id="316"/>
            <p14:sldId id="315"/>
            <p14:sldId id="314"/>
            <p14:sldId id="313"/>
            <p14:sldId id="311"/>
            <p14:sldId id="310"/>
            <p14:sldId id="309"/>
            <p14:sldId id="308"/>
            <p14:sldId id="307"/>
            <p14:sldId id="306"/>
            <p14:sldId id="305"/>
            <p14:sldId id="304"/>
            <p14:sldId id="303"/>
            <p14:sldId id="302"/>
            <p14:sldId id="301"/>
            <p14:sldId id="300"/>
            <p14:sldId id="299"/>
            <p14:sldId id="298"/>
            <p14:sldId id="297"/>
            <p14:sldId id="296"/>
            <p14:sldId id="295"/>
            <p14:sldId id="294"/>
            <p14:sldId id="293"/>
            <p14:sldId id="292"/>
            <p14:sldId id="291"/>
            <p14:sldId id="290"/>
            <p14:sldId id="289"/>
            <p14:sldId id="288"/>
            <p14:sldId id="287"/>
            <p14:sldId id="286"/>
            <p14:sldId id="285"/>
            <p14:sldId id="284"/>
            <p14:sldId id="283"/>
            <p14:sldId id="282"/>
            <p14:sldId id="281"/>
            <p14:sldId id="280"/>
            <p14:sldId id="279"/>
            <p14:sldId id="278"/>
            <p14:sldId id="277"/>
            <p14:sldId id="276"/>
            <p14:sldId id="275"/>
            <p14:sldId id="274"/>
            <p14:sldId id="273"/>
            <p14:sldId id="272"/>
            <p14:sldId id="271"/>
            <p14:sldId id="370"/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matheny@UCAOA.local" initials="c" lastIdx="0" clrIdx="0">
    <p:extLst>
      <p:ext uri="{19B8F6BF-5375-455C-9EA6-DF929625EA0E}">
        <p15:presenceInfo xmlns:p15="http://schemas.microsoft.com/office/powerpoint/2012/main" userId="S-1-5-21-3129609167-3521144788-2432628500-2158" providerId="AD"/>
      </p:ext>
    </p:extLst>
  </p:cmAuthor>
  <p:cmAuthor id="2" name="Tammi DeGeneres" initials="TD" lastIdx="2" clrIdx="1">
    <p:extLst>
      <p:ext uri="{19B8F6BF-5375-455C-9EA6-DF929625EA0E}">
        <p15:presenceInfo xmlns:p15="http://schemas.microsoft.com/office/powerpoint/2012/main" userId="S::tdegeneres@phcurgentcare.com::7197379c-5a9e-4586-a6c9-63599f7b76ed" providerId="AD"/>
      </p:ext>
    </p:extLst>
  </p:cmAuthor>
  <p:cmAuthor id="3" name="Jennifer Tucker" initials="JT" lastIdx="1" clrIdx="2">
    <p:extLst>
      <p:ext uri="{19B8F6BF-5375-455C-9EA6-DF929625EA0E}">
        <p15:presenceInfo xmlns:p15="http://schemas.microsoft.com/office/powerpoint/2012/main" userId="Jennifer Tuck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55A3"/>
    <a:srgbClr val="038AA5"/>
    <a:srgbClr val="FFFFFF"/>
    <a:srgbClr val="C0C0C0"/>
    <a:srgbClr val="0180BF"/>
    <a:srgbClr val="03788F"/>
    <a:srgbClr val="039EBD"/>
    <a:srgbClr val="737373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A4A5A9-DB09-4BA2-A80D-A3CE8D9A0C38}" v="200" dt="2023-03-17T16:20:34.753"/>
    <p1510:client id="{7ED85684-2F14-42B3-FD2D-9C6A6F998FF1}" v="1" dt="2023-03-25T15:38:07.950"/>
    <p1510:client id="{9B4B81BC-B12E-610C-D017-5609A70BAAE3}" v="245" dt="2023-03-17T03:46:31.486"/>
    <p1510:client id="{CD4A56D2-D015-45F3-9AA8-AED9AE93191E}" v="215" dt="2023-03-17T03:58:16.6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68" autoAdjust="0"/>
    <p:restoredTop sz="57109" autoAdjust="0"/>
  </p:normalViewPr>
  <p:slideViewPr>
    <p:cSldViewPr snapToGrid="0">
      <p:cViewPr varScale="1">
        <p:scale>
          <a:sx n="61" d="100"/>
          <a:sy n="61" d="100"/>
        </p:scale>
        <p:origin x="2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theme" Target="theme/theme1.xml"/><Relationship Id="rId16" Type="http://schemas.openxmlformats.org/officeDocument/2006/relationships/slide" Target="slides/slide11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tableStyles" Target="tableStyles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handoutMaster" Target="handoutMasters/handoutMaster1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14" Type="http://schemas.microsoft.com/office/2016/11/relationships/changesInfo" Target="changesInfos/changesInfo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commentAuthors" Target="commentAuthors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presProps" Target="presProps.xml"/><Relationship Id="rId115" Type="http://schemas.microsoft.com/office/2015/10/relationships/revisionInfo" Target="revisionInfo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lodie Turk" userId="S::mturk@ucaoa.org::63ffec51-dfc0-40f7-884e-552b1a97230f" providerId="AD" clId="Web-{7ED85684-2F14-42B3-FD2D-9C6A6F998FF1}"/>
    <pc:docChg chg="addSld addMainMaster modMainMaster modSection">
      <pc:chgData name="Melodie Turk" userId="S::mturk@ucaoa.org::63ffec51-dfc0-40f7-884e-552b1a97230f" providerId="AD" clId="Web-{7ED85684-2F14-42B3-FD2D-9C6A6F998FF1}" dt="2023-03-25T15:38:07.950" v="0"/>
      <pc:docMkLst>
        <pc:docMk/>
      </pc:docMkLst>
      <pc:sldChg chg="add">
        <pc:chgData name="Melodie Turk" userId="S::mturk@ucaoa.org::63ffec51-dfc0-40f7-884e-552b1a97230f" providerId="AD" clId="Web-{7ED85684-2F14-42B3-FD2D-9C6A6F998FF1}" dt="2023-03-25T15:38:07.950" v="0"/>
        <pc:sldMkLst>
          <pc:docMk/>
          <pc:sldMk cId="4143985213" sldId="370"/>
        </pc:sldMkLst>
      </pc:sldChg>
      <pc:sldMasterChg chg="modSldLayout">
        <pc:chgData name="Melodie Turk" userId="S::mturk@ucaoa.org::63ffec51-dfc0-40f7-884e-552b1a97230f" providerId="AD" clId="Web-{7ED85684-2F14-42B3-FD2D-9C6A6F998FF1}" dt="2023-03-25T15:38:07.950" v="0"/>
        <pc:sldMasterMkLst>
          <pc:docMk/>
          <pc:sldMasterMk cId="3748240354" sldId="2147483698"/>
        </pc:sldMasterMkLst>
        <pc:sldLayoutChg chg="replId">
          <pc:chgData name="Melodie Turk" userId="S::mturk@ucaoa.org::63ffec51-dfc0-40f7-884e-552b1a97230f" providerId="AD" clId="Web-{7ED85684-2F14-42B3-FD2D-9C6A6F998FF1}" dt="2023-03-25T15:38:07.950" v="0"/>
          <pc:sldLayoutMkLst>
            <pc:docMk/>
            <pc:sldMasterMk cId="3748240354" sldId="2147483698"/>
            <pc:sldLayoutMk cId="161297003" sldId="2147483769"/>
          </pc:sldLayoutMkLst>
        </pc:sldLayoutChg>
      </pc:sldMasterChg>
      <pc:sldMasterChg chg="add addSldLayout">
        <pc:chgData name="Melodie Turk" userId="S::mturk@ucaoa.org::63ffec51-dfc0-40f7-884e-552b1a97230f" providerId="AD" clId="Web-{7ED85684-2F14-42B3-FD2D-9C6A6F998FF1}" dt="2023-03-25T15:38:07.950" v="0"/>
        <pc:sldMasterMkLst>
          <pc:docMk/>
          <pc:sldMasterMk cId="3748240354" sldId="2147483761"/>
        </pc:sldMasterMkLst>
        <pc:sldLayoutChg chg="add">
          <pc:chgData name="Melodie Turk" userId="S::mturk@ucaoa.org::63ffec51-dfc0-40f7-884e-552b1a97230f" providerId="AD" clId="Web-{7ED85684-2F14-42B3-FD2D-9C6A6F998FF1}" dt="2023-03-25T15:38:07.950" v="0"/>
          <pc:sldLayoutMkLst>
            <pc:docMk/>
            <pc:sldMasterMk cId="3748240354" sldId="2147483761"/>
            <pc:sldLayoutMk cId="1198707374" sldId="2147483724"/>
          </pc:sldLayoutMkLst>
        </pc:sldLayoutChg>
        <pc:sldLayoutChg chg="add">
          <pc:chgData name="Melodie Turk" userId="S::mturk@ucaoa.org::63ffec51-dfc0-40f7-884e-552b1a97230f" providerId="AD" clId="Web-{7ED85684-2F14-42B3-FD2D-9C6A6F998FF1}" dt="2023-03-25T15:38:07.950" v="0"/>
          <pc:sldLayoutMkLst>
            <pc:docMk/>
            <pc:sldMasterMk cId="3748240354" sldId="2147483761"/>
            <pc:sldLayoutMk cId="1473795814" sldId="2147483762"/>
          </pc:sldLayoutMkLst>
        </pc:sldLayoutChg>
        <pc:sldLayoutChg chg="add">
          <pc:chgData name="Melodie Turk" userId="S::mturk@ucaoa.org::63ffec51-dfc0-40f7-884e-552b1a97230f" providerId="AD" clId="Web-{7ED85684-2F14-42B3-FD2D-9C6A6F998FF1}" dt="2023-03-25T15:38:07.950" v="0"/>
          <pc:sldLayoutMkLst>
            <pc:docMk/>
            <pc:sldMasterMk cId="3748240354" sldId="2147483761"/>
            <pc:sldLayoutMk cId="3800082595" sldId="2147483763"/>
          </pc:sldLayoutMkLst>
        </pc:sldLayoutChg>
        <pc:sldLayoutChg chg="add">
          <pc:chgData name="Melodie Turk" userId="S::mturk@ucaoa.org::63ffec51-dfc0-40f7-884e-552b1a97230f" providerId="AD" clId="Web-{7ED85684-2F14-42B3-FD2D-9C6A6F998FF1}" dt="2023-03-25T15:38:07.950" v="0"/>
          <pc:sldLayoutMkLst>
            <pc:docMk/>
            <pc:sldMasterMk cId="3748240354" sldId="2147483761"/>
            <pc:sldLayoutMk cId="794207714" sldId="2147483764"/>
          </pc:sldLayoutMkLst>
        </pc:sldLayoutChg>
        <pc:sldLayoutChg chg="add">
          <pc:chgData name="Melodie Turk" userId="S::mturk@ucaoa.org::63ffec51-dfc0-40f7-884e-552b1a97230f" providerId="AD" clId="Web-{7ED85684-2F14-42B3-FD2D-9C6A6F998FF1}" dt="2023-03-25T15:38:07.950" v="0"/>
          <pc:sldLayoutMkLst>
            <pc:docMk/>
            <pc:sldMasterMk cId="3748240354" sldId="2147483761"/>
            <pc:sldLayoutMk cId="3726544181" sldId="2147483765"/>
          </pc:sldLayoutMkLst>
        </pc:sldLayoutChg>
        <pc:sldLayoutChg chg="add">
          <pc:chgData name="Melodie Turk" userId="S::mturk@ucaoa.org::63ffec51-dfc0-40f7-884e-552b1a97230f" providerId="AD" clId="Web-{7ED85684-2F14-42B3-FD2D-9C6A6F998FF1}" dt="2023-03-25T15:38:07.950" v="0"/>
          <pc:sldLayoutMkLst>
            <pc:docMk/>
            <pc:sldMasterMk cId="3748240354" sldId="2147483761"/>
            <pc:sldLayoutMk cId="2671710903" sldId="2147483766"/>
          </pc:sldLayoutMkLst>
        </pc:sldLayoutChg>
        <pc:sldLayoutChg chg="add">
          <pc:chgData name="Melodie Turk" userId="S::mturk@ucaoa.org::63ffec51-dfc0-40f7-884e-552b1a97230f" providerId="AD" clId="Web-{7ED85684-2F14-42B3-FD2D-9C6A6F998FF1}" dt="2023-03-25T15:38:07.950" v="0"/>
          <pc:sldLayoutMkLst>
            <pc:docMk/>
            <pc:sldMasterMk cId="3748240354" sldId="2147483761"/>
            <pc:sldLayoutMk cId="3504148954" sldId="2147483767"/>
          </pc:sldLayoutMkLst>
        </pc:sldLayoutChg>
        <pc:sldLayoutChg chg="add">
          <pc:chgData name="Melodie Turk" userId="S::mturk@ucaoa.org::63ffec51-dfc0-40f7-884e-552b1a97230f" providerId="AD" clId="Web-{7ED85684-2F14-42B3-FD2D-9C6A6F998FF1}" dt="2023-03-25T15:38:07.950" v="0"/>
          <pc:sldLayoutMkLst>
            <pc:docMk/>
            <pc:sldMasterMk cId="3748240354" sldId="2147483761"/>
            <pc:sldLayoutMk cId="495981666" sldId="2147483768"/>
          </pc:sldLayoutMkLst>
        </pc:sldLayoutChg>
        <pc:sldLayoutChg chg="add">
          <pc:chgData name="Melodie Turk" userId="S::mturk@ucaoa.org::63ffec51-dfc0-40f7-884e-552b1a97230f" providerId="AD" clId="Web-{7ED85684-2F14-42B3-FD2D-9C6A6F998FF1}" dt="2023-03-25T15:38:07.950" v="0"/>
          <pc:sldLayoutMkLst>
            <pc:docMk/>
            <pc:sldMasterMk cId="3748240354" sldId="2147483761"/>
            <pc:sldLayoutMk cId="3166650123" sldId="2147483770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A3560E-C03A-4ECF-B3C3-E3B0B8D26725}" type="doc">
      <dgm:prSet loTypeId="urn:microsoft.com/office/officeart/2005/8/layout/vList6" loCatId="process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4D60DEB-5D86-4863-B1E6-9F3675CBFA45}">
      <dgm:prSet phldrT="[Text]"/>
      <dgm:spPr>
        <a:xfrm>
          <a:off x="0" y="1586"/>
          <a:ext cx="3240103" cy="859096"/>
        </a:xfrm>
        <a:prstGeom prst="roundRect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Provider</a:t>
          </a:r>
        </a:p>
      </dgm:t>
    </dgm:pt>
    <dgm:pt modelId="{F8FFAE83-C5A6-44B5-81F4-5A95343FF05C}" type="parTrans" cxnId="{08434279-C24B-4C19-95EC-6E4E9299D6FA}">
      <dgm:prSet/>
      <dgm:spPr/>
      <dgm:t>
        <a:bodyPr/>
        <a:lstStyle/>
        <a:p>
          <a:endParaRPr lang="en-US"/>
        </a:p>
      </dgm:t>
    </dgm:pt>
    <dgm:pt modelId="{3478B2A4-FCA2-49DB-8339-8030DAB4BCD9}" type="sibTrans" cxnId="{08434279-C24B-4C19-95EC-6E4E9299D6FA}">
      <dgm:prSet/>
      <dgm:spPr/>
      <dgm:t>
        <a:bodyPr/>
        <a:lstStyle/>
        <a:p>
          <a:endParaRPr lang="en-US"/>
        </a:p>
      </dgm:t>
    </dgm:pt>
    <dgm:pt modelId="{7F9A6BB0-B3CD-4ED8-8096-D545A8F59078}">
      <dgm:prSet phldrT="[Text]" custT="1"/>
      <dgm:spPr>
        <a:xfrm>
          <a:off x="3240103" y="1586"/>
          <a:ext cx="4860155" cy="859096"/>
        </a:xfrm>
        <a:prstGeom prst="rightArrow">
          <a:avLst>
            <a:gd name="adj1" fmla="val 75000"/>
            <a:gd name="adj2" fmla="val 50000"/>
          </a:avLst>
        </a:prstGeom>
        <a:solidFill>
          <a:srgbClr val="8064A2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8064A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lIns="182880" anchor="ctr"/>
        <a:lstStyle/>
        <a:p>
          <a:pPr>
            <a:buChar char="•"/>
          </a:pPr>
          <a:r>
            <a:rPr lang="en-US" sz="15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Directing care</a:t>
          </a:r>
        </a:p>
      </dgm:t>
    </dgm:pt>
    <dgm:pt modelId="{9C250FEB-8FA0-4D20-BC3E-1F16BE6565CD}" type="parTrans" cxnId="{53E36A4F-8355-4D1D-80CB-7FB114807F94}">
      <dgm:prSet/>
      <dgm:spPr/>
      <dgm:t>
        <a:bodyPr/>
        <a:lstStyle/>
        <a:p>
          <a:endParaRPr lang="en-US"/>
        </a:p>
      </dgm:t>
    </dgm:pt>
    <dgm:pt modelId="{468399B4-011D-4C11-B7AD-5156604E900E}" type="sibTrans" cxnId="{53E36A4F-8355-4D1D-80CB-7FB114807F94}">
      <dgm:prSet/>
      <dgm:spPr/>
      <dgm:t>
        <a:bodyPr/>
        <a:lstStyle/>
        <a:p>
          <a:endParaRPr lang="en-US"/>
        </a:p>
      </dgm:t>
    </dgm:pt>
    <dgm:pt modelId="{9A9C4D98-1A3E-4117-BD01-4F94276D84B7}">
      <dgm:prSet phldrT="[Text]" custT="1"/>
      <dgm:spPr>
        <a:xfrm>
          <a:off x="3240103" y="1586"/>
          <a:ext cx="4860155" cy="859096"/>
        </a:xfrm>
        <a:prstGeom prst="rightArrow">
          <a:avLst>
            <a:gd name="adj1" fmla="val 75000"/>
            <a:gd name="adj2" fmla="val 50000"/>
          </a:avLst>
        </a:prstGeom>
        <a:solidFill>
          <a:srgbClr val="8064A2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8064A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lIns="182880" anchor="ctr"/>
        <a:lstStyle/>
        <a:p>
          <a:pPr>
            <a:buChar char="•"/>
          </a:pPr>
          <a:r>
            <a:rPr lang="en-US" sz="15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History and exam</a:t>
          </a:r>
        </a:p>
      </dgm:t>
    </dgm:pt>
    <dgm:pt modelId="{27263150-B585-4FEE-ABC3-A44B15F9CDDB}" type="parTrans" cxnId="{8166700B-A13F-4C10-BB68-56EEA46F1C96}">
      <dgm:prSet/>
      <dgm:spPr/>
      <dgm:t>
        <a:bodyPr/>
        <a:lstStyle/>
        <a:p>
          <a:endParaRPr lang="en-US"/>
        </a:p>
      </dgm:t>
    </dgm:pt>
    <dgm:pt modelId="{B17CA611-FC22-4D93-AEA3-A3C33F7CF762}" type="sibTrans" cxnId="{8166700B-A13F-4C10-BB68-56EEA46F1C96}">
      <dgm:prSet/>
      <dgm:spPr/>
      <dgm:t>
        <a:bodyPr/>
        <a:lstStyle/>
        <a:p>
          <a:endParaRPr lang="en-US"/>
        </a:p>
      </dgm:t>
    </dgm:pt>
    <dgm:pt modelId="{73ADF8FF-1615-4323-BFD5-4FC4A5C10914}">
      <dgm:prSet phldrT="[Text]"/>
      <dgm:spPr>
        <a:xfrm>
          <a:off x="0" y="1891599"/>
          <a:ext cx="3240103" cy="859096"/>
        </a:xfrm>
        <a:prstGeom prst="roundRect">
          <a:avLst/>
        </a:prstGeom>
        <a:gradFill rotWithShape="0">
          <a:gsLst>
            <a:gs pos="0">
              <a:srgbClr val="8064A2">
                <a:hueOff val="-2232385"/>
                <a:satOff val="13449"/>
                <a:lumOff val="1078"/>
                <a:alphaOff val="0"/>
                <a:shade val="51000"/>
                <a:satMod val="130000"/>
              </a:srgbClr>
            </a:gs>
            <a:gs pos="80000">
              <a:srgbClr val="8064A2">
                <a:hueOff val="-2232385"/>
                <a:satOff val="13449"/>
                <a:lumOff val="1078"/>
                <a:alphaOff val="0"/>
                <a:shade val="93000"/>
                <a:satMod val="130000"/>
              </a:srgbClr>
            </a:gs>
            <a:gs pos="100000">
              <a:srgbClr val="8064A2">
                <a:hueOff val="-2232385"/>
                <a:satOff val="13449"/>
                <a:lumOff val="1078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MA</a:t>
          </a:r>
        </a:p>
      </dgm:t>
    </dgm:pt>
    <dgm:pt modelId="{E5AAB8C6-02AD-436B-BDA6-9B1EAB10CBBF}" type="parTrans" cxnId="{FBB7E9A0-2188-4E8E-95A5-83467C5FA67F}">
      <dgm:prSet/>
      <dgm:spPr/>
      <dgm:t>
        <a:bodyPr/>
        <a:lstStyle/>
        <a:p>
          <a:endParaRPr lang="en-US"/>
        </a:p>
      </dgm:t>
    </dgm:pt>
    <dgm:pt modelId="{D23A59E3-7587-4B34-B567-A3DC9B7A5502}" type="sibTrans" cxnId="{FBB7E9A0-2188-4E8E-95A5-83467C5FA67F}">
      <dgm:prSet/>
      <dgm:spPr/>
      <dgm:t>
        <a:bodyPr/>
        <a:lstStyle/>
        <a:p>
          <a:endParaRPr lang="en-US"/>
        </a:p>
      </dgm:t>
    </dgm:pt>
    <dgm:pt modelId="{78759870-E163-4F92-9A52-923D0370F5C1}">
      <dgm:prSet phldrT="[Text]" custT="1"/>
      <dgm:spPr>
        <a:xfrm>
          <a:off x="3240103" y="1891599"/>
          <a:ext cx="4860155" cy="859096"/>
        </a:xfrm>
        <a:prstGeom prst="rightArrow">
          <a:avLst>
            <a:gd name="adj1" fmla="val 75000"/>
            <a:gd name="adj2" fmla="val 50000"/>
          </a:avLst>
        </a:prstGeom>
        <a:solidFill>
          <a:srgbClr val="8064A2">
            <a:tint val="40000"/>
            <a:alpha val="90000"/>
            <a:hueOff val="-1972855"/>
            <a:satOff val="11079"/>
            <a:lumOff val="704"/>
            <a:alphaOff val="0"/>
          </a:srgbClr>
        </a:solidFill>
        <a:ln w="9525" cap="flat" cmpd="sng" algn="ctr">
          <a:solidFill>
            <a:srgbClr val="8064A2">
              <a:tint val="40000"/>
              <a:alpha val="90000"/>
              <a:hueOff val="-1972855"/>
              <a:satOff val="11079"/>
              <a:lumOff val="704"/>
              <a:alphaOff val="0"/>
            </a:srgbClr>
          </a:solidFill>
          <a:prstDash val="solid"/>
        </a:ln>
        <a:effectLst/>
      </dgm:spPr>
      <dgm:t>
        <a:bodyPr lIns="182880" anchor="ctr"/>
        <a:lstStyle/>
        <a:p>
          <a:pPr>
            <a:buChar char="•"/>
          </a:pPr>
          <a:r>
            <a:rPr lang="en-US" sz="14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Check vitals</a:t>
          </a:r>
        </a:p>
      </dgm:t>
    </dgm:pt>
    <dgm:pt modelId="{4C62D2A0-B478-4CE9-A367-E4DF11EADEF3}" type="parTrans" cxnId="{54E0E43F-5419-4708-8E3E-2459F059D2D3}">
      <dgm:prSet/>
      <dgm:spPr/>
      <dgm:t>
        <a:bodyPr/>
        <a:lstStyle/>
        <a:p>
          <a:endParaRPr lang="en-US"/>
        </a:p>
      </dgm:t>
    </dgm:pt>
    <dgm:pt modelId="{26FD9783-08D6-48EF-BDA6-A463B3AD4E05}" type="sibTrans" cxnId="{54E0E43F-5419-4708-8E3E-2459F059D2D3}">
      <dgm:prSet/>
      <dgm:spPr/>
      <dgm:t>
        <a:bodyPr/>
        <a:lstStyle/>
        <a:p>
          <a:endParaRPr lang="en-US"/>
        </a:p>
      </dgm:t>
    </dgm:pt>
    <dgm:pt modelId="{F2568804-80B1-4139-8243-03A3F87378D8}">
      <dgm:prSet phldrT="[Text]" custT="1"/>
      <dgm:spPr>
        <a:xfrm>
          <a:off x="3240103" y="1891599"/>
          <a:ext cx="4860155" cy="859096"/>
        </a:xfrm>
        <a:prstGeom prst="rightArrow">
          <a:avLst>
            <a:gd name="adj1" fmla="val 75000"/>
            <a:gd name="adj2" fmla="val 50000"/>
          </a:avLst>
        </a:prstGeom>
        <a:solidFill>
          <a:srgbClr val="8064A2">
            <a:tint val="40000"/>
            <a:alpha val="90000"/>
            <a:hueOff val="-1972855"/>
            <a:satOff val="11079"/>
            <a:lumOff val="704"/>
            <a:alphaOff val="0"/>
          </a:srgbClr>
        </a:solidFill>
        <a:ln w="9525" cap="flat" cmpd="sng" algn="ctr">
          <a:solidFill>
            <a:srgbClr val="8064A2">
              <a:tint val="40000"/>
              <a:alpha val="90000"/>
              <a:hueOff val="-1972855"/>
              <a:satOff val="11079"/>
              <a:lumOff val="704"/>
              <a:alphaOff val="0"/>
            </a:srgbClr>
          </a:solidFill>
          <a:prstDash val="solid"/>
        </a:ln>
        <a:effectLst/>
      </dgm:spPr>
      <dgm:t>
        <a:bodyPr lIns="182880" anchor="ctr"/>
        <a:lstStyle/>
        <a:p>
          <a:pPr>
            <a:buChar char="•"/>
          </a:pPr>
          <a:r>
            <a:rPr lang="en-US" sz="14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Obtain equipment</a:t>
          </a:r>
        </a:p>
      </dgm:t>
    </dgm:pt>
    <dgm:pt modelId="{EE8E7C64-DBAA-42E7-907C-92B0E19D1ADC}" type="parTrans" cxnId="{04A3D55A-A54A-4038-91B6-7EEB153E082F}">
      <dgm:prSet/>
      <dgm:spPr/>
      <dgm:t>
        <a:bodyPr/>
        <a:lstStyle/>
        <a:p>
          <a:endParaRPr lang="en-US"/>
        </a:p>
      </dgm:t>
    </dgm:pt>
    <dgm:pt modelId="{2FB3114C-FB10-4596-B35A-639BEDFE0265}" type="sibTrans" cxnId="{04A3D55A-A54A-4038-91B6-7EEB153E082F}">
      <dgm:prSet/>
      <dgm:spPr/>
      <dgm:t>
        <a:bodyPr/>
        <a:lstStyle/>
        <a:p>
          <a:endParaRPr lang="en-US"/>
        </a:p>
      </dgm:t>
    </dgm:pt>
    <dgm:pt modelId="{22004C4F-8C6A-47EF-B211-A6116B7164B8}">
      <dgm:prSet phldrT="[Text]" custT="1"/>
      <dgm:spPr>
        <a:xfrm>
          <a:off x="3240103" y="1891599"/>
          <a:ext cx="4860155" cy="859096"/>
        </a:xfrm>
        <a:prstGeom prst="rightArrow">
          <a:avLst>
            <a:gd name="adj1" fmla="val 75000"/>
            <a:gd name="adj2" fmla="val 50000"/>
          </a:avLst>
        </a:prstGeom>
        <a:solidFill>
          <a:srgbClr val="8064A2">
            <a:tint val="40000"/>
            <a:alpha val="90000"/>
            <a:hueOff val="-1972855"/>
            <a:satOff val="11079"/>
            <a:lumOff val="704"/>
            <a:alphaOff val="0"/>
          </a:srgbClr>
        </a:solidFill>
        <a:ln w="9525" cap="flat" cmpd="sng" algn="ctr">
          <a:solidFill>
            <a:srgbClr val="8064A2">
              <a:tint val="40000"/>
              <a:alpha val="90000"/>
              <a:hueOff val="-1972855"/>
              <a:satOff val="11079"/>
              <a:lumOff val="704"/>
              <a:alphaOff val="0"/>
            </a:srgbClr>
          </a:solidFill>
          <a:prstDash val="solid"/>
        </a:ln>
        <a:effectLst/>
      </dgm:spPr>
      <dgm:t>
        <a:bodyPr lIns="182880" anchor="ctr"/>
        <a:lstStyle/>
        <a:p>
          <a:pPr>
            <a:buChar char="•"/>
          </a:pPr>
          <a:r>
            <a:rPr lang="en-US" sz="14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Crowd control</a:t>
          </a:r>
        </a:p>
      </dgm:t>
    </dgm:pt>
    <dgm:pt modelId="{B7DD9AEF-F1E4-4835-9406-80B4168BFC75}" type="parTrans" cxnId="{365D15F7-E875-43C1-9970-38B354DBA46B}">
      <dgm:prSet/>
      <dgm:spPr/>
      <dgm:t>
        <a:bodyPr/>
        <a:lstStyle/>
        <a:p>
          <a:endParaRPr lang="en-US"/>
        </a:p>
      </dgm:t>
    </dgm:pt>
    <dgm:pt modelId="{5ABD15A6-A7C1-4869-9E0F-1253750A2CD8}" type="sibTrans" cxnId="{365D15F7-E875-43C1-9970-38B354DBA46B}">
      <dgm:prSet/>
      <dgm:spPr/>
      <dgm:t>
        <a:bodyPr/>
        <a:lstStyle/>
        <a:p>
          <a:endParaRPr lang="en-US"/>
        </a:p>
      </dgm:t>
    </dgm:pt>
    <dgm:pt modelId="{E932F900-DF33-4C89-9276-11C5CA2DE308}">
      <dgm:prSet phldrT="[Text]"/>
      <dgm:spPr>
        <a:xfrm>
          <a:off x="0" y="2836606"/>
          <a:ext cx="3240103" cy="859096"/>
        </a:xfrm>
        <a:prstGeom prst="roundRect">
          <a:avLst/>
        </a:prstGeom>
        <a:gradFill rotWithShape="0">
          <a:gsLst>
            <a:gs pos="0">
              <a:srgbClr val="8064A2">
                <a:hueOff val="-3348577"/>
                <a:satOff val="20174"/>
                <a:lumOff val="1617"/>
                <a:alphaOff val="0"/>
                <a:shade val="51000"/>
                <a:satMod val="130000"/>
              </a:srgbClr>
            </a:gs>
            <a:gs pos="80000">
              <a:srgbClr val="8064A2">
                <a:hueOff val="-3348577"/>
                <a:satOff val="20174"/>
                <a:lumOff val="1617"/>
                <a:alphaOff val="0"/>
                <a:shade val="93000"/>
                <a:satMod val="130000"/>
              </a:srgbClr>
            </a:gs>
            <a:gs pos="100000">
              <a:srgbClr val="8064A2">
                <a:hueOff val="-3348577"/>
                <a:satOff val="20174"/>
                <a:lumOff val="1617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XRT</a:t>
          </a:r>
        </a:p>
      </dgm:t>
    </dgm:pt>
    <dgm:pt modelId="{FDBA9F3F-2ED9-4D62-9A79-143127B59199}" type="parTrans" cxnId="{B3EC12F6-2230-422F-86D8-859DF04C3380}">
      <dgm:prSet/>
      <dgm:spPr/>
      <dgm:t>
        <a:bodyPr/>
        <a:lstStyle/>
        <a:p>
          <a:endParaRPr lang="en-US"/>
        </a:p>
      </dgm:t>
    </dgm:pt>
    <dgm:pt modelId="{F1F9BC03-2D5F-401A-8CF5-6E9016669413}" type="sibTrans" cxnId="{B3EC12F6-2230-422F-86D8-859DF04C3380}">
      <dgm:prSet/>
      <dgm:spPr/>
      <dgm:t>
        <a:bodyPr/>
        <a:lstStyle/>
        <a:p>
          <a:endParaRPr lang="en-US"/>
        </a:p>
      </dgm:t>
    </dgm:pt>
    <dgm:pt modelId="{F088059F-A492-4BA9-BAB4-16C128219D49}">
      <dgm:prSet phldrT="[Text]" custT="1"/>
      <dgm:spPr>
        <a:xfrm>
          <a:off x="3240103" y="2836606"/>
          <a:ext cx="4860155" cy="859096"/>
        </a:xfrm>
        <a:prstGeom prst="rightArrow">
          <a:avLst>
            <a:gd name="adj1" fmla="val 75000"/>
            <a:gd name="adj2" fmla="val 50000"/>
          </a:avLst>
        </a:prstGeom>
        <a:solidFill>
          <a:srgbClr val="8064A2">
            <a:tint val="40000"/>
            <a:alpha val="90000"/>
            <a:hueOff val="-2959282"/>
            <a:satOff val="16618"/>
            <a:lumOff val="1056"/>
            <a:alphaOff val="0"/>
          </a:srgbClr>
        </a:solidFill>
        <a:ln w="9525" cap="flat" cmpd="sng" algn="ctr">
          <a:solidFill>
            <a:srgbClr val="8064A2">
              <a:tint val="40000"/>
              <a:alpha val="90000"/>
              <a:hueOff val="-2959282"/>
              <a:satOff val="16618"/>
              <a:lumOff val="1056"/>
              <a:alphaOff val="0"/>
            </a:srgbClr>
          </a:solidFill>
          <a:prstDash val="solid"/>
        </a:ln>
        <a:effectLst/>
      </dgm:spPr>
      <dgm:t>
        <a:bodyPr lIns="182880" anchor="ctr"/>
        <a:lstStyle/>
        <a:p>
          <a:pPr>
            <a:buChar char="•"/>
          </a:pPr>
          <a:r>
            <a:rPr lang="en-US" sz="15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Obtain equipment</a:t>
          </a:r>
        </a:p>
      </dgm:t>
    </dgm:pt>
    <dgm:pt modelId="{A0D565D0-D243-44F8-83B3-26EE074B509A}" type="parTrans" cxnId="{92557D97-4C03-45E2-A1B5-1E65454E012B}">
      <dgm:prSet/>
      <dgm:spPr/>
      <dgm:t>
        <a:bodyPr/>
        <a:lstStyle/>
        <a:p>
          <a:endParaRPr lang="en-US"/>
        </a:p>
      </dgm:t>
    </dgm:pt>
    <dgm:pt modelId="{0C1A4E1F-0DA6-43B9-BBDD-FD344E6A99C1}" type="sibTrans" cxnId="{92557D97-4C03-45E2-A1B5-1E65454E012B}">
      <dgm:prSet/>
      <dgm:spPr/>
      <dgm:t>
        <a:bodyPr/>
        <a:lstStyle/>
        <a:p>
          <a:endParaRPr lang="en-US"/>
        </a:p>
      </dgm:t>
    </dgm:pt>
    <dgm:pt modelId="{9704343A-4C5C-4B06-BF48-C04E7EC64FB3}">
      <dgm:prSet phldrT="[Text]" custT="1"/>
      <dgm:spPr>
        <a:xfrm>
          <a:off x="3240103" y="2836606"/>
          <a:ext cx="4860155" cy="859096"/>
        </a:xfrm>
        <a:prstGeom prst="rightArrow">
          <a:avLst>
            <a:gd name="adj1" fmla="val 75000"/>
            <a:gd name="adj2" fmla="val 50000"/>
          </a:avLst>
        </a:prstGeom>
        <a:solidFill>
          <a:srgbClr val="8064A2">
            <a:tint val="40000"/>
            <a:alpha val="90000"/>
            <a:hueOff val="-2959282"/>
            <a:satOff val="16618"/>
            <a:lumOff val="1056"/>
            <a:alphaOff val="0"/>
          </a:srgbClr>
        </a:solidFill>
        <a:ln w="9525" cap="flat" cmpd="sng" algn="ctr">
          <a:solidFill>
            <a:srgbClr val="8064A2">
              <a:tint val="40000"/>
              <a:alpha val="90000"/>
              <a:hueOff val="-2959282"/>
              <a:satOff val="16618"/>
              <a:lumOff val="1056"/>
              <a:alphaOff val="0"/>
            </a:srgbClr>
          </a:solidFill>
          <a:prstDash val="solid"/>
        </a:ln>
        <a:effectLst/>
      </dgm:spPr>
      <dgm:t>
        <a:bodyPr lIns="182880" anchor="ctr"/>
        <a:lstStyle/>
        <a:p>
          <a:pPr>
            <a:buChar char="•"/>
          </a:pPr>
          <a:r>
            <a:rPr lang="en-US" sz="15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Records</a:t>
          </a:r>
        </a:p>
      </dgm:t>
    </dgm:pt>
    <dgm:pt modelId="{D42AB9EF-C67D-4197-ADBC-BEEFB360E95D}" type="parTrans" cxnId="{1B9ECFBF-C915-4D2B-A272-F0E3985D5F6B}">
      <dgm:prSet/>
      <dgm:spPr/>
      <dgm:t>
        <a:bodyPr/>
        <a:lstStyle/>
        <a:p>
          <a:endParaRPr lang="en-US"/>
        </a:p>
      </dgm:t>
    </dgm:pt>
    <dgm:pt modelId="{4B732F1B-5EFD-4DFC-AAC1-0F66053EE020}" type="sibTrans" cxnId="{1B9ECFBF-C915-4D2B-A272-F0E3985D5F6B}">
      <dgm:prSet/>
      <dgm:spPr/>
      <dgm:t>
        <a:bodyPr/>
        <a:lstStyle/>
        <a:p>
          <a:endParaRPr lang="en-US"/>
        </a:p>
      </dgm:t>
    </dgm:pt>
    <dgm:pt modelId="{AE1960BD-A86C-4CE7-9B98-EAAD31F662CB}">
      <dgm:prSet phldrT="[Text]"/>
      <dgm:spPr>
        <a:xfrm>
          <a:off x="0" y="3781612"/>
          <a:ext cx="3240103" cy="859096"/>
        </a:xfrm>
        <a:prstGeom prst="roundRect">
          <a:avLst/>
        </a:prstGeom>
        <a:gradFill rotWithShape="0">
          <a:gsLst>
            <a:gs pos="0">
              <a:srgbClr val="8064A2">
                <a:hueOff val="-4464770"/>
                <a:satOff val="26899"/>
                <a:lumOff val="2156"/>
                <a:alphaOff val="0"/>
                <a:shade val="51000"/>
                <a:satMod val="130000"/>
              </a:srgbClr>
            </a:gs>
            <a:gs pos="80000">
              <a:srgbClr val="8064A2">
                <a:hueOff val="-4464770"/>
                <a:satOff val="26899"/>
                <a:lumOff val="2156"/>
                <a:alphaOff val="0"/>
                <a:shade val="93000"/>
                <a:satMod val="130000"/>
              </a:srgbClr>
            </a:gs>
            <a:gs pos="100000">
              <a:srgbClr val="8064A2">
                <a:hueOff val="-4464770"/>
                <a:satOff val="26899"/>
                <a:lumOff val="2156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Receptionist</a:t>
          </a:r>
        </a:p>
      </dgm:t>
    </dgm:pt>
    <dgm:pt modelId="{CC5E9689-B59D-469A-A862-15CAE45D7DF3}" type="parTrans" cxnId="{6292B3DF-CD6D-415F-AFC8-8F03E6FF7D9A}">
      <dgm:prSet/>
      <dgm:spPr/>
      <dgm:t>
        <a:bodyPr/>
        <a:lstStyle/>
        <a:p>
          <a:endParaRPr lang="en-US"/>
        </a:p>
      </dgm:t>
    </dgm:pt>
    <dgm:pt modelId="{1A64414C-42BD-4520-9B77-2DA6B2655EB3}" type="sibTrans" cxnId="{6292B3DF-CD6D-415F-AFC8-8F03E6FF7D9A}">
      <dgm:prSet/>
      <dgm:spPr/>
      <dgm:t>
        <a:bodyPr/>
        <a:lstStyle/>
        <a:p>
          <a:endParaRPr lang="en-US"/>
        </a:p>
      </dgm:t>
    </dgm:pt>
    <dgm:pt modelId="{8674469B-51A2-476A-834F-0A20711BBEA8}">
      <dgm:prSet phldrT="[Text]" custT="1"/>
      <dgm:spPr>
        <a:xfrm>
          <a:off x="3240103" y="3781612"/>
          <a:ext cx="4860155" cy="859096"/>
        </a:xfrm>
        <a:prstGeom prst="rightArrow">
          <a:avLst>
            <a:gd name="adj1" fmla="val 75000"/>
            <a:gd name="adj2" fmla="val 50000"/>
          </a:avLst>
        </a:prstGeom>
        <a:solidFill>
          <a:srgbClr val="8064A2">
            <a:tint val="40000"/>
            <a:alpha val="90000"/>
            <a:hueOff val="-3945710"/>
            <a:satOff val="22157"/>
            <a:lumOff val="1408"/>
            <a:alphaOff val="0"/>
          </a:srgbClr>
        </a:solidFill>
        <a:ln w="9525" cap="flat" cmpd="sng" algn="ctr">
          <a:solidFill>
            <a:srgbClr val="8064A2">
              <a:tint val="40000"/>
              <a:alpha val="90000"/>
              <a:hueOff val="-3945710"/>
              <a:satOff val="22157"/>
              <a:lumOff val="1408"/>
              <a:alphaOff val="0"/>
            </a:srgbClr>
          </a:solidFill>
          <a:prstDash val="solid"/>
        </a:ln>
        <a:effectLst/>
      </dgm:spPr>
      <dgm:t>
        <a:bodyPr lIns="182880" anchor="ctr"/>
        <a:lstStyle/>
        <a:p>
          <a:pPr>
            <a:buChar char="•"/>
          </a:pPr>
          <a:r>
            <a:rPr lang="en-US" sz="15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Initiate EMS</a:t>
          </a:r>
        </a:p>
      </dgm:t>
    </dgm:pt>
    <dgm:pt modelId="{53AF839C-6BDB-4984-99AD-F4C0EED9CF10}" type="parTrans" cxnId="{C9110591-4017-4E85-B2A1-FADCEB7D3AF7}">
      <dgm:prSet/>
      <dgm:spPr/>
      <dgm:t>
        <a:bodyPr/>
        <a:lstStyle/>
        <a:p>
          <a:endParaRPr lang="en-US"/>
        </a:p>
      </dgm:t>
    </dgm:pt>
    <dgm:pt modelId="{8C951486-B1D2-4E99-8AC4-01AA2463ACF1}" type="sibTrans" cxnId="{C9110591-4017-4E85-B2A1-FADCEB7D3AF7}">
      <dgm:prSet/>
      <dgm:spPr/>
      <dgm:t>
        <a:bodyPr/>
        <a:lstStyle/>
        <a:p>
          <a:endParaRPr lang="en-US"/>
        </a:p>
      </dgm:t>
    </dgm:pt>
    <dgm:pt modelId="{76976C0E-CFB2-4335-91FB-FF598D498963}">
      <dgm:prSet phldrT="[Text]" custT="1"/>
      <dgm:spPr>
        <a:xfrm>
          <a:off x="3240103" y="3781612"/>
          <a:ext cx="4860155" cy="859096"/>
        </a:xfrm>
        <a:prstGeom prst="rightArrow">
          <a:avLst>
            <a:gd name="adj1" fmla="val 75000"/>
            <a:gd name="adj2" fmla="val 50000"/>
          </a:avLst>
        </a:prstGeom>
        <a:solidFill>
          <a:srgbClr val="8064A2">
            <a:tint val="40000"/>
            <a:alpha val="90000"/>
            <a:hueOff val="-3945710"/>
            <a:satOff val="22157"/>
            <a:lumOff val="1408"/>
            <a:alphaOff val="0"/>
          </a:srgbClr>
        </a:solidFill>
        <a:ln w="9525" cap="flat" cmpd="sng" algn="ctr">
          <a:solidFill>
            <a:srgbClr val="8064A2">
              <a:tint val="40000"/>
              <a:alpha val="90000"/>
              <a:hueOff val="-3945710"/>
              <a:satOff val="22157"/>
              <a:lumOff val="1408"/>
              <a:alphaOff val="0"/>
            </a:srgbClr>
          </a:solidFill>
          <a:prstDash val="solid"/>
        </a:ln>
        <a:effectLst/>
      </dgm:spPr>
      <dgm:t>
        <a:bodyPr lIns="182880" anchor="ctr"/>
        <a:lstStyle/>
        <a:p>
          <a:pPr>
            <a:buChar char="•"/>
          </a:pPr>
          <a:r>
            <a:rPr lang="en-US" sz="15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Crowd control</a:t>
          </a:r>
        </a:p>
      </dgm:t>
    </dgm:pt>
    <dgm:pt modelId="{EE985BA3-68C5-4973-8AD3-5879DEAC7C8B}" type="parTrans" cxnId="{C6B1AA64-AD8C-431A-BBB5-2E0CBE1B6146}">
      <dgm:prSet/>
      <dgm:spPr/>
      <dgm:t>
        <a:bodyPr/>
        <a:lstStyle/>
        <a:p>
          <a:endParaRPr lang="en-US"/>
        </a:p>
      </dgm:t>
    </dgm:pt>
    <dgm:pt modelId="{80F39B04-9017-429A-8C06-482CBC4E9102}" type="sibTrans" cxnId="{C6B1AA64-AD8C-431A-BBB5-2E0CBE1B6146}">
      <dgm:prSet/>
      <dgm:spPr/>
      <dgm:t>
        <a:bodyPr/>
        <a:lstStyle/>
        <a:p>
          <a:endParaRPr lang="en-US"/>
        </a:p>
      </dgm:t>
    </dgm:pt>
    <dgm:pt modelId="{8AAE008B-7539-4535-8228-9ED47A85B729}">
      <dgm:prSet phldrT="[Text]"/>
      <dgm:spPr>
        <a:xfrm>
          <a:off x="0" y="946593"/>
          <a:ext cx="3240103" cy="859096"/>
        </a:xfrm>
        <a:prstGeom prst="roundRect">
          <a:avLst/>
        </a:prstGeom>
        <a:gradFill rotWithShape="0">
          <a:gsLst>
            <a:gs pos="0">
              <a:srgbClr val="8064A2">
                <a:hueOff val="-1116192"/>
                <a:satOff val="6725"/>
                <a:lumOff val="539"/>
                <a:alphaOff val="0"/>
                <a:shade val="51000"/>
                <a:satMod val="130000"/>
              </a:srgbClr>
            </a:gs>
            <a:gs pos="80000">
              <a:srgbClr val="8064A2">
                <a:hueOff val="-1116192"/>
                <a:satOff val="6725"/>
                <a:lumOff val="539"/>
                <a:alphaOff val="0"/>
                <a:shade val="93000"/>
                <a:satMod val="130000"/>
              </a:srgbClr>
            </a:gs>
            <a:gs pos="100000">
              <a:srgbClr val="8064A2">
                <a:hueOff val="-1116192"/>
                <a:satOff val="6725"/>
                <a:lumOff val="539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Nurse/UC Tech</a:t>
          </a:r>
        </a:p>
      </dgm:t>
    </dgm:pt>
    <dgm:pt modelId="{7CFBD48D-3461-4CB1-9D4D-DA21523416F0}" type="parTrans" cxnId="{B092477D-4977-495F-9A8D-B816B2109439}">
      <dgm:prSet/>
      <dgm:spPr/>
      <dgm:t>
        <a:bodyPr/>
        <a:lstStyle/>
        <a:p>
          <a:endParaRPr lang="en-US"/>
        </a:p>
      </dgm:t>
    </dgm:pt>
    <dgm:pt modelId="{7022FF5B-A6E6-45F1-BDA2-21A48743402F}" type="sibTrans" cxnId="{B092477D-4977-495F-9A8D-B816B2109439}">
      <dgm:prSet/>
      <dgm:spPr/>
      <dgm:t>
        <a:bodyPr/>
        <a:lstStyle/>
        <a:p>
          <a:endParaRPr lang="en-US"/>
        </a:p>
      </dgm:t>
    </dgm:pt>
    <dgm:pt modelId="{6385B9E0-0976-46F5-8DC0-E56F4D0E7C4D}">
      <dgm:prSet phldrT="[Text]" custT="1"/>
      <dgm:spPr>
        <a:xfrm>
          <a:off x="3240103" y="946593"/>
          <a:ext cx="4860155" cy="859096"/>
        </a:xfrm>
        <a:prstGeom prst="rightArrow">
          <a:avLst>
            <a:gd name="adj1" fmla="val 75000"/>
            <a:gd name="adj2" fmla="val 50000"/>
          </a:avLst>
        </a:prstGeom>
        <a:solidFill>
          <a:srgbClr val="8064A2">
            <a:tint val="40000"/>
            <a:alpha val="90000"/>
            <a:hueOff val="-986427"/>
            <a:satOff val="5539"/>
            <a:lumOff val="352"/>
            <a:alphaOff val="0"/>
          </a:srgbClr>
        </a:solidFill>
        <a:ln w="9525" cap="flat" cmpd="sng" algn="ctr">
          <a:solidFill>
            <a:srgbClr val="8064A2">
              <a:tint val="40000"/>
              <a:alpha val="90000"/>
              <a:hueOff val="-986427"/>
              <a:satOff val="5539"/>
              <a:lumOff val="352"/>
              <a:alphaOff val="0"/>
            </a:srgbClr>
          </a:solidFill>
          <a:prstDash val="solid"/>
        </a:ln>
        <a:effectLst/>
      </dgm:spPr>
      <dgm:t>
        <a:bodyPr lIns="182880" anchor="ctr"/>
        <a:lstStyle/>
        <a:p>
          <a:pPr>
            <a:buChar char="•"/>
          </a:pPr>
          <a:r>
            <a:rPr lang="en-US" sz="14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IV/IO access</a:t>
          </a:r>
        </a:p>
      </dgm:t>
    </dgm:pt>
    <dgm:pt modelId="{E4B8E79B-71B5-4458-A76F-47E455B22617}" type="parTrans" cxnId="{1FD7B246-861A-42D9-B492-C5D5DE124C39}">
      <dgm:prSet/>
      <dgm:spPr/>
      <dgm:t>
        <a:bodyPr/>
        <a:lstStyle/>
        <a:p>
          <a:endParaRPr lang="en-US"/>
        </a:p>
      </dgm:t>
    </dgm:pt>
    <dgm:pt modelId="{EBDC1394-5722-4235-8C5E-5C23C4513F61}" type="sibTrans" cxnId="{1FD7B246-861A-42D9-B492-C5D5DE124C39}">
      <dgm:prSet/>
      <dgm:spPr/>
      <dgm:t>
        <a:bodyPr/>
        <a:lstStyle/>
        <a:p>
          <a:endParaRPr lang="en-US"/>
        </a:p>
      </dgm:t>
    </dgm:pt>
    <dgm:pt modelId="{2D6509CE-FDF1-44B0-8E14-6D887FC8D4D1}">
      <dgm:prSet phldrT="[Text]" custT="1"/>
      <dgm:spPr>
        <a:xfrm>
          <a:off x="3240103" y="946593"/>
          <a:ext cx="4860155" cy="859096"/>
        </a:xfrm>
        <a:prstGeom prst="rightArrow">
          <a:avLst>
            <a:gd name="adj1" fmla="val 75000"/>
            <a:gd name="adj2" fmla="val 50000"/>
          </a:avLst>
        </a:prstGeom>
        <a:solidFill>
          <a:srgbClr val="8064A2">
            <a:tint val="40000"/>
            <a:alpha val="90000"/>
            <a:hueOff val="-986427"/>
            <a:satOff val="5539"/>
            <a:lumOff val="352"/>
            <a:alphaOff val="0"/>
          </a:srgbClr>
        </a:solidFill>
        <a:ln w="9525" cap="flat" cmpd="sng" algn="ctr">
          <a:solidFill>
            <a:srgbClr val="8064A2">
              <a:tint val="40000"/>
              <a:alpha val="90000"/>
              <a:hueOff val="-986427"/>
              <a:satOff val="5539"/>
              <a:lumOff val="352"/>
              <a:alphaOff val="0"/>
            </a:srgbClr>
          </a:solidFill>
          <a:prstDash val="solid"/>
        </a:ln>
        <a:effectLst/>
      </dgm:spPr>
      <dgm:t>
        <a:bodyPr lIns="182880" anchor="ctr"/>
        <a:lstStyle/>
        <a:p>
          <a:pPr>
            <a:buChar char="•"/>
          </a:pPr>
          <a:r>
            <a:rPr lang="en-US" sz="14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Draw up and administer medication</a:t>
          </a:r>
        </a:p>
      </dgm:t>
    </dgm:pt>
    <dgm:pt modelId="{A01AC45A-2070-4F4D-B62C-0124CE85229C}" type="parTrans" cxnId="{EC2490F1-5FB5-4AC8-84AE-0004770C8416}">
      <dgm:prSet/>
      <dgm:spPr/>
      <dgm:t>
        <a:bodyPr/>
        <a:lstStyle/>
        <a:p>
          <a:endParaRPr lang="en-US"/>
        </a:p>
      </dgm:t>
    </dgm:pt>
    <dgm:pt modelId="{05B799C0-6F4A-4E50-959D-74DA4FB83858}" type="sibTrans" cxnId="{EC2490F1-5FB5-4AC8-84AE-0004770C8416}">
      <dgm:prSet/>
      <dgm:spPr/>
      <dgm:t>
        <a:bodyPr/>
        <a:lstStyle/>
        <a:p>
          <a:endParaRPr lang="en-US"/>
        </a:p>
      </dgm:t>
    </dgm:pt>
    <dgm:pt modelId="{8FBF4D47-5E4B-40DE-80A7-6127EDD6B874}" type="pres">
      <dgm:prSet presAssocID="{11A3560E-C03A-4ECF-B3C3-E3B0B8D26725}" presName="Name0" presStyleCnt="0">
        <dgm:presLayoutVars>
          <dgm:dir/>
          <dgm:animLvl val="lvl"/>
          <dgm:resizeHandles/>
        </dgm:presLayoutVars>
      </dgm:prSet>
      <dgm:spPr/>
    </dgm:pt>
    <dgm:pt modelId="{0DCB68FA-C7A4-48A6-A294-576D6F5C5ABF}" type="pres">
      <dgm:prSet presAssocID="{B4D60DEB-5D86-4863-B1E6-9F3675CBFA45}" presName="linNode" presStyleCnt="0"/>
      <dgm:spPr/>
    </dgm:pt>
    <dgm:pt modelId="{8857D8F1-A5E3-495C-8D3B-DF45A8E78D57}" type="pres">
      <dgm:prSet presAssocID="{B4D60DEB-5D86-4863-B1E6-9F3675CBFA45}" presName="parentShp" presStyleLbl="node1" presStyleIdx="0" presStyleCnt="5">
        <dgm:presLayoutVars>
          <dgm:bulletEnabled val="1"/>
        </dgm:presLayoutVars>
      </dgm:prSet>
      <dgm:spPr/>
    </dgm:pt>
    <dgm:pt modelId="{67062E6C-0B24-46E0-A8A3-DAC46E949C74}" type="pres">
      <dgm:prSet presAssocID="{B4D60DEB-5D86-4863-B1E6-9F3675CBFA45}" presName="childShp" presStyleLbl="bgAccFollowNode1" presStyleIdx="0" presStyleCnt="5">
        <dgm:presLayoutVars>
          <dgm:bulletEnabled val="1"/>
        </dgm:presLayoutVars>
      </dgm:prSet>
      <dgm:spPr/>
    </dgm:pt>
    <dgm:pt modelId="{7D05FA05-492B-4A16-B107-310E65B192C2}" type="pres">
      <dgm:prSet presAssocID="{3478B2A4-FCA2-49DB-8339-8030DAB4BCD9}" presName="spacing" presStyleCnt="0"/>
      <dgm:spPr/>
    </dgm:pt>
    <dgm:pt modelId="{603CBEA0-4045-43DE-92C7-D0543E15A8C3}" type="pres">
      <dgm:prSet presAssocID="{8AAE008B-7539-4535-8228-9ED47A85B729}" presName="linNode" presStyleCnt="0"/>
      <dgm:spPr/>
    </dgm:pt>
    <dgm:pt modelId="{A5159194-BFAF-41D2-9A84-CA9F1196CDDB}" type="pres">
      <dgm:prSet presAssocID="{8AAE008B-7539-4535-8228-9ED47A85B729}" presName="parentShp" presStyleLbl="node1" presStyleIdx="1" presStyleCnt="5">
        <dgm:presLayoutVars>
          <dgm:bulletEnabled val="1"/>
        </dgm:presLayoutVars>
      </dgm:prSet>
      <dgm:spPr/>
    </dgm:pt>
    <dgm:pt modelId="{9955A405-3B50-4C1F-AAA3-35CE59324CE9}" type="pres">
      <dgm:prSet presAssocID="{8AAE008B-7539-4535-8228-9ED47A85B729}" presName="childShp" presStyleLbl="bgAccFollowNode1" presStyleIdx="1" presStyleCnt="5">
        <dgm:presLayoutVars>
          <dgm:bulletEnabled val="1"/>
        </dgm:presLayoutVars>
      </dgm:prSet>
      <dgm:spPr/>
    </dgm:pt>
    <dgm:pt modelId="{8F4772EB-1B09-43E5-96FC-A32F76F6A047}" type="pres">
      <dgm:prSet presAssocID="{7022FF5B-A6E6-45F1-BDA2-21A48743402F}" presName="spacing" presStyleCnt="0"/>
      <dgm:spPr/>
    </dgm:pt>
    <dgm:pt modelId="{714091C2-B2BF-452E-927D-5F5DFAEE08E1}" type="pres">
      <dgm:prSet presAssocID="{73ADF8FF-1615-4323-BFD5-4FC4A5C10914}" presName="linNode" presStyleCnt="0"/>
      <dgm:spPr/>
    </dgm:pt>
    <dgm:pt modelId="{C8ED2896-5071-410C-A5BC-A8230681C14A}" type="pres">
      <dgm:prSet presAssocID="{73ADF8FF-1615-4323-BFD5-4FC4A5C10914}" presName="parentShp" presStyleLbl="node1" presStyleIdx="2" presStyleCnt="5">
        <dgm:presLayoutVars>
          <dgm:bulletEnabled val="1"/>
        </dgm:presLayoutVars>
      </dgm:prSet>
      <dgm:spPr/>
    </dgm:pt>
    <dgm:pt modelId="{9EF3A271-406E-468F-92F6-9B058AE5D4A9}" type="pres">
      <dgm:prSet presAssocID="{73ADF8FF-1615-4323-BFD5-4FC4A5C10914}" presName="childShp" presStyleLbl="bgAccFollowNode1" presStyleIdx="2" presStyleCnt="5" custLinFactNeighborY="0">
        <dgm:presLayoutVars>
          <dgm:bulletEnabled val="1"/>
        </dgm:presLayoutVars>
      </dgm:prSet>
      <dgm:spPr/>
    </dgm:pt>
    <dgm:pt modelId="{28C4C2E6-B7EE-4093-8865-BB0C9619BF09}" type="pres">
      <dgm:prSet presAssocID="{D23A59E3-7587-4B34-B567-A3DC9B7A5502}" presName="spacing" presStyleCnt="0"/>
      <dgm:spPr/>
    </dgm:pt>
    <dgm:pt modelId="{EB6E4413-8512-4FDE-A2DF-A6CB77252AC9}" type="pres">
      <dgm:prSet presAssocID="{E932F900-DF33-4C89-9276-11C5CA2DE308}" presName="linNode" presStyleCnt="0"/>
      <dgm:spPr/>
    </dgm:pt>
    <dgm:pt modelId="{58A33C06-23E7-4A30-BFEB-5ABBD55CC842}" type="pres">
      <dgm:prSet presAssocID="{E932F900-DF33-4C89-9276-11C5CA2DE308}" presName="parentShp" presStyleLbl="node1" presStyleIdx="3" presStyleCnt="5">
        <dgm:presLayoutVars>
          <dgm:bulletEnabled val="1"/>
        </dgm:presLayoutVars>
      </dgm:prSet>
      <dgm:spPr/>
    </dgm:pt>
    <dgm:pt modelId="{DC1F605F-063F-4132-AB9E-623FAA6F1DC2}" type="pres">
      <dgm:prSet presAssocID="{E932F900-DF33-4C89-9276-11C5CA2DE308}" presName="childShp" presStyleLbl="bgAccFollowNode1" presStyleIdx="3" presStyleCnt="5">
        <dgm:presLayoutVars>
          <dgm:bulletEnabled val="1"/>
        </dgm:presLayoutVars>
      </dgm:prSet>
      <dgm:spPr/>
    </dgm:pt>
    <dgm:pt modelId="{5FC9F46A-CB8A-4948-9269-AFB1633C76B7}" type="pres">
      <dgm:prSet presAssocID="{F1F9BC03-2D5F-401A-8CF5-6E9016669413}" presName="spacing" presStyleCnt="0"/>
      <dgm:spPr/>
    </dgm:pt>
    <dgm:pt modelId="{2E507826-37B0-4B5E-B56E-15C897FDBB97}" type="pres">
      <dgm:prSet presAssocID="{AE1960BD-A86C-4CE7-9B98-EAAD31F662CB}" presName="linNode" presStyleCnt="0"/>
      <dgm:spPr/>
    </dgm:pt>
    <dgm:pt modelId="{4AF1BD74-B882-4D92-A407-816EA488DBF0}" type="pres">
      <dgm:prSet presAssocID="{AE1960BD-A86C-4CE7-9B98-EAAD31F662CB}" presName="parentShp" presStyleLbl="node1" presStyleIdx="4" presStyleCnt="5">
        <dgm:presLayoutVars>
          <dgm:bulletEnabled val="1"/>
        </dgm:presLayoutVars>
      </dgm:prSet>
      <dgm:spPr/>
    </dgm:pt>
    <dgm:pt modelId="{2DC00EE6-F216-4FBC-A3F8-AA1DD9C981FD}" type="pres">
      <dgm:prSet presAssocID="{AE1960BD-A86C-4CE7-9B98-EAAD31F662CB}" presName="childShp" presStyleLbl="bgAccFollowNode1" presStyleIdx="4" presStyleCnt="5">
        <dgm:presLayoutVars>
          <dgm:bulletEnabled val="1"/>
        </dgm:presLayoutVars>
      </dgm:prSet>
      <dgm:spPr/>
    </dgm:pt>
  </dgm:ptLst>
  <dgm:cxnLst>
    <dgm:cxn modelId="{06441004-4935-4F0F-B8AE-D632A28EAF30}" type="presOf" srcId="{B4D60DEB-5D86-4863-B1E6-9F3675CBFA45}" destId="{8857D8F1-A5E3-495C-8D3B-DF45A8E78D57}" srcOrd="0" destOrd="0" presId="urn:microsoft.com/office/officeart/2005/8/layout/vList6"/>
    <dgm:cxn modelId="{8166700B-A13F-4C10-BB68-56EEA46F1C96}" srcId="{B4D60DEB-5D86-4863-B1E6-9F3675CBFA45}" destId="{9A9C4D98-1A3E-4117-BD01-4F94276D84B7}" srcOrd="1" destOrd="0" parTransId="{27263150-B585-4FEE-ABC3-A44B15F9CDDB}" sibTransId="{B17CA611-FC22-4D93-AEA3-A3C33F7CF762}"/>
    <dgm:cxn modelId="{2AA8CB11-3522-43D2-8BEF-3BCC8FAD325F}" type="presOf" srcId="{6385B9E0-0976-46F5-8DC0-E56F4D0E7C4D}" destId="{9955A405-3B50-4C1F-AAA3-35CE59324CE9}" srcOrd="0" destOrd="0" presId="urn:microsoft.com/office/officeart/2005/8/layout/vList6"/>
    <dgm:cxn modelId="{09155D17-2D53-4557-95C7-379C94CC1170}" type="presOf" srcId="{F2568804-80B1-4139-8243-03A3F87378D8}" destId="{9EF3A271-406E-468F-92F6-9B058AE5D4A9}" srcOrd="0" destOrd="1" presId="urn:microsoft.com/office/officeart/2005/8/layout/vList6"/>
    <dgm:cxn modelId="{72FDC21C-604D-435D-98AB-FE26708A5E3A}" type="presOf" srcId="{8AAE008B-7539-4535-8228-9ED47A85B729}" destId="{A5159194-BFAF-41D2-9A84-CA9F1196CDDB}" srcOrd="0" destOrd="0" presId="urn:microsoft.com/office/officeart/2005/8/layout/vList6"/>
    <dgm:cxn modelId="{AE836B22-63E8-4EEA-BFB0-410A34167E18}" type="presOf" srcId="{8674469B-51A2-476A-834F-0A20711BBEA8}" destId="{2DC00EE6-F216-4FBC-A3F8-AA1DD9C981FD}" srcOrd="0" destOrd="0" presId="urn:microsoft.com/office/officeart/2005/8/layout/vList6"/>
    <dgm:cxn modelId="{6035583F-862F-45AF-8B9E-DB964AB1987C}" type="presOf" srcId="{AE1960BD-A86C-4CE7-9B98-EAAD31F662CB}" destId="{4AF1BD74-B882-4D92-A407-816EA488DBF0}" srcOrd="0" destOrd="0" presId="urn:microsoft.com/office/officeart/2005/8/layout/vList6"/>
    <dgm:cxn modelId="{54E0E43F-5419-4708-8E3E-2459F059D2D3}" srcId="{73ADF8FF-1615-4323-BFD5-4FC4A5C10914}" destId="{78759870-E163-4F92-9A52-923D0370F5C1}" srcOrd="0" destOrd="0" parTransId="{4C62D2A0-B478-4CE9-A367-E4DF11EADEF3}" sibTransId="{26FD9783-08D6-48EF-BDA6-A463B3AD4E05}"/>
    <dgm:cxn modelId="{A4EA075D-97C7-4FF6-A292-9587E5A01785}" type="presOf" srcId="{76976C0E-CFB2-4335-91FB-FF598D498963}" destId="{2DC00EE6-F216-4FBC-A3F8-AA1DD9C981FD}" srcOrd="0" destOrd="1" presId="urn:microsoft.com/office/officeart/2005/8/layout/vList6"/>
    <dgm:cxn modelId="{C6B1AA64-AD8C-431A-BBB5-2E0CBE1B6146}" srcId="{AE1960BD-A86C-4CE7-9B98-EAAD31F662CB}" destId="{76976C0E-CFB2-4335-91FB-FF598D498963}" srcOrd="1" destOrd="0" parTransId="{EE985BA3-68C5-4973-8AD3-5879DEAC7C8B}" sibTransId="{80F39B04-9017-429A-8C06-482CBC4E9102}"/>
    <dgm:cxn modelId="{1FD7B246-861A-42D9-B492-C5D5DE124C39}" srcId="{8AAE008B-7539-4535-8228-9ED47A85B729}" destId="{6385B9E0-0976-46F5-8DC0-E56F4D0E7C4D}" srcOrd="0" destOrd="0" parTransId="{E4B8E79B-71B5-4458-A76F-47E455B22617}" sibTransId="{EBDC1394-5722-4235-8C5E-5C23C4513F61}"/>
    <dgm:cxn modelId="{53E36A4F-8355-4D1D-80CB-7FB114807F94}" srcId="{B4D60DEB-5D86-4863-B1E6-9F3675CBFA45}" destId="{7F9A6BB0-B3CD-4ED8-8096-D545A8F59078}" srcOrd="0" destOrd="0" parTransId="{9C250FEB-8FA0-4D20-BC3E-1F16BE6565CD}" sibTransId="{468399B4-011D-4C11-B7AD-5156604E900E}"/>
    <dgm:cxn modelId="{08434279-C24B-4C19-95EC-6E4E9299D6FA}" srcId="{11A3560E-C03A-4ECF-B3C3-E3B0B8D26725}" destId="{B4D60DEB-5D86-4863-B1E6-9F3675CBFA45}" srcOrd="0" destOrd="0" parTransId="{F8FFAE83-C5A6-44B5-81F4-5A95343FF05C}" sibTransId="{3478B2A4-FCA2-49DB-8339-8030DAB4BCD9}"/>
    <dgm:cxn modelId="{04A3D55A-A54A-4038-91B6-7EEB153E082F}" srcId="{73ADF8FF-1615-4323-BFD5-4FC4A5C10914}" destId="{F2568804-80B1-4139-8243-03A3F87378D8}" srcOrd="1" destOrd="0" parTransId="{EE8E7C64-DBAA-42E7-907C-92B0E19D1ADC}" sibTransId="{2FB3114C-FB10-4596-B35A-639BEDFE0265}"/>
    <dgm:cxn modelId="{B092477D-4977-495F-9A8D-B816B2109439}" srcId="{11A3560E-C03A-4ECF-B3C3-E3B0B8D26725}" destId="{8AAE008B-7539-4535-8228-9ED47A85B729}" srcOrd="1" destOrd="0" parTransId="{7CFBD48D-3461-4CB1-9D4D-DA21523416F0}" sibTransId="{7022FF5B-A6E6-45F1-BDA2-21A48743402F}"/>
    <dgm:cxn modelId="{F549897E-94A6-444B-B2ED-B6A8B22D5C37}" type="presOf" srcId="{9704343A-4C5C-4B06-BF48-C04E7EC64FB3}" destId="{DC1F605F-063F-4132-AB9E-623FAA6F1DC2}" srcOrd="0" destOrd="1" presId="urn:microsoft.com/office/officeart/2005/8/layout/vList6"/>
    <dgm:cxn modelId="{52C89C7E-80FE-4212-A625-29DC9DC85EDD}" type="presOf" srcId="{11A3560E-C03A-4ECF-B3C3-E3B0B8D26725}" destId="{8FBF4D47-5E4B-40DE-80A7-6127EDD6B874}" srcOrd="0" destOrd="0" presId="urn:microsoft.com/office/officeart/2005/8/layout/vList6"/>
    <dgm:cxn modelId="{C9110591-4017-4E85-B2A1-FADCEB7D3AF7}" srcId="{AE1960BD-A86C-4CE7-9B98-EAAD31F662CB}" destId="{8674469B-51A2-476A-834F-0A20711BBEA8}" srcOrd="0" destOrd="0" parTransId="{53AF839C-6BDB-4984-99AD-F4C0EED9CF10}" sibTransId="{8C951486-B1D2-4E99-8AC4-01AA2463ACF1}"/>
    <dgm:cxn modelId="{92557D97-4C03-45E2-A1B5-1E65454E012B}" srcId="{E932F900-DF33-4C89-9276-11C5CA2DE308}" destId="{F088059F-A492-4BA9-BAB4-16C128219D49}" srcOrd="0" destOrd="0" parTransId="{A0D565D0-D243-44F8-83B3-26EE074B509A}" sibTransId="{0C1A4E1F-0DA6-43B9-BBDD-FD344E6A99C1}"/>
    <dgm:cxn modelId="{A333BFA0-4DDD-455B-8118-52CFA04EEFC3}" type="presOf" srcId="{7F9A6BB0-B3CD-4ED8-8096-D545A8F59078}" destId="{67062E6C-0B24-46E0-A8A3-DAC46E949C74}" srcOrd="0" destOrd="0" presId="urn:microsoft.com/office/officeart/2005/8/layout/vList6"/>
    <dgm:cxn modelId="{FBB7E9A0-2188-4E8E-95A5-83467C5FA67F}" srcId="{11A3560E-C03A-4ECF-B3C3-E3B0B8D26725}" destId="{73ADF8FF-1615-4323-BFD5-4FC4A5C10914}" srcOrd="2" destOrd="0" parTransId="{E5AAB8C6-02AD-436B-BDA6-9B1EAB10CBBF}" sibTransId="{D23A59E3-7587-4B34-B567-A3DC9B7A5502}"/>
    <dgm:cxn modelId="{E9272FA1-BAEC-4A19-AA2A-F2E28465BAFC}" type="presOf" srcId="{9A9C4D98-1A3E-4117-BD01-4F94276D84B7}" destId="{67062E6C-0B24-46E0-A8A3-DAC46E949C74}" srcOrd="0" destOrd="1" presId="urn:microsoft.com/office/officeart/2005/8/layout/vList6"/>
    <dgm:cxn modelId="{484391B0-01E1-47D5-8058-F32095653F13}" type="presOf" srcId="{73ADF8FF-1615-4323-BFD5-4FC4A5C10914}" destId="{C8ED2896-5071-410C-A5BC-A8230681C14A}" srcOrd="0" destOrd="0" presId="urn:microsoft.com/office/officeart/2005/8/layout/vList6"/>
    <dgm:cxn modelId="{1B9ECFBF-C915-4D2B-A272-F0E3985D5F6B}" srcId="{E932F900-DF33-4C89-9276-11C5CA2DE308}" destId="{9704343A-4C5C-4B06-BF48-C04E7EC64FB3}" srcOrd="1" destOrd="0" parTransId="{D42AB9EF-C67D-4197-ADBC-BEEFB360E95D}" sibTransId="{4B732F1B-5EFD-4DFC-AAC1-0F66053EE020}"/>
    <dgm:cxn modelId="{8505DFCD-8BE4-41DE-8DBA-FFC51E412412}" type="presOf" srcId="{78759870-E163-4F92-9A52-923D0370F5C1}" destId="{9EF3A271-406E-468F-92F6-9B058AE5D4A9}" srcOrd="0" destOrd="0" presId="urn:microsoft.com/office/officeart/2005/8/layout/vList6"/>
    <dgm:cxn modelId="{CE03BAD0-21B0-4A9E-A950-EDB5684449A0}" type="presOf" srcId="{E932F900-DF33-4C89-9276-11C5CA2DE308}" destId="{58A33C06-23E7-4A30-BFEB-5ABBD55CC842}" srcOrd="0" destOrd="0" presId="urn:microsoft.com/office/officeart/2005/8/layout/vList6"/>
    <dgm:cxn modelId="{11579DD4-DCD6-48FF-9771-8747781646E6}" type="presOf" srcId="{2D6509CE-FDF1-44B0-8E14-6D887FC8D4D1}" destId="{9955A405-3B50-4C1F-AAA3-35CE59324CE9}" srcOrd="0" destOrd="1" presId="urn:microsoft.com/office/officeart/2005/8/layout/vList6"/>
    <dgm:cxn modelId="{6292B3DF-CD6D-415F-AFC8-8F03E6FF7D9A}" srcId="{11A3560E-C03A-4ECF-B3C3-E3B0B8D26725}" destId="{AE1960BD-A86C-4CE7-9B98-EAAD31F662CB}" srcOrd="4" destOrd="0" parTransId="{CC5E9689-B59D-469A-A862-15CAE45D7DF3}" sibTransId="{1A64414C-42BD-4520-9B77-2DA6B2655EB3}"/>
    <dgm:cxn modelId="{EC2490F1-5FB5-4AC8-84AE-0004770C8416}" srcId="{8AAE008B-7539-4535-8228-9ED47A85B729}" destId="{2D6509CE-FDF1-44B0-8E14-6D887FC8D4D1}" srcOrd="1" destOrd="0" parTransId="{A01AC45A-2070-4F4D-B62C-0124CE85229C}" sibTransId="{05B799C0-6F4A-4E50-959D-74DA4FB83858}"/>
    <dgm:cxn modelId="{759234F4-E5A1-4273-BFA8-46A45D6A303F}" type="presOf" srcId="{F088059F-A492-4BA9-BAB4-16C128219D49}" destId="{DC1F605F-063F-4132-AB9E-623FAA6F1DC2}" srcOrd="0" destOrd="0" presId="urn:microsoft.com/office/officeart/2005/8/layout/vList6"/>
    <dgm:cxn modelId="{B3EC12F6-2230-422F-86D8-859DF04C3380}" srcId="{11A3560E-C03A-4ECF-B3C3-E3B0B8D26725}" destId="{E932F900-DF33-4C89-9276-11C5CA2DE308}" srcOrd="3" destOrd="0" parTransId="{FDBA9F3F-2ED9-4D62-9A79-143127B59199}" sibTransId="{F1F9BC03-2D5F-401A-8CF5-6E9016669413}"/>
    <dgm:cxn modelId="{365D15F7-E875-43C1-9970-38B354DBA46B}" srcId="{73ADF8FF-1615-4323-BFD5-4FC4A5C10914}" destId="{22004C4F-8C6A-47EF-B211-A6116B7164B8}" srcOrd="2" destOrd="0" parTransId="{B7DD9AEF-F1E4-4835-9406-80B4168BFC75}" sibTransId="{5ABD15A6-A7C1-4869-9E0F-1253750A2CD8}"/>
    <dgm:cxn modelId="{B03FEBFC-67A2-4D40-B616-1D6BDF1E79DE}" type="presOf" srcId="{22004C4F-8C6A-47EF-B211-A6116B7164B8}" destId="{9EF3A271-406E-468F-92F6-9B058AE5D4A9}" srcOrd="0" destOrd="2" presId="urn:microsoft.com/office/officeart/2005/8/layout/vList6"/>
    <dgm:cxn modelId="{709A3AD3-50C8-46AA-B0F9-8C00021D9211}" type="presParOf" srcId="{8FBF4D47-5E4B-40DE-80A7-6127EDD6B874}" destId="{0DCB68FA-C7A4-48A6-A294-576D6F5C5ABF}" srcOrd="0" destOrd="0" presId="urn:microsoft.com/office/officeart/2005/8/layout/vList6"/>
    <dgm:cxn modelId="{49C9F06C-40E9-41CF-BA16-376383289C8B}" type="presParOf" srcId="{0DCB68FA-C7A4-48A6-A294-576D6F5C5ABF}" destId="{8857D8F1-A5E3-495C-8D3B-DF45A8E78D57}" srcOrd="0" destOrd="0" presId="urn:microsoft.com/office/officeart/2005/8/layout/vList6"/>
    <dgm:cxn modelId="{9E23CB55-D67D-4EFE-95B1-BCDA381D911F}" type="presParOf" srcId="{0DCB68FA-C7A4-48A6-A294-576D6F5C5ABF}" destId="{67062E6C-0B24-46E0-A8A3-DAC46E949C74}" srcOrd="1" destOrd="0" presId="urn:microsoft.com/office/officeart/2005/8/layout/vList6"/>
    <dgm:cxn modelId="{69CF263B-72CB-4F86-B169-A4B5ECAABFF7}" type="presParOf" srcId="{8FBF4D47-5E4B-40DE-80A7-6127EDD6B874}" destId="{7D05FA05-492B-4A16-B107-310E65B192C2}" srcOrd="1" destOrd="0" presId="urn:microsoft.com/office/officeart/2005/8/layout/vList6"/>
    <dgm:cxn modelId="{691A9044-19C9-4280-B70D-B22F52E82FA2}" type="presParOf" srcId="{8FBF4D47-5E4B-40DE-80A7-6127EDD6B874}" destId="{603CBEA0-4045-43DE-92C7-D0543E15A8C3}" srcOrd="2" destOrd="0" presId="urn:microsoft.com/office/officeart/2005/8/layout/vList6"/>
    <dgm:cxn modelId="{E08F92ED-A18F-41FC-8922-02DBC45384D8}" type="presParOf" srcId="{603CBEA0-4045-43DE-92C7-D0543E15A8C3}" destId="{A5159194-BFAF-41D2-9A84-CA9F1196CDDB}" srcOrd="0" destOrd="0" presId="urn:microsoft.com/office/officeart/2005/8/layout/vList6"/>
    <dgm:cxn modelId="{88C1AC19-00E9-4604-A561-36CFF766379A}" type="presParOf" srcId="{603CBEA0-4045-43DE-92C7-D0543E15A8C3}" destId="{9955A405-3B50-4C1F-AAA3-35CE59324CE9}" srcOrd="1" destOrd="0" presId="urn:microsoft.com/office/officeart/2005/8/layout/vList6"/>
    <dgm:cxn modelId="{F2A1F131-8254-4146-8A2F-7EA2F6CE01FC}" type="presParOf" srcId="{8FBF4D47-5E4B-40DE-80A7-6127EDD6B874}" destId="{8F4772EB-1B09-43E5-96FC-A32F76F6A047}" srcOrd="3" destOrd="0" presId="urn:microsoft.com/office/officeart/2005/8/layout/vList6"/>
    <dgm:cxn modelId="{C6FBC019-BE6D-477B-85FA-F0814466CB23}" type="presParOf" srcId="{8FBF4D47-5E4B-40DE-80A7-6127EDD6B874}" destId="{714091C2-B2BF-452E-927D-5F5DFAEE08E1}" srcOrd="4" destOrd="0" presId="urn:microsoft.com/office/officeart/2005/8/layout/vList6"/>
    <dgm:cxn modelId="{DAA5D1CD-0E4C-4A85-8EAA-F7086030FD24}" type="presParOf" srcId="{714091C2-B2BF-452E-927D-5F5DFAEE08E1}" destId="{C8ED2896-5071-410C-A5BC-A8230681C14A}" srcOrd="0" destOrd="0" presId="urn:microsoft.com/office/officeart/2005/8/layout/vList6"/>
    <dgm:cxn modelId="{F1BBD1C9-E912-4618-A913-EA07DACDDD55}" type="presParOf" srcId="{714091C2-B2BF-452E-927D-5F5DFAEE08E1}" destId="{9EF3A271-406E-468F-92F6-9B058AE5D4A9}" srcOrd="1" destOrd="0" presId="urn:microsoft.com/office/officeart/2005/8/layout/vList6"/>
    <dgm:cxn modelId="{6D293702-D03B-43C3-A16F-0E38ED2751D4}" type="presParOf" srcId="{8FBF4D47-5E4B-40DE-80A7-6127EDD6B874}" destId="{28C4C2E6-B7EE-4093-8865-BB0C9619BF09}" srcOrd="5" destOrd="0" presId="urn:microsoft.com/office/officeart/2005/8/layout/vList6"/>
    <dgm:cxn modelId="{3435C711-9FEF-44A4-9594-6FE6450B686A}" type="presParOf" srcId="{8FBF4D47-5E4B-40DE-80A7-6127EDD6B874}" destId="{EB6E4413-8512-4FDE-A2DF-A6CB77252AC9}" srcOrd="6" destOrd="0" presId="urn:microsoft.com/office/officeart/2005/8/layout/vList6"/>
    <dgm:cxn modelId="{0E70551E-26E7-46AC-97DC-9F67463D2DA0}" type="presParOf" srcId="{EB6E4413-8512-4FDE-A2DF-A6CB77252AC9}" destId="{58A33C06-23E7-4A30-BFEB-5ABBD55CC842}" srcOrd="0" destOrd="0" presId="urn:microsoft.com/office/officeart/2005/8/layout/vList6"/>
    <dgm:cxn modelId="{B5C0ED62-3328-4A9B-81B8-F1F9425F4AF4}" type="presParOf" srcId="{EB6E4413-8512-4FDE-A2DF-A6CB77252AC9}" destId="{DC1F605F-063F-4132-AB9E-623FAA6F1DC2}" srcOrd="1" destOrd="0" presId="urn:microsoft.com/office/officeart/2005/8/layout/vList6"/>
    <dgm:cxn modelId="{EC71C089-3EBE-454C-AE11-0C398CBF2BEF}" type="presParOf" srcId="{8FBF4D47-5E4B-40DE-80A7-6127EDD6B874}" destId="{5FC9F46A-CB8A-4948-9269-AFB1633C76B7}" srcOrd="7" destOrd="0" presId="urn:microsoft.com/office/officeart/2005/8/layout/vList6"/>
    <dgm:cxn modelId="{EDDE73A6-3BC2-4544-AF65-F10DD11DECE9}" type="presParOf" srcId="{8FBF4D47-5E4B-40DE-80A7-6127EDD6B874}" destId="{2E507826-37B0-4B5E-B56E-15C897FDBB97}" srcOrd="8" destOrd="0" presId="urn:microsoft.com/office/officeart/2005/8/layout/vList6"/>
    <dgm:cxn modelId="{38DE82B4-3E8C-4643-90EB-55B9FD0DAB84}" type="presParOf" srcId="{2E507826-37B0-4B5E-B56E-15C897FDBB97}" destId="{4AF1BD74-B882-4D92-A407-816EA488DBF0}" srcOrd="0" destOrd="0" presId="urn:microsoft.com/office/officeart/2005/8/layout/vList6"/>
    <dgm:cxn modelId="{A4A5C920-9A75-48C3-A25F-53143226265C}" type="presParOf" srcId="{2E507826-37B0-4B5E-B56E-15C897FDBB97}" destId="{2DC00EE6-F216-4FBC-A3F8-AA1DD9C981F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328326B-0C18-45D1-BF33-449976681B18}" type="doc">
      <dgm:prSet loTypeId="urn:microsoft.com/office/officeart/2005/8/layout/vList2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13ACC59-1AF3-448B-97B3-B4178F67207E}">
      <dgm:prSet/>
      <dgm:spPr>
        <a:xfrm>
          <a:off x="0" y="10594"/>
          <a:ext cx="10469077" cy="1511640"/>
        </a:xfrm>
        <a:prstGeom prst="roundRect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Directed interventions for specific etiologies are discussed in detail in their corresponding modules</a:t>
          </a:r>
        </a:p>
      </dgm:t>
    </dgm:pt>
    <dgm:pt modelId="{221C7C47-C8B5-4CD1-8931-13D37F72AF29}" type="parTrans" cxnId="{7CDFCF23-81FD-4274-97F4-9B74845D6B1C}">
      <dgm:prSet/>
      <dgm:spPr/>
      <dgm:t>
        <a:bodyPr/>
        <a:lstStyle/>
        <a:p>
          <a:endParaRPr lang="en-US"/>
        </a:p>
      </dgm:t>
    </dgm:pt>
    <dgm:pt modelId="{D4A4F901-9530-4646-A1E8-05FF7C08267B}" type="sibTrans" cxnId="{7CDFCF23-81FD-4274-97F4-9B74845D6B1C}">
      <dgm:prSet/>
      <dgm:spPr/>
      <dgm:t>
        <a:bodyPr/>
        <a:lstStyle/>
        <a:p>
          <a:endParaRPr lang="en-US"/>
        </a:p>
      </dgm:t>
    </dgm:pt>
    <dgm:pt modelId="{276A3DB7-A63D-4828-B33F-D40BDD7F34C1}">
      <dgm:prSet custT="1"/>
      <dgm:spPr>
        <a:xfrm>
          <a:off x="0" y="1564566"/>
          <a:ext cx="10469077" cy="243846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marL="822960" indent="-457200">
            <a:buFont typeface="Wingdings" panose="05000000000000000000" pitchFamily="2" charset="2"/>
            <a:buChar char="Ø"/>
          </a:pPr>
          <a:r>
            <a:rPr lang="en-US" sz="36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Respiratory</a:t>
          </a:r>
        </a:p>
      </dgm:t>
    </dgm:pt>
    <dgm:pt modelId="{B3D63D78-BCFC-4BC0-AFFA-189EE150CA70}" type="parTrans" cxnId="{ED73A62D-0837-4E8C-B59E-D59B73CB1473}">
      <dgm:prSet/>
      <dgm:spPr/>
      <dgm:t>
        <a:bodyPr/>
        <a:lstStyle/>
        <a:p>
          <a:endParaRPr lang="en-US"/>
        </a:p>
      </dgm:t>
    </dgm:pt>
    <dgm:pt modelId="{DEF5C686-0BEE-4E8C-A9C2-39DE8FA7C99D}" type="sibTrans" cxnId="{ED73A62D-0837-4E8C-B59E-D59B73CB1473}">
      <dgm:prSet/>
      <dgm:spPr/>
      <dgm:t>
        <a:bodyPr/>
        <a:lstStyle/>
        <a:p>
          <a:endParaRPr lang="en-US"/>
        </a:p>
      </dgm:t>
    </dgm:pt>
    <dgm:pt modelId="{1EB8D0D3-3A15-46E9-B2D2-3B61C22F2939}">
      <dgm:prSet custT="1"/>
      <dgm:spPr>
        <a:xfrm>
          <a:off x="0" y="1564566"/>
          <a:ext cx="10469077" cy="243846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marL="822960" indent="-457200">
            <a:buFont typeface="Wingdings" panose="05000000000000000000" pitchFamily="2" charset="2"/>
            <a:buChar char="Ø"/>
          </a:pPr>
          <a:r>
            <a:rPr lang="en-US" sz="36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Shock</a:t>
          </a:r>
        </a:p>
      </dgm:t>
    </dgm:pt>
    <dgm:pt modelId="{A3501951-2DB5-4282-8CFC-863726A57557}" type="parTrans" cxnId="{3D83C7F4-B609-42BA-BE3C-05902097ECCE}">
      <dgm:prSet/>
      <dgm:spPr/>
      <dgm:t>
        <a:bodyPr/>
        <a:lstStyle/>
        <a:p>
          <a:endParaRPr lang="en-US"/>
        </a:p>
      </dgm:t>
    </dgm:pt>
    <dgm:pt modelId="{20E46BD6-EBA7-4368-A8FE-68FE04676399}" type="sibTrans" cxnId="{3D83C7F4-B609-42BA-BE3C-05902097ECCE}">
      <dgm:prSet/>
      <dgm:spPr/>
      <dgm:t>
        <a:bodyPr/>
        <a:lstStyle/>
        <a:p>
          <a:endParaRPr lang="en-US"/>
        </a:p>
      </dgm:t>
    </dgm:pt>
    <dgm:pt modelId="{9B1B0B90-485C-47F1-A456-9E6875E41CF0}">
      <dgm:prSet custT="1"/>
      <dgm:spPr>
        <a:xfrm>
          <a:off x="0" y="1564566"/>
          <a:ext cx="10469077" cy="243846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marL="822960" indent="-457200">
            <a:buFont typeface="Wingdings" panose="05000000000000000000" pitchFamily="2" charset="2"/>
            <a:buChar char="Ø"/>
          </a:pPr>
          <a:r>
            <a:rPr lang="en-US" sz="36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Cardiac</a:t>
          </a:r>
        </a:p>
      </dgm:t>
    </dgm:pt>
    <dgm:pt modelId="{CD3E0F9F-C96B-4EF5-8686-FCF2A096F12B}" type="parTrans" cxnId="{712895C0-162A-47FD-92E2-F2DD0BFCD0E5}">
      <dgm:prSet/>
      <dgm:spPr/>
      <dgm:t>
        <a:bodyPr/>
        <a:lstStyle/>
        <a:p>
          <a:endParaRPr lang="en-US"/>
        </a:p>
      </dgm:t>
    </dgm:pt>
    <dgm:pt modelId="{8C19D446-AD9D-43B2-A620-0B81C1F8CED1}" type="sibTrans" cxnId="{712895C0-162A-47FD-92E2-F2DD0BFCD0E5}">
      <dgm:prSet/>
      <dgm:spPr/>
      <dgm:t>
        <a:bodyPr/>
        <a:lstStyle/>
        <a:p>
          <a:endParaRPr lang="en-US"/>
        </a:p>
      </dgm:t>
    </dgm:pt>
    <dgm:pt modelId="{32DBD23E-921D-4DA1-A974-B5ABC0C62363}">
      <dgm:prSet custT="1"/>
      <dgm:spPr>
        <a:xfrm>
          <a:off x="0" y="1564566"/>
          <a:ext cx="10469077" cy="243846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marL="822960" indent="-457200">
            <a:buFont typeface="Wingdings" panose="05000000000000000000" pitchFamily="2" charset="2"/>
            <a:buChar char="Ø"/>
          </a:pPr>
          <a:r>
            <a:rPr lang="en-US" sz="36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Unresponsive/Seizure Patient</a:t>
          </a:r>
        </a:p>
      </dgm:t>
    </dgm:pt>
    <dgm:pt modelId="{D2507FDE-D691-416D-973B-63246DC518B1}" type="parTrans" cxnId="{0660FA8D-EDDA-4673-A577-D8B8AFC6362D}">
      <dgm:prSet/>
      <dgm:spPr/>
      <dgm:t>
        <a:bodyPr/>
        <a:lstStyle/>
        <a:p>
          <a:endParaRPr lang="en-US"/>
        </a:p>
      </dgm:t>
    </dgm:pt>
    <dgm:pt modelId="{74A76879-57E8-40A3-B7C9-684EAACA70A2}" type="sibTrans" cxnId="{0660FA8D-EDDA-4673-A577-D8B8AFC6362D}">
      <dgm:prSet/>
      <dgm:spPr/>
      <dgm:t>
        <a:bodyPr/>
        <a:lstStyle/>
        <a:p>
          <a:endParaRPr lang="en-US"/>
        </a:p>
      </dgm:t>
    </dgm:pt>
    <dgm:pt modelId="{A8A47F48-2ED4-4932-B281-9B4498746F4C}" type="pres">
      <dgm:prSet presAssocID="{5328326B-0C18-45D1-BF33-449976681B18}" presName="linear" presStyleCnt="0">
        <dgm:presLayoutVars>
          <dgm:animLvl val="lvl"/>
          <dgm:resizeHandles val="exact"/>
        </dgm:presLayoutVars>
      </dgm:prSet>
      <dgm:spPr/>
    </dgm:pt>
    <dgm:pt modelId="{BA91F33E-63AA-411B-ABFD-87F82A284B1E}" type="pres">
      <dgm:prSet presAssocID="{E13ACC59-1AF3-448B-97B3-B4178F67207E}" presName="parentText" presStyleLbl="node1" presStyleIdx="0" presStyleCnt="1" custLinFactNeighborY="-1736">
        <dgm:presLayoutVars>
          <dgm:chMax val="0"/>
          <dgm:bulletEnabled val="1"/>
        </dgm:presLayoutVars>
      </dgm:prSet>
      <dgm:spPr/>
    </dgm:pt>
    <dgm:pt modelId="{21B9DAE2-DAF8-43F2-8B1C-445FDA9A7D2B}" type="pres">
      <dgm:prSet presAssocID="{E13ACC59-1AF3-448B-97B3-B4178F67207E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59987D1F-E71C-45E4-B4E0-5480EFD82BFC}" type="presOf" srcId="{9B1B0B90-485C-47F1-A456-9E6875E41CF0}" destId="{21B9DAE2-DAF8-43F2-8B1C-445FDA9A7D2B}" srcOrd="0" destOrd="2" presId="urn:microsoft.com/office/officeart/2005/8/layout/vList2"/>
    <dgm:cxn modelId="{7CDFCF23-81FD-4274-97F4-9B74845D6B1C}" srcId="{5328326B-0C18-45D1-BF33-449976681B18}" destId="{E13ACC59-1AF3-448B-97B3-B4178F67207E}" srcOrd="0" destOrd="0" parTransId="{221C7C47-C8B5-4CD1-8931-13D37F72AF29}" sibTransId="{D4A4F901-9530-4646-A1E8-05FF7C08267B}"/>
    <dgm:cxn modelId="{ED73A62D-0837-4E8C-B59E-D59B73CB1473}" srcId="{E13ACC59-1AF3-448B-97B3-B4178F67207E}" destId="{276A3DB7-A63D-4828-B33F-D40BDD7F34C1}" srcOrd="0" destOrd="0" parTransId="{B3D63D78-BCFC-4BC0-AFFA-189EE150CA70}" sibTransId="{DEF5C686-0BEE-4E8C-A9C2-39DE8FA7C99D}"/>
    <dgm:cxn modelId="{D22E356A-1B28-405A-9D56-146497BEC32F}" type="presOf" srcId="{32DBD23E-921D-4DA1-A974-B5ABC0C62363}" destId="{21B9DAE2-DAF8-43F2-8B1C-445FDA9A7D2B}" srcOrd="0" destOrd="3" presId="urn:microsoft.com/office/officeart/2005/8/layout/vList2"/>
    <dgm:cxn modelId="{0CCCAA7B-EBA1-42F2-8BCC-42EA63B4039B}" type="presOf" srcId="{5328326B-0C18-45D1-BF33-449976681B18}" destId="{A8A47F48-2ED4-4932-B281-9B4498746F4C}" srcOrd="0" destOrd="0" presId="urn:microsoft.com/office/officeart/2005/8/layout/vList2"/>
    <dgm:cxn modelId="{A116678D-4F85-4D16-8F83-A520C46FEDA6}" type="presOf" srcId="{1EB8D0D3-3A15-46E9-B2D2-3B61C22F2939}" destId="{21B9DAE2-DAF8-43F2-8B1C-445FDA9A7D2B}" srcOrd="0" destOrd="1" presId="urn:microsoft.com/office/officeart/2005/8/layout/vList2"/>
    <dgm:cxn modelId="{0660FA8D-EDDA-4673-A577-D8B8AFC6362D}" srcId="{E13ACC59-1AF3-448B-97B3-B4178F67207E}" destId="{32DBD23E-921D-4DA1-A974-B5ABC0C62363}" srcOrd="3" destOrd="0" parTransId="{D2507FDE-D691-416D-973B-63246DC518B1}" sibTransId="{74A76879-57E8-40A3-B7C9-684EAACA70A2}"/>
    <dgm:cxn modelId="{607B8D90-36D8-4B15-A239-9A2649C17F4F}" type="presOf" srcId="{276A3DB7-A63D-4828-B33F-D40BDD7F34C1}" destId="{21B9DAE2-DAF8-43F2-8B1C-445FDA9A7D2B}" srcOrd="0" destOrd="0" presId="urn:microsoft.com/office/officeart/2005/8/layout/vList2"/>
    <dgm:cxn modelId="{A5DB1B95-DB7A-411E-A250-3582FBC86CB5}" type="presOf" srcId="{E13ACC59-1AF3-448B-97B3-B4178F67207E}" destId="{BA91F33E-63AA-411B-ABFD-87F82A284B1E}" srcOrd="0" destOrd="0" presId="urn:microsoft.com/office/officeart/2005/8/layout/vList2"/>
    <dgm:cxn modelId="{712895C0-162A-47FD-92E2-F2DD0BFCD0E5}" srcId="{E13ACC59-1AF3-448B-97B3-B4178F67207E}" destId="{9B1B0B90-485C-47F1-A456-9E6875E41CF0}" srcOrd="2" destOrd="0" parTransId="{CD3E0F9F-C96B-4EF5-8686-FCF2A096F12B}" sibTransId="{8C19D446-AD9D-43B2-A620-0B81C1F8CED1}"/>
    <dgm:cxn modelId="{3D83C7F4-B609-42BA-BE3C-05902097ECCE}" srcId="{E13ACC59-1AF3-448B-97B3-B4178F67207E}" destId="{1EB8D0D3-3A15-46E9-B2D2-3B61C22F2939}" srcOrd="1" destOrd="0" parTransId="{A3501951-2DB5-4282-8CFC-863726A57557}" sibTransId="{20E46BD6-EBA7-4368-A8FE-68FE04676399}"/>
    <dgm:cxn modelId="{33DD1869-AD9D-4066-BA7C-2FAE23E92252}" type="presParOf" srcId="{A8A47F48-2ED4-4932-B281-9B4498746F4C}" destId="{BA91F33E-63AA-411B-ABFD-87F82A284B1E}" srcOrd="0" destOrd="0" presId="urn:microsoft.com/office/officeart/2005/8/layout/vList2"/>
    <dgm:cxn modelId="{E103C708-8456-4B23-A62B-32B1AD0A6663}" type="presParOf" srcId="{A8A47F48-2ED4-4932-B281-9B4498746F4C}" destId="{21B9DAE2-DAF8-43F2-8B1C-445FDA9A7D2B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969072A-14CE-483D-ACB1-977F4E07CEEF}" type="doc">
      <dgm:prSet loTypeId="urn:microsoft.com/office/officeart/2005/8/layout/vList2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DDDA412C-6B0A-469B-9BAA-1C92888F2A6B}">
      <dgm:prSet/>
      <dgm:spPr>
        <a:xfrm>
          <a:off x="0" y="12269"/>
          <a:ext cx="10435817" cy="719549"/>
        </a:xfrm>
        <a:prstGeom prst="roundRect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None/>
          </a:pPr>
          <a:r>
            <a:rPr lang="en-US" b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Better outcomes with early transfer</a:t>
          </a: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0D71C8C2-EC2F-41EF-BED6-513B19763261}" type="parTrans" cxnId="{0089E1DC-4BF2-40E1-8D40-4B488D7BF2ED}">
      <dgm:prSet/>
      <dgm:spPr/>
      <dgm:t>
        <a:bodyPr/>
        <a:lstStyle/>
        <a:p>
          <a:endParaRPr lang="en-US"/>
        </a:p>
      </dgm:t>
    </dgm:pt>
    <dgm:pt modelId="{6BC152D6-1F8C-405C-9224-4D9DEF3272C7}" type="sibTrans" cxnId="{0089E1DC-4BF2-40E1-8D40-4B488D7BF2ED}">
      <dgm:prSet/>
      <dgm:spPr/>
      <dgm:t>
        <a:bodyPr/>
        <a:lstStyle/>
        <a:p>
          <a:endParaRPr lang="en-US"/>
        </a:p>
      </dgm:t>
    </dgm:pt>
    <dgm:pt modelId="{61DD0128-CF78-4DC6-BFC5-F815C6021169}">
      <dgm:prSet/>
      <dgm:spPr>
        <a:xfrm>
          <a:off x="0" y="731819"/>
          <a:ext cx="11480800" cy="4968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US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Activate early, especially for signs of impending cardiorespiratory failure</a:t>
          </a:r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DFF3FBE5-5DA0-4E30-B216-DE284DC3B842}" type="parTrans" cxnId="{21130F52-6FAC-43AE-BD7F-04144F366B06}">
      <dgm:prSet/>
      <dgm:spPr/>
      <dgm:t>
        <a:bodyPr/>
        <a:lstStyle/>
        <a:p>
          <a:endParaRPr lang="en-US"/>
        </a:p>
      </dgm:t>
    </dgm:pt>
    <dgm:pt modelId="{553CFC74-DBA1-4446-A975-E98470CD7170}" type="sibTrans" cxnId="{21130F52-6FAC-43AE-BD7F-04144F366B06}">
      <dgm:prSet/>
      <dgm:spPr/>
      <dgm:t>
        <a:bodyPr/>
        <a:lstStyle/>
        <a:p>
          <a:endParaRPr lang="en-US"/>
        </a:p>
      </dgm:t>
    </dgm:pt>
    <dgm:pt modelId="{44E9CA37-4DD6-47CA-B256-8B1E5E0B0FD8}">
      <dgm:prSet/>
      <dgm:spPr>
        <a:xfrm>
          <a:off x="0" y="1228619"/>
          <a:ext cx="10435817" cy="719549"/>
        </a:xfrm>
        <a:prstGeom prst="roundRect">
          <a:avLst/>
        </a:prstGeom>
        <a:gradFill rotWithShape="0">
          <a:gsLst>
            <a:gs pos="0">
              <a:srgbClr val="8064A2">
                <a:hueOff val="-1488257"/>
                <a:satOff val="8966"/>
                <a:lumOff val="719"/>
                <a:alphaOff val="0"/>
                <a:shade val="51000"/>
                <a:satMod val="130000"/>
              </a:srgbClr>
            </a:gs>
            <a:gs pos="80000">
              <a:srgbClr val="8064A2">
                <a:hueOff val="-1488257"/>
                <a:satOff val="8966"/>
                <a:lumOff val="719"/>
                <a:alphaOff val="0"/>
                <a:shade val="93000"/>
                <a:satMod val="130000"/>
              </a:srgbClr>
            </a:gs>
            <a:gs pos="100000">
              <a:srgbClr val="8064A2">
                <a:hueOff val="-1488257"/>
                <a:satOff val="8966"/>
                <a:lumOff val="719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None/>
          </a:pPr>
          <a:r>
            <a:rPr lang="en-US" b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Reassessment </a:t>
          </a: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367F9C87-AE26-4431-BA8B-0BF8ADB3A824}" type="parTrans" cxnId="{1CD6F824-3DF8-4BE7-B366-EDEF8288DDFB}">
      <dgm:prSet/>
      <dgm:spPr/>
      <dgm:t>
        <a:bodyPr/>
        <a:lstStyle/>
        <a:p>
          <a:endParaRPr lang="en-US"/>
        </a:p>
      </dgm:t>
    </dgm:pt>
    <dgm:pt modelId="{E14D97E0-8984-45E0-8263-E996B720FA1D}" type="sibTrans" cxnId="{1CD6F824-3DF8-4BE7-B366-EDEF8288DDFB}">
      <dgm:prSet/>
      <dgm:spPr/>
      <dgm:t>
        <a:bodyPr/>
        <a:lstStyle/>
        <a:p>
          <a:endParaRPr lang="en-US"/>
        </a:p>
      </dgm:t>
    </dgm:pt>
    <dgm:pt modelId="{6BE080B6-1D9F-4ABB-924E-66D952C1B5FF}">
      <dgm:prSet/>
      <dgm:spPr>
        <a:xfrm>
          <a:off x="0" y="1948169"/>
          <a:ext cx="11480800" cy="4968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US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Improved appearance? Improved effort? Improved vitals?</a:t>
          </a:r>
        </a:p>
      </dgm:t>
    </dgm:pt>
    <dgm:pt modelId="{7E083DA2-A722-4E9A-9B6E-4DC6AF811ABA}" type="parTrans" cxnId="{11A5AD62-CEEB-47DC-AB5E-E4528F368738}">
      <dgm:prSet/>
      <dgm:spPr/>
      <dgm:t>
        <a:bodyPr/>
        <a:lstStyle/>
        <a:p>
          <a:endParaRPr lang="en-US"/>
        </a:p>
      </dgm:t>
    </dgm:pt>
    <dgm:pt modelId="{49F34C61-DDE0-4BFE-A9FC-83152729975B}" type="sibTrans" cxnId="{11A5AD62-CEEB-47DC-AB5E-E4528F368738}">
      <dgm:prSet/>
      <dgm:spPr/>
      <dgm:t>
        <a:bodyPr/>
        <a:lstStyle/>
        <a:p>
          <a:endParaRPr lang="en-US"/>
        </a:p>
      </dgm:t>
    </dgm:pt>
    <dgm:pt modelId="{54B4AC9B-CA6B-457F-A915-E03037AD7FEF}">
      <dgm:prSet/>
      <dgm:spPr>
        <a:xfrm>
          <a:off x="0" y="2444969"/>
          <a:ext cx="10435817" cy="719549"/>
        </a:xfrm>
        <a:prstGeom prst="roundRect">
          <a:avLst/>
        </a:prstGeom>
        <a:gradFill rotWithShape="0">
          <a:gsLst>
            <a:gs pos="0">
              <a:srgbClr val="8064A2">
                <a:hueOff val="-2976513"/>
                <a:satOff val="17933"/>
                <a:lumOff val="1437"/>
                <a:alphaOff val="0"/>
                <a:shade val="51000"/>
                <a:satMod val="130000"/>
              </a:srgbClr>
            </a:gs>
            <a:gs pos="80000">
              <a:srgbClr val="8064A2">
                <a:hueOff val="-2976513"/>
                <a:satOff val="17933"/>
                <a:lumOff val="1437"/>
                <a:alphaOff val="0"/>
                <a:shade val="93000"/>
                <a:satMod val="130000"/>
              </a:srgbClr>
            </a:gs>
            <a:gs pos="100000">
              <a:srgbClr val="8064A2">
                <a:hueOff val="-2976513"/>
                <a:satOff val="17933"/>
                <a:lumOff val="1437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None/>
          </a:pPr>
          <a:r>
            <a:rPr lang="en-US" b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Key questions to ask yourself</a:t>
          </a:r>
        </a:p>
      </dgm:t>
    </dgm:pt>
    <dgm:pt modelId="{4F4AA576-A552-407F-8277-5B7AAE068117}" type="parTrans" cxnId="{3B37053E-F3EE-48B5-BBD3-F02EEB5A8947}">
      <dgm:prSet/>
      <dgm:spPr/>
      <dgm:t>
        <a:bodyPr/>
        <a:lstStyle/>
        <a:p>
          <a:endParaRPr lang="en-US"/>
        </a:p>
      </dgm:t>
    </dgm:pt>
    <dgm:pt modelId="{A7E4EA49-3C36-4EBF-A99D-EDFDFAC164E5}" type="sibTrans" cxnId="{3B37053E-F3EE-48B5-BBD3-F02EEB5A8947}">
      <dgm:prSet/>
      <dgm:spPr/>
      <dgm:t>
        <a:bodyPr/>
        <a:lstStyle/>
        <a:p>
          <a:endParaRPr lang="en-US"/>
        </a:p>
      </dgm:t>
    </dgm:pt>
    <dgm:pt modelId="{CF771702-E38F-417C-8D68-CF818AEDC30C}">
      <dgm:prSet/>
      <dgm:spPr>
        <a:xfrm>
          <a:off x="0" y="3164518"/>
          <a:ext cx="11480800" cy="79177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US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What is the likelihood that I will be able to fix this patient &amp; send them home?</a:t>
          </a:r>
        </a:p>
      </dgm:t>
    </dgm:pt>
    <dgm:pt modelId="{79CFE8B3-07B7-49D5-BF4B-0A948B7FC150}" type="parTrans" cxnId="{E4D6FCDC-A708-45F7-9CE7-39AB050EF556}">
      <dgm:prSet/>
      <dgm:spPr/>
      <dgm:t>
        <a:bodyPr/>
        <a:lstStyle/>
        <a:p>
          <a:endParaRPr lang="en-US"/>
        </a:p>
      </dgm:t>
    </dgm:pt>
    <dgm:pt modelId="{9FCA9D29-5D4C-42D6-A185-77864A523FB7}" type="sibTrans" cxnId="{E4D6FCDC-A708-45F7-9CE7-39AB050EF556}">
      <dgm:prSet/>
      <dgm:spPr/>
      <dgm:t>
        <a:bodyPr/>
        <a:lstStyle/>
        <a:p>
          <a:endParaRPr lang="en-US"/>
        </a:p>
      </dgm:t>
    </dgm:pt>
    <dgm:pt modelId="{EE75D976-B57F-40F7-8BE8-BD46B8566ADE}">
      <dgm:prSet/>
      <dgm:spPr>
        <a:xfrm>
          <a:off x="0" y="3164518"/>
          <a:ext cx="11480800" cy="79177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US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Just because I can manage this patient, does it mean I should?</a:t>
          </a:r>
        </a:p>
      </dgm:t>
    </dgm:pt>
    <dgm:pt modelId="{719FEA7B-93A3-4B4C-83FD-FE4508FC7497}" type="parTrans" cxnId="{682B5351-6701-44E0-898F-8D11B4AA1F7C}">
      <dgm:prSet/>
      <dgm:spPr/>
      <dgm:t>
        <a:bodyPr/>
        <a:lstStyle/>
        <a:p>
          <a:endParaRPr lang="en-US"/>
        </a:p>
      </dgm:t>
    </dgm:pt>
    <dgm:pt modelId="{D1E399B8-B577-4359-BE79-30D1A694C1F7}" type="sibTrans" cxnId="{682B5351-6701-44E0-898F-8D11B4AA1F7C}">
      <dgm:prSet/>
      <dgm:spPr/>
      <dgm:t>
        <a:bodyPr/>
        <a:lstStyle/>
        <a:p>
          <a:endParaRPr lang="en-US"/>
        </a:p>
      </dgm:t>
    </dgm:pt>
    <dgm:pt modelId="{4F39C635-DC09-402D-BFA9-9BEC52AAA24D}">
      <dgm:prSet/>
      <dgm:spPr>
        <a:xfrm>
          <a:off x="0" y="3956293"/>
          <a:ext cx="10435817" cy="719549"/>
        </a:xfrm>
        <a:prstGeom prst="roundRect">
          <a:avLst/>
        </a:prstGeom>
        <a:gradFill rotWithShape="0">
          <a:gsLst>
            <a:gs pos="0">
              <a:srgbClr val="8064A2">
                <a:hueOff val="-4464770"/>
                <a:satOff val="26899"/>
                <a:lumOff val="2156"/>
                <a:alphaOff val="0"/>
                <a:shade val="51000"/>
                <a:satMod val="130000"/>
              </a:srgbClr>
            </a:gs>
            <a:gs pos="80000">
              <a:srgbClr val="8064A2">
                <a:hueOff val="-4464770"/>
                <a:satOff val="26899"/>
                <a:lumOff val="2156"/>
                <a:alphaOff val="0"/>
                <a:shade val="93000"/>
                <a:satMod val="130000"/>
              </a:srgbClr>
            </a:gs>
            <a:gs pos="100000">
              <a:srgbClr val="8064A2">
                <a:hueOff val="-4464770"/>
                <a:satOff val="26899"/>
                <a:lumOff val="2156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None/>
          </a:pPr>
          <a:r>
            <a:rPr lang="en-US" b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When in doubt, send them out!</a:t>
          </a:r>
        </a:p>
      </dgm:t>
    </dgm:pt>
    <dgm:pt modelId="{4A1B8E49-007E-424F-81DC-D50027496181}" type="parTrans" cxnId="{6B48FC55-C17E-49EC-BE7B-D52D4E47AC11}">
      <dgm:prSet/>
      <dgm:spPr/>
      <dgm:t>
        <a:bodyPr/>
        <a:lstStyle/>
        <a:p>
          <a:endParaRPr lang="en-US"/>
        </a:p>
      </dgm:t>
    </dgm:pt>
    <dgm:pt modelId="{9E7F4D70-90EE-4BB3-8D64-2425644732DD}" type="sibTrans" cxnId="{6B48FC55-C17E-49EC-BE7B-D52D4E47AC11}">
      <dgm:prSet/>
      <dgm:spPr/>
      <dgm:t>
        <a:bodyPr/>
        <a:lstStyle/>
        <a:p>
          <a:endParaRPr lang="en-US"/>
        </a:p>
      </dgm:t>
    </dgm:pt>
    <dgm:pt modelId="{5E47AE92-4F27-454F-8F12-9AE5C9639378}" type="pres">
      <dgm:prSet presAssocID="{5969072A-14CE-483D-ACB1-977F4E07CEEF}" presName="linear" presStyleCnt="0">
        <dgm:presLayoutVars>
          <dgm:animLvl val="lvl"/>
          <dgm:resizeHandles val="exact"/>
        </dgm:presLayoutVars>
      </dgm:prSet>
      <dgm:spPr/>
    </dgm:pt>
    <dgm:pt modelId="{4A3A3CCB-0F53-4FA2-8925-BAA036756E71}" type="pres">
      <dgm:prSet presAssocID="{DDDA412C-6B0A-469B-9BAA-1C92888F2A6B}" presName="parentText" presStyleLbl="node1" presStyleIdx="0" presStyleCnt="4" custScaleX="90898" custLinFactNeighborX="-5180">
        <dgm:presLayoutVars>
          <dgm:chMax val="0"/>
          <dgm:bulletEnabled val="1"/>
        </dgm:presLayoutVars>
      </dgm:prSet>
      <dgm:spPr/>
    </dgm:pt>
    <dgm:pt modelId="{8B8ECA14-A05B-439A-970A-B13B42BD32F4}" type="pres">
      <dgm:prSet presAssocID="{DDDA412C-6B0A-469B-9BAA-1C92888F2A6B}" presName="childText" presStyleLbl="revTx" presStyleIdx="0" presStyleCnt="3">
        <dgm:presLayoutVars>
          <dgm:bulletEnabled val="1"/>
        </dgm:presLayoutVars>
      </dgm:prSet>
      <dgm:spPr/>
    </dgm:pt>
    <dgm:pt modelId="{2ABEE9B1-CE1F-45B8-8EDA-EED3CDF5501E}" type="pres">
      <dgm:prSet presAssocID="{44E9CA37-4DD6-47CA-B256-8B1E5E0B0FD8}" presName="parentText" presStyleLbl="node1" presStyleIdx="1" presStyleCnt="4" custScaleX="90898" custLinFactNeighborX="-5180">
        <dgm:presLayoutVars>
          <dgm:chMax val="0"/>
          <dgm:bulletEnabled val="1"/>
        </dgm:presLayoutVars>
      </dgm:prSet>
      <dgm:spPr/>
    </dgm:pt>
    <dgm:pt modelId="{073E79E3-157A-45C8-97B4-5417D9616139}" type="pres">
      <dgm:prSet presAssocID="{44E9CA37-4DD6-47CA-B256-8B1E5E0B0FD8}" presName="childText" presStyleLbl="revTx" presStyleIdx="1" presStyleCnt="3">
        <dgm:presLayoutVars>
          <dgm:bulletEnabled val="1"/>
        </dgm:presLayoutVars>
      </dgm:prSet>
      <dgm:spPr/>
    </dgm:pt>
    <dgm:pt modelId="{3B417F5E-DEB3-41B8-9B08-A83B8C9084B2}" type="pres">
      <dgm:prSet presAssocID="{54B4AC9B-CA6B-457F-A915-E03037AD7FEF}" presName="parentText" presStyleLbl="node1" presStyleIdx="2" presStyleCnt="4" custScaleX="90898" custLinFactNeighborX="-5180">
        <dgm:presLayoutVars>
          <dgm:chMax val="0"/>
          <dgm:bulletEnabled val="1"/>
        </dgm:presLayoutVars>
      </dgm:prSet>
      <dgm:spPr/>
    </dgm:pt>
    <dgm:pt modelId="{2066689D-C158-402D-9A9B-DAE1702C8F39}" type="pres">
      <dgm:prSet presAssocID="{54B4AC9B-CA6B-457F-A915-E03037AD7FEF}" presName="childText" presStyleLbl="revTx" presStyleIdx="2" presStyleCnt="3">
        <dgm:presLayoutVars>
          <dgm:bulletEnabled val="1"/>
        </dgm:presLayoutVars>
      </dgm:prSet>
      <dgm:spPr/>
    </dgm:pt>
    <dgm:pt modelId="{44A7600F-CB22-4523-B21C-572D6491B0A9}" type="pres">
      <dgm:prSet presAssocID="{4F39C635-DC09-402D-BFA9-9BEC52AAA24D}" presName="parentText" presStyleLbl="node1" presStyleIdx="3" presStyleCnt="4" custScaleX="90898" custLinFactNeighborX="-5180">
        <dgm:presLayoutVars>
          <dgm:chMax val="0"/>
          <dgm:bulletEnabled val="1"/>
        </dgm:presLayoutVars>
      </dgm:prSet>
      <dgm:spPr/>
    </dgm:pt>
  </dgm:ptLst>
  <dgm:cxnLst>
    <dgm:cxn modelId="{AD0FEF0B-8C13-4B5F-9216-D0D7988D8872}" type="presOf" srcId="{44E9CA37-4DD6-47CA-B256-8B1E5E0B0FD8}" destId="{2ABEE9B1-CE1F-45B8-8EDA-EED3CDF5501E}" srcOrd="0" destOrd="0" presId="urn:microsoft.com/office/officeart/2005/8/layout/vList2"/>
    <dgm:cxn modelId="{1CD6F824-3DF8-4BE7-B366-EDEF8288DDFB}" srcId="{5969072A-14CE-483D-ACB1-977F4E07CEEF}" destId="{44E9CA37-4DD6-47CA-B256-8B1E5E0B0FD8}" srcOrd="1" destOrd="0" parTransId="{367F9C87-AE26-4431-BA8B-0BF8ADB3A824}" sibTransId="{E14D97E0-8984-45E0-8263-E996B720FA1D}"/>
    <dgm:cxn modelId="{69A24D37-6046-4FD4-8BF0-9966659A0AC7}" type="presOf" srcId="{EE75D976-B57F-40F7-8BE8-BD46B8566ADE}" destId="{2066689D-C158-402D-9A9B-DAE1702C8F39}" srcOrd="0" destOrd="1" presId="urn:microsoft.com/office/officeart/2005/8/layout/vList2"/>
    <dgm:cxn modelId="{3B37053E-F3EE-48B5-BBD3-F02EEB5A8947}" srcId="{5969072A-14CE-483D-ACB1-977F4E07CEEF}" destId="{54B4AC9B-CA6B-457F-A915-E03037AD7FEF}" srcOrd="2" destOrd="0" parTransId="{4F4AA576-A552-407F-8277-5B7AAE068117}" sibTransId="{A7E4EA49-3C36-4EBF-A99D-EDFDFAC164E5}"/>
    <dgm:cxn modelId="{11A5AD62-CEEB-47DC-AB5E-E4528F368738}" srcId="{44E9CA37-4DD6-47CA-B256-8B1E5E0B0FD8}" destId="{6BE080B6-1D9F-4ABB-924E-66D952C1B5FF}" srcOrd="0" destOrd="0" parTransId="{7E083DA2-A722-4E9A-9B6E-4DC6AF811ABA}" sibTransId="{49F34C61-DDE0-4BFE-A9FC-83152729975B}"/>
    <dgm:cxn modelId="{682B5351-6701-44E0-898F-8D11B4AA1F7C}" srcId="{54B4AC9B-CA6B-457F-A915-E03037AD7FEF}" destId="{EE75D976-B57F-40F7-8BE8-BD46B8566ADE}" srcOrd="1" destOrd="0" parTransId="{719FEA7B-93A3-4B4C-83FD-FE4508FC7497}" sibTransId="{D1E399B8-B577-4359-BE79-30D1A694C1F7}"/>
    <dgm:cxn modelId="{21130F52-6FAC-43AE-BD7F-04144F366B06}" srcId="{DDDA412C-6B0A-469B-9BAA-1C92888F2A6B}" destId="{61DD0128-CF78-4DC6-BFC5-F815C6021169}" srcOrd="0" destOrd="0" parTransId="{DFF3FBE5-5DA0-4E30-B216-DE284DC3B842}" sibTransId="{553CFC74-DBA1-4446-A975-E98470CD7170}"/>
    <dgm:cxn modelId="{6B48FC55-C17E-49EC-BE7B-D52D4E47AC11}" srcId="{5969072A-14CE-483D-ACB1-977F4E07CEEF}" destId="{4F39C635-DC09-402D-BFA9-9BEC52AAA24D}" srcOrd="3" destOrd="0" parTransId="{4A1B8E49-007E-424F-81DC-D50027496181}" sibTransId="{9E7F4D70-90EE-4BB3-8D64-2425644732DD}"/>
    <dgm:cxn modelId="{70D4055A-331E-4B20-B929-B89D0357E901}" type="presOf" srcId="{54B4AC9B-CA6B-457F-A915-E03037AD7FEF}" destId="{3B417F5E-DEB3-41B8-9B08-A83B8C9084B2}" srcOrd="0" destOrd="0" presId="urn:microsoft.com/office/officeart/2005/8/layout/vList2"/>
    <dgm:cxn modelId="{E5121B7F-CF19-4F93-ABB9-0D7F6FDE3169}" type="presOf" srcId="{5969072A-14CE-483D-ACB1-977F4E07CEEF}" destId="{5E47AE92-4F27-454F-8F12-9AE5C9639378}" srcOrd="0" destOrd="0" presId="urn:microsoft.com/office/officeart/2005/8/layout/vList2"/>
    <dgm:cxn modelId="{D9F58880-7BB3-4DC3-9BA8-01D1C9810812}" type="presOf" srcId="{DDDA412C-6B0A-469B-9BAA-1C92888F2A6B}" destId="{4A3A3CCB-0F53-4FA2-8925-BAA036756E71}" srcOrd="0" destOrd="0" presId="urn:microsoft.com/office/officeart/2005/8/layout/vList2"/>
    <dgm:cxn modelId="{D2388CCD-A191-452A-B877-9C9799291F4F}" type="presOf" srcId="{4F39C635-DC09-402D-BFA9-9BEC52AAA24D}" destId="{44A7600F-CB22-4523-B21C-572D6491B0A9}" srcOrd="0" destOrd="0" presId="urn:microsoft.com/office/officeart/2005/8/layout/vList2"/>
    <dgm:cxn modelId="{0089E1DC-4BF2-40E1-8D40-4B488D7BF2ED}" srcId="{5969072A-14CE-483D-ACB1-977F4E07CEEF}" destId="{DDDA412C-6B0A-469B-9BAA-1C92888F2A6B}" srcOrd="0" destOrd="0" parTransId="{0D71C8C2-EC2F-41EF-BED6-513B19763261}" sibTransId="{6BC152D6-1F8C-405C-9224-4D9DEF3272C7}"/>
    <dgm:cxn modelId="{E4D6FCDC-A708-45F7-9CE7-39AB050EF556}" srcId="{54B4AC9B-CA6B-457F-A915-E03037AD7FEF}" destId="{CF771702-E38F-417C-8D68-CF818AEDC30C}" srcOrd="0" destOrd="0" parTransId="{79CFE8B3-07B7-49D5-BF4B-0A948B7FC150}" sibTransId="{9FCA9D29-5D4C-42D6-A185-77864A523FB7}"/>
    <dgm:cxn modelId="{D53459E0-1FCA-45BF-9A59-D54A1C540BD2}" type="presOf" srcId="{61DD0128-CF78-4DC6-BFC5-F815C6021169}" destId="{8B8ECA14-A05B-439A-970A-B13B42BD32F4}" srcOrd="0" destOrd="0" presId="urn:microsoft.com/office/officeart/2005/8/layout/vList2"/>
    <dgm:cxn modelId="{B2BF74EC-4EA4-4C3C-A6CD-46405E3883FA}" type="presOf" srcId="{6BE080B6-1D9F-4ABB-924E-66D952C1B5FF}" destId="{073E79E3-157A-45C8-97B4-5417D9616139}" srcOrd="0" destOrd="0" presId="urn:microsoft.com/office/officeart/2005/8/layout/vList2"/>
    <dgm:cxn modelId="{DFAF9AF6-F2C6-438A-81DB-43F1AA977F26}" type="presOf" srcId="{CF771702-E38F-417C-8D68-CF818AEDC30C}" destId="{2066689D-C158-402D-9A9B-DAE1702C8F39}" srcOrd="0" destOrd="0" presId="urn:microsoft.com/office/officeart/2005/8/layout/vList2"/>
    <dgm:cxn modelId="{07077768-3473-41C1-BCCA-2F7BC80B2E64}" type="presParOf" srcId="{5E47AE92-4F27-454F-8F12-9AE5C9639378}" destId="{4A3A3CCB-0F53-4FA2-8925-BAA036756E71}" srcOrd="0" destOrd="0" presId="urn:microsoft.com/office/officeart/2005/8/layout/vList2"/>
    <dgm:cxn modelId="{6B1DE6CD-EF09-4C9C-A450-61645A20B4E5}" type="presParOf" srcId="{5E47AE92-4F27-454F-8F12-9AE5C9639378}" destId="{8B8ECA14-A05B-439A-970A-B13B42BD32F4}" srcOrd="1" destOrd="0" presId="urn:microsoft.com/office/officeart/2005/8/layout/vList2"/>
    <dgm:cxn modelId="{D5B9E514-D21E-4E68-B55B-07288E30B285}" type="presParOf" srcId="{5E47AE92-4F27-454F-8F12-9AE5C9639378}" destId="{2ABEE9B1-CE1F-45B8-8EDA-EED3CDF5501E}" srcOrd="2" destOrd="0" presId="urn:microsoft.com/office/officeart/2005/8/layout/vList2"/>
    <dgm:cxn modelId="{F7DF45F4-E86D-46A5-9490-159E251A616B}" type="presParOf" srcId="{5E47AE92-4F27-454F-8F12-9AE5C9639378}" destId="{073E79E3-157A-45C8-97B4-5417D9616139}" srcOrd="3" destOrd="0" presId="urn:microsoft.com/office/officeart/2005/8/layout/vList2"/>
    <dgm:cxn modelId="{79D4B2E9-28CF-4B9C-9876-01EA775984BF}" type="presParOf" srcId="{5E47AE92-4F27-454F-8F12-9AE5C9639378}" destId="{3B417F5E-DEB3-41B8-9B08-A83B8C9084B2}" srcOrd="4" destOrd="0" presId="urn:microsoft.com/office/officeart/2005/8/layout/vList2"/>
    <dgm:cxn modelId="{D8D2ECF3-EFD8-46EA-A98F-29B9170E5C08}" type="presParOf" srcId="{5E47AE92-4F27-454F-8F12-9AE5C9639378}" destId="{2066689D-C158-402D-9A9B-DAE1702C8F39}" srcOrd="5" destOrd="0" presId="urn:microsoft.com/office/officeart/2005/8/layout/vList2"/>
    <dgm:cxn modelId="{D980774C-9125-4B66-BD8C-6569CC134D11}" type="presParOf" srcId="{5E47AE92-4F27-454F-8F12-9AE5C9639378}" destId="{44A7600F-CB22-4523-B21C-572D6491B0A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CDE2BD2-305C-432C-B59A-61220E7AC0AB}" type="doc">
      <dgm:prSet loTypeId="urn:microsoft.com/office/officeart/2005/8/layout/vList2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7F1FC14-E41B-4BF5-A730-7426C3F625D2}">
      <dgm:prSet phldrT="[Text]"/>
      <dgm:spPr>
        <a:xfrm>
          <a:off x="0" y="18063"/>
          <a:ext cx="8128000" cy="815490"/>
        </a:xfrm>
        <a:prstGeom prst="roundRect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BLS</a:t>
          </a:r>
        </a:p>
      </dgm:t>
    </dgm:pt>
    <dgm:pt modelId="{B8E36C96-1BBB-4F19-9CE7-2CE9F1CFC30A}" type="parTrans" cxnId="{EF2442AF-078B-40A7-BDD5-196118DA7908}">
      <dgm:prSet/>
      <dgm:spPr/>
      <dgm:t>
        <a:bodyPr/>
        <a:lstStyle/>
        <a:p>
          <a:pPr algn="ctr"/>
          <a:endParaRPr lang="en-US"/>
        </a:p>
      </dgm:t>
    </dgm:pt>
    <dgm:pt modelId="{3FE4FDDB-3786-456C-B315-3F4136059F6A}" type="sibTrans" cxnId="{EF2442AF-078B-40A7-BDD5-196118DA7908}">
      <dgm:prSet/>
      <dgm:spPr/>
      <dgm:t>
        <a:bodyPr/>
        <a:lstStyle/>
        <a:p>
          <a:pPr algn="ctr"/>
          <a:endParaRPr lang="en-US"/>
        </a:p>
      </dgm:t>
    </dgm:pt>
    <dgm:pt modelId="{0FF10A6C-ACC0-447D-9F01-DDCC8366EAE8}">
      <dgm:prSet phldrT="[Text]"/>
      <dgm:spPr>
        <a:xfrm>
          <a:off x="0" y="2758293"/>
          <a:ext cx="8128000" cy="815490"/>
        </a:xfrm>
        <a:prstGeom prst="roundRect">
          <a:avLst/>
        </a:prstGeom>
        <a:gradFill rotWithShape="0">
          <a:gsLst>
            <a:gs pos="0">
              <a:srgbClr val="8064A2">
                <a:hueOff val="-2678862"/>
                <a:satOff val="16139"/>
                <a:lumOff val="1294"/>
                <a:alphaOff val="0"/>
                <a:shade val="51000"/>
                <a:satMod val="130000"/>
              </a:srgbClr>
            </a:gs>
            <a:gs pos="80000">
              <a:srgbClr val="8064A2">
                <a:hueOff val="-2678862"/>
                <a:satOff val="16139"/>
                <a:lumOff val="1294"/>
                <a:alphaOff val="0"/>
                <a:shade val="93000"/>
                <a:satMod val="130000"/>
              </a:srgbClr>
            </a:gs>
            <a:gs pos="100000">
              <a:srgbClr val="8064A2">
                <a:hueOff val="-2678862"/>
                <a:satOff val="16139"/>
                <a:lumOff val="1294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Shock</a:t>
          </a:r>
        </a:p>
      </dgm:t>
    </dgm:pt>
    <dgm:pt modelId="{2D79E425-C031-42E9-BFA1-D50A6F856FF8}" type="parTrans" cxnId="{0D049608-5C08-45E8-80BB-C9174AEEBD25}">
      <dgm:prSet/>
      <dgm:spPr/>
      <dgm:t>
        <a:bodyPr/>
        <a:lstStyle/>
        <a:p>
          <a:pPr algn="ctr"/>
          <a:endParaRPr lang="en-US"/>
        </a:p>
      </dgm:t>
    </dgm:pt>
    <dgm:pt modelId="{06364656-0AAB-48A8-A7C1-A20E0BBB2840}" type="sibTrans" cxnId="{0D049608-5C08-45E8-80BB-C9174AEEBD25}">
      <dgm:prSet/>
      <dgm:spPr/>
      <dgm:t>
        <a:bodyPr/>
        <a:lstStyle/>
        <a:p>
          <a:pPr algn="ctr"/>
          <a:endParaRPr lang="en-US"/>
        </a:p>
      </dgm:t>
    </dgm:pt>
    <dgm:pt modelId="{AD90D86E-4219-4211-B19B-4460F959E30B}">
      <dgm:prSet phldrT="[Text]"/>
      <dgm:spPr>
        <a:xfrm>
          <a:off x="0" y="3671703"/>
          <a:ext cx="8128000" cy="815490"/>
        </a:xfrm>
        <a:prstGeom prst="roundRect">
          <a:avLst/>
        </a:prstGeom>
        <a:gradFill rotWithShape="0">
          <a:gsLst>
            <a:gs pos="0">
              <a:srgbClr val="8064A2">
                <a:hueOff val="-3571816"/>
                <a:satOff val="21519"/>
                <a:lumOff val="1725"/>
                <a:alphaOff val="0"/>
                <a:shade val="51000"/>
                <a:satMod val="130000"/>
              </a:srgbClr>
            </a:gs>
            <a:gs pos="80000">
              <a:srgbClr val="8064A2">
                <a:hueOff val="-3571816"/>
                <a:satOff val="21519"/>
                <a:lumOff val="1725"/>
                <a:alphaOff val="0"/>
                <a:shade val="93000"/>
                <a:satMod val="130000"/>
              </a:srgbClr>
            </a:gs>
            <a:gs pos="100000">
              <a:srgbClr val="8064A2">
                <a:hueOff val="-3571816"/>
                <a:satOff val="21519"/>
                <a:lumOff val="1725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Cardiac Arrhythmias</a:t>
          </a:r>
        </a:p>
      </dgm:t>
    </dgm:pt>
    <dgm:pt modelId="{ABFF9056-5C27-4446-8DB7-1CFCBEDB7B25}" type="parTrans" cxnId="{65BA9445-9BD4-4BDA-9D81-2FA4DC659E29}">
      <dgm:prSet/>
      <dgm:spPr/>
      <dgm:t>
        <a:bodyPr/>
        <a:lstStyle/>
        <a:p>
          <a:pPr algn="ctr"/>
          <a:endParaRPr lang="en-US"/>
        </a:p>
      </dgm:t>
    </dgm:pt>
    <dgm:pt modelId="{B2002101-8944-4798-B079-84FEB83CA79B}" type="sibTrans" cxnId="{65BA9445-9BD4-4BDA-9D81-2FA4DC659E29}">
      <dgm:prSet/>
      <dgm:spPr/>
      <dgm:t>
        <a:bodyPr/>
        <a:lstStyle/>
        <a:p>
          <a:pPr algn="ctr"/>
          <a:endParaRPr lang="en-US"/>
        </a:p>
      </dgm:t>
    </dgm:pt>
    <dgm:pt modelId="{E6152525-9E4B-4F02-957A-86B18A83096C}">
      <dgm:prSet phldrT="[Text]"/>
      <dgm:spPr>
        <a:xfrm>
          <a:off x="0" y="4585113"/>
          <a:ext cx="8128000" cy="815490"/>
        </a:xfrm>
        <a:prstGeom prst="roundRect">
          <a:avLst/>
        </a:prstGeom>
        <a:gradFill rotWithShape="0">
          <a:gsLst>
            <a:gs pos="0">
              <a:srgbClr val="8064A2">
                <a:hueOff val="-4464770"/>
                <a:satOff val="26899"/>
                <a:lumOff val="2156"/>
                <a:alphaOff val="0"/>
                <a:shade val="51000"/>
                <a:satMod val="130000"/>
              </a:srgbClr>
            </a:gs>
            <a:gs pos="80000">
              <a:srgbClr val="8064A2">
                <a:hueOff val="-4464770"/>
                <a:satOff val="26899"/>
                <a:lumOff val="2156"/>
                <a:alphaOff val="0"/>
                <a:shade val="93000"/>
                <a:satMod val="130000"/>
              </a:srgbClr>
            </a:gs>
            <a:gs pos="100000">
              <a:srgbClr val="8064A2">
                <a:hueOff val="-4464770"/>
                <a:satOff val="26899"/>
                <a:lumOff val="2156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Unresponsive Patient</a:t>
          </a:r>
        </a:p>
      </dgm:t>
    </dgm:pt>
    <dgm:pt modelId="{9EA05D2D-FDBB-4384-BB23-DA6F91ED49EF}" type="parTrans" cxnId="{BA7E07DE-1431-4448-9B37-BC8C51B27C6D}">
      <dgm:prSet/>
      <dgm:spPr/>
      <dgm:t>
        <a:bodyPr/>
        <a:lstStyle/>
        <a:p>
          <a:pPr algn="ctr"/>
          <a:endParaRPr lang="en-US"/>
        </a:p>
      </dgm:t>
    </dgm:pt>
    <dgm:pt modelId="{62A6FB42-9AB8-4A57-94F2-204F931A853F}" type="sibTrans" cxnId="{BA7E07DE-1431-4448-9B37-BC8C51B27C6D}">
      <dgm:prSet/>
      <dgm:spPr/>
      <dgm:t>
        <a:bodyPr/>
        <a:lstStyle/>
        <a:p>
          <a:pPr algn="ctr"/>
          <a:endParaRPr lang="en-US"/>
        </a:p>
      </dgm:t>
    </dgm:pt>
    <dgm:pt modelId="{E0E1A1E1-E6CD-4D39-88A4-564EF1C8D69E}">
      <dgm:prSet phldrT="[Text]"/>
      <dgm:spPr>
        <a:xfrm>
          <a:off x="0" y="931473"/>
          <a:ext cx="8128000" cy="815490"/>
        </a:xfrm>
        <a:prstGeom prst="roundRect">
          <a:avLst/>
        </a:prstGeom>
        <a:gradFill rotWithShape="0">
          <a:gsLst>
            <a:gs pos="0">
              <a:srgbClr val="8064A2">
                <a:hueOff val="-892954"/>
                <a:satOff val="5380"/>
                <a:lumOff val="431"/>
                <a:alphaOff val="0"/>
                <a:shade val="51000"/>
                <a:satMod val="130000"/>
              </a:srgbClr>
            </a:gs>
            <a:gs pos="80000">
              <a:srgbClr val="8064A2">
                <a:hueOff val="-892954"/>
                <a:satOff val="5380"/>
                <a:lumOff val="431"/>
                <a:alphaOff val="0"/>
                <a:shade val="93000"/>
                <a:satMod val="130000"/>
              </a:srgbClr>
            </a:gs>
            <a:gs pos="100000">
              <a:srgbClr val="8064A2">
                <a:hueOff val="-892954"/>
                <a:satOff val="5380"/>
                <a:lumOff val="431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Crisis Resource Management</a:t>
          </a:r>
        </a:p>
      </dgm:t>
    </dgm:pt>
    <dgm:pt modelId="{DCFF5A03-2CC4-4CA5-95B6-54AC8173275C}" type="parTrans" cxnId="{29382B64-6382-42EB-902D-0FDBC0669813}">
      <dgm:prSet/>
      <dgm:spPr/>
      <dgm:t>
        <a:bodyPr/>
        <a:lstStyle/>
        <a:p>
          <a:pPr algn="ctr"/>
          <a:endParaRPr lang="en-US"/>
        </a:p>
      </dgm:t>
    </dgm:pt>
    <dgm:pt modelId="{9BAB5C6C-F8A4-40BD-AD65-5169BB5282E8}" type="sibTrans" cxnId="{29382B64-6382-42EB-902D-0FDBC0669813}">
      <dgm:prSet/>
      <dgm:spPr/>
      <dgm:t>
        <a:bodyPr/>
        <a:lstStyle/>
        <a:p>
          <a:pPr algn="ctr"/>
          <a:endParaRPr lang="en-US"/>
        </a:p>
      </dgm:t>
    </dgm:pt>
    <dgm:pt modelId="{721CA502-E3D2-4D32-869A-70AAB88717D5}">
      <dgm:prSet phldrT="[Text]"/>
      <dgm:spPr>
        <a:xfrm>
          <a:off x="0" y="1844883"/>
          <a:ext cx="8128000" cy="815490"/>
        </a:xfrm>
        <a:prstGeom prst="roundRect">
          <a:avLst/>
        </a:prstGeom>
        <a:gradFill rotWithShape="0">
          <a:gsLst>
            <a:gs pos="0">
              <a:srgbClr val="8064A2">
                <a:hueOff val="-1785908"/>
                <a:satOff val="10760"/>
                <a:lumOff val="862"/>
                <a:alphaOff val="0"/>
                <a:shade val="51000"/>
                <a:satMod val="130000"/>
              </a:srgbClr>
            </a:gs>
            <a:gs pos="80000">
              <a:srgbClr val="8064A2">
                <a:hueOff val="-1785908"/>
                <a:satOff val="10760"/>
                <a:lumOff val="862"/>
                <a:alphaOff val="0"/>
                <a:shade val="93000"/>
                <a:satMod val="130000"/>
              </a:srgbClr>
            </a:gs>
            <a:gs pos="100000">
              <a:srgbClr val="8064A2">
                <a:hueOff val="-1785908"/>
                <a:satOff val="10760"/>
                <a:lumOff val="862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algn="ctr"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Respiratory</a:t>
          </a:r>
        </a:p>
      </dgm:t>
    </dgm:pt>
    <dgm:pt modelId="{72F1D97F-F695-4D4D-A920-C6C4AAF60B5A}" type="parTrans" cxnId="{06E0659C-9C80-4E9E-B165-12C73E732FFB}">
      <dgm:prSet/>
      <dgm:spPr/>
      <dgm:t>
        <a:bodyPr/>
        <a:lstStyle/>
        <a:p>
          <a:pPr algn="ctr"/>
          <a:endParaRPr lang="en-US"/>
        </a:p>
      </dgm:t>
    </dgm:pt>
    <dgm:pt modelId="{21898530-7B78-4F06-865A-9FB1555FF129}" type="sibTrans" cxnId="{06E0659C-9C80-4E9E-B165-12C73E732FFB}">
      <dgm:prSet/>
      <dgm:spPr/>
      <dgm:t>
        <a:bodyPr/>
        <a:lstStyle/>
        <a:p>
          <a:pPr algn="ctr"/>
          <a:endParaRPr lang="en-US"/>
        </a:p>
      </dgm:t>
    </dgm:pt>
    <dgm:pt modelId="{CAC0457A-DB70-4589-BE32-8DB0E34F26F8}" type="pres">
      <dgm:prSet presAssocID="{8CDE2BD2-305C-432C-B59A-61220E7AC0AB}" presName="linear" presStyleCnt="0">
        <dgm:presLayoutVars>
          <dgm:animLvl val="lvl"/>
          <dgm:resizeHandles val="exact"/>
        </dgm:presLayoutVars>
      </dgm:prSet>
      <dgm:spPr/>
    </dgm:pt>
    <dgm:pt modelId="{8CE1C063-0430-4835-A493-D87B823BB0F9}" type="pres">
      <dgm:prSet presAssocID="{E7F1FC14-E41B-4BF5-A730-7426C3F625D2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29FA983E-7BD6-41AE-B752-F5AB89648970}" type="pres">
      <dgm:prSet presAssocID="{3FE4FDDB-3786-456C-B315-3F4136059F6A}" presName="spacer" presStyleCnt="0"/>
      <dgm:spPr/>
    </dgm:pt>
    <dgm:pt modelId="{0509D946-D9EE-48CC-9BF5-0EE11789210C}" type="pres">
      <dgm:prSet presAssocID="{E0E1A1E1-E6CD-4D39-88A4-564EF1C8D69E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9833652E-1D92-408E-A64C-E5E48C4FE3EE}" type="pres">
      <dgm:prSet presAssocID="{9BAB5C6C-F8A4-40BD-AD65-5169BB5282E8}" presName="spacer" presStyleCnt="0"/>
      <dgm:spPr/>
    </dgm:pt>
    <dgm:pt modelId="{B5A0E3E0-6B62-41B4-99B6-107584413F97}" type="pres">
      <dgm:prSet presAssocID="{721CA502-E3D2-4D32-869A-70AAB88717D5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31DE0217-EBE2-407B-A30E-42D91434C9D7}" type="pres">
      <dgm:prSet presAssocID="{21898530-7B78-4F06-865A-9FB1555FF129}" presName="spacer" presStyleCnt="0"/>
      <dgm:spPr/>
    </dgm:pt>
    <dgm:pt modelId="{7622AE5A-E434-4296-9EC2-1FE4A25EE177}" type="pres">
      <dgm:prSet presAssocID="{0FF10A6C-ACC0-447D-9F01-DDCC8366EAE8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EC38E213-CDD6-4A7E-A833-34F51BED1EFD}" type="pres">
      <dgm:prSet presAssocID="{06364656-0AAB-48A8-A7C1-A20E0BBB2840}" presName="spacer" presStyleCnt="0"/>
      <dgm:spPr/>
    </dgm:pt>
    <dgm:pt modelId="{6111587E-4510-4E75-96D0-6BC586E531C7}" type="pres">
      <dgm:prSet presAssocID="{AD90D86E-4219-4211-B19B-4460F959E30B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69FF5D64-0054-4263-94DF-31402999F81B}" type="pres">
      <dgm:prSet presAssocID="{B2002101-8944-4798-B079-84FEB83CA79B}" presName="spacer" presStyleCnt="0"/>
      <dgm:spPr/>
    </dgm:pt>
    <dgm:pt modelId="{9C7A1FB1-1BBB-4D1A-97B3-C98E52966967}" type="pres">
      <dgm:prSet presAssocID="{E6152525-9E4B-4F02-957A-86B18A83096C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546EAF01-9409-4903-8FA6-F4B07D167F6D}" type="presOf" srcId="{721CA502-E3D2-4D32-869A-70AAB88717D5}" destId="{B5A0E3E0-6B62-41B4-99B6-107584413F97}" srcOrd="0" destOrd="0" presId="urn:microsoft.com/office/officeart/2005/8/layout/vList2"/>
    <dgm:cxn modelId="{0D049608-5C08-45E8-80BB-C9174AEEBD25}" srcId="{8CDE2BD2-305C-432C-B59A-61220E7AC0AB}" destId="{0FF10A6C-ACC0-447D-9F01-DDCC8366EAE8}" srcOrd="3" destOrd="0" parTransId="{2D79E425-C031-42E9-BFA1-D50A6F856FF8}" sibTransId="{06364656-0AAB-48A8-A7C1-A20E0BBB2840}"/>
    <dgm:cxn modelId="{6D99CA10-2172-402C-9846-10384BE10B47}" type="presOf" srcId="{E6152525-9E4B-4F02-957A-86B18A83096C}" destId="{9C7A1FB1-1BBB-4D1A-97B3-C98E52966967}" srcOrd="0" destOrd="0" presId="urn:microsoft.com/office/officeart/2005/8/layout/vList2"/>
    <dgm:cxn modelId="{79696B1F-1E28-49A8-AC9C-9FE804420662}" type="presOf" srcId="{0FF10A6C-ACC0-447D-9F01-DDCC8366EAE8}" destId="{7622AE5A-E434-4296-9EC2-1FE4A25EE177}" srcOrd="0" destOrd="0" presId="urn:microsoft.com/office/officeart/2005/8/layout/vList2"/>
    <dgm:cxn modelId="{56EDBB61-1412-4E45-AC05-7B1A8FE48C74}" type="presOf" srcId="{E7F1FC14-E41B-4BF5-A730-7426C3F625D2}" destId="{8CE1C063-0430-4835-A493-D87B823BB0F9}" srcOrd="0" destOrd="0" presId="urn:microsoft.com/office/officeart/2005/8/layout/vList2"/>
    <dgm:cxn modelId="{29382B64-6382-42EB-902D-0FDBC0669813}" srcId="{8CDE2BD2-305C-432C-B59A-61220E7AC0AB}" destId="{E0E1A1E1-E6CD-4D39-88A4-564EF1C8D69E}" srcOrd="1" destOrd="0" parTransId="{DCFF5A03-2CC4-4CA5-95B6-54AC8173275C}" sibTransId="{9BAB5C6C-F8A4-40BD-AD65-5169BB5282E8}"/>
    <dgm:cxn modelId="{65BA9445-9BD4-4BDA-9D81-2FA4DC659E29}" srcId="{8CDE2BD2-305C-432C-B59A-61220E7AC0AB}" destId="{AD90D86E-4219-4211-B19B-4460F959E30B}" srcOrd="4" destOrd="0" parTransId="{ABFF9056-5C27-4446-8DB7-1CFCBEDB7B25}" sibTransId="{B2002101-8944-4798-B079-84FEB83CA79B}"/>
    <dgm:cxn modelId="{1D1D0B96-3BF3-4A30-BDAF-035ED05D38C1}" type="presOf" srcId="{E0E1A1E1-E6CD-4D39-88A4-564EF1C8D69E}" destId="{0509D946-D9EE-48CC-9BF5-0EE11789210C}" srcOrd="0" destOrd="0" presId="urn:microsoft.com/office/officeart/2005/8/layout/vList2"/>
    <dgm:cxn modelId="{06E0659C-9C80-4E9E-B165-12C73E732FFB}" srcId="{8CDE2BD2-305C-432C-B59A-61220E7AC0AB}" destId="{721CA502-E3D2-4D32-869A-70AAB88717D5}" srcOrd="2" destOrd="0" parTransId="{72F1D97F-F695-4D4D-A920-C6C4AAF60B5A}" sibTransId="{21898530-7B78-4F06-865A-9FB1555FF129}"/>
    <dgm:cxn modelId="{EF2442AF-078B-40A7-BDD5-196118DA7908}" srcId="{8CDE2BD2-305C-432C-B59A-61220E7AC0AB}" destId="{E7F1FC14-E41B-4BF5-A730-7426C3F625D2}" srcOrd="0" destOrd="0" parTransId="{B8E36C96-1BBB-4F19-9CE7-2CE9F1CFC30A}" sibTransId="{3FE4FDDB-3786-456C-B315-3F4136059F6A}"/>
    <dgm:cxn modelId="{1B6DC6B5-A770-4726-B72D-C8EED152942D}" type="presOf" srcId="{8CDE2BD2-305C-432C-B59A-61220E7AC0AB}" destId="{CAC0457A-DB70-4589-BE32-8DB0E34F26F8}" srcOrd="0" destOrd="0" presId="urn:microsoft.com/office/officeart/2005/8/layout/vList2"/>
    <dgm:cxn modelId="{BA7E07DE-1431-4448-9B37-BC8C51B27C6D}" srcId="{8CDE2BD2-305C-432C-B59A-61220E7AC0AB}" destId="{E6152525-9E4B-4F02-957A-86B18A83096C}" srcOrd="5" destOrd="0" parTransId="{9EA05D2D-FDBB-4384-BB23-DA6F91ED49EF}" sibTransId="{62A6FB42-9AB8-4A57-94F2-204F931A853F}"/>
    <dgm:cxn modelId="{DD5847FD-B681-4311-9001-585A0E81E55C}" type="presOf" srcId="{AD90D86E-4219-4211-B19B-4460F959E30B}" destId="{6111587E-4510-4E75-96D0-6BC586E531C7}" srcOrd="0" destOrd="0" presId="urn:microsoft.com/office/officeart/2005/8/layout/vList2"/>
    <dgm:cxn modelId="{CB8D96E5-1B49-43F2-BCCF-4D73A8BFF443}" type="presParOf" srcId="{CAC0457A-DB70-4589-BE32-8DB0E34F26F8}" destId="{8CE1C063-0430-4835-A493-D87B823BB0F9}" srcOrd="0" destOrd="0" presId="urn:microsoft.com/office/officeart/2005/8/layout/vList2"/>
    <dgm:cxn modelId="{388D991B-8236-40A9-AFE0-8B9075ECF9E5}" type="presParOf" srcId="{CAC0457A-DB70-4589-BE32-8DB0E34F26F8}" destId="{29FA983E-7BD6-41AE-B752-F5AB89648970}" srcOrd="1" destOrd="0" presId="urn:microsoft.com/office/officeart/2005/8/layout/vList2"/>
    <dgm:cxn modelId="{4F2A06C2-52DA-456A-A267-9673DC3021C8}" type="presParOf" srcId="{CAC0457A-DB70-4589-BE32-8DB0E34F26F8}" destId="{0509D946-D9EE-48CC-9BF5-0EE11789210C}" srcOrd="2" destOrd="0" presId="urn:microsoft.com/office/officeart/2005/8/layout/vList2"/>
    <dgm:cxn modelId="{5E2DCF8B-1411-44B6-A8D8-7975B489EE3B}" type="presParOf" srcId="{CAC0457A-DB70-4589-BE32-8DB0E34F26F8}" destId="{9833652E-1D92-408E-A64C-E5E48C4FE3EE}" srcOrd="3" destOrd="0" presId="urn:microsoft.com/office/officeart/2005/8/layout/vList2"/>
    <dgm:cxn modelId="{4A55150B-6552-49B9-B5A7-93D37E85BA3D}" type="presParOf" srcId="{CAC0457A-DB70-4589-BE32-8DB0E34F26F8}" destId="{B5A0E3E0-6B62-41B4-99B6-107584413F97}" srcOrd="4" destOrd="0" presId="urn:microsoft.com/office/officeart/2005/8/layout/vList2"/>
    <dgm:cxn modelId="{1EFF2946-384F-4E06-B61A-72920F808FF0}" type="presParOf" srcId="{CAC0457A-DB70-4589-BE32-8DB0E34F26F8}" destId="{31DE0217-EBE2-407B-A30E-42D91434C9D7}" srcOrd="5" destOrd="0" presId="urn:microsoft.com/office/officeart/2005/8/layout/vList2"/>
    <dgm:cxn modelId="{4E688897-50C5-41B3-8FAF-2CACA23D7A37}" type="presParOf" srcId="{CAC0457A-DB70-4589-BE32-8DB0E34F26F8}" destId="{7622AE5A-E434-4296-9EC2-1FE4A25EE177}" srcOrd="6" destOrd="0" presId="urn:microsoft.com/office/officeart/2005/8/layout/vList2"/>
    <dgm:cxn modelId="{E5F56E18-458A-462B-B73F-B314D38E30D7}" type="presParOf" srcId="{CAC0457A-DB70-4589-BE32-8DB0E34F26F8}" destId="{EC38E213-CDD6-4A7E-A833-34F51BED1EFD}" srcOrd="7" destOrd="0" presId="urn:microsoft.com/office/officeart/2005/8/layout/vList2"/>
    <dgm:cxn modelId="{4D0AAAC1-C0C1-4882-8321-2E7C2DE83A19}" type="presParOf" srcId="{CAC0457A-DB70-4589-BE32-8DB0E34F26F8}" destId="{6111587E-4510-4E75-96D0-6BC586E531C7}" srcOrd="8" destOrd="0" presId="urn:microsoft.com/office/officeart/2005/8/layout/vList2"/>
    <dgm:cxn modelId="{DA3DAE69-A03F-4C32-8BF1-A3D9D7759047}" type="presParOf" srcId="{CAC0457A-DB70-4589-BE32-8DB0E34F26F8}" destId="{69FF5D64-0054-4263-94DF-31402999F81B}" srcOrd="9" destOrd="0" presId="urn:microsoft.com/office/officeart/2005/8/layout/vList2"/>
    <dgm:cxn modelId="{8791BDAA-9529-4480-8489-3632D92CA457}" type="presParOf" srcId="{CAC0457A-DB70-4589-BE32-8DB0E34F26F8}" destId="{9C7A1FB1-1BBB-4D1A-97B3-C98E52966967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CBAA8C2-E9DD-46A6-80C5-850F5186B46B}" type="doc">
      <dgm:prSet loTypeId="urn:microsoft.com/office/officeart/2005/8/layout/vList5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B7E9EDD-DA5E-48F2-A522-FC8C1290DF0A}">
      <dgm:prSet phldrT="[Text]"/>
      <dgm:spPr>
        <a:ln>
          <a:solidFill>
            <a:schemeClr val="tx1"/>
          </a:solidFill>
        </a:ln>
      </dgm:spPr>
      <dgm:t>
        <a:bodyPr/>
        <a:lstStyle/>
        <a:p>
          <a:r>
            <a:rPr lang="en-US"/>
            <a:t>diphenhydramine</a:t>
          </a:r>
        </a:p>
      </dgm:t>
    </dgm:pt>
    <dgm:pt modelId="{C60976F0-B913-4EC4-8BBB-650EA6A31AAB}" type="parTrans" cxnId="{B59B221C-A49A-41D6-85AA-DF569233CF28}">
      <dgm:prSet/>
      <dgm:spPr/>
      <dgm:t>
        <a:bodyPr/>
        <a:lstStyle/>
        <a:p>
          <a:endParaRPr lang="en-US"/>
        </a:p>
      </dgm:t>
    </dgm:pt>
    <dgm:pt modelId="{7B31897D-3EAA-4495-B831-A62D8CA1B135}" type="sibTrans" cxnId="{B59B221C-A49A-41D6-85AA-DF569233CF28}">
      <dgm:prSet/>
      <dgm:spPr/>
      <dgm:t>
        <a:bodyPr/>
        <a:lstStyle/>
        <a:p>
          <a:endParaRPr lang="en-US"/>
        </a:p>
      </dgm:t>
    </dgm:pt>
    <dgm:pt modelId="{45B13250-E69A-4890-A9D4-AD1AB96A6EBF}">
      <dgm:prSet phldrT="[Text]" custT="1"/>
      <dgm:spPr/>
      <dgm:t>
        <a:bodyPr/>
        <a:lstStyle/>
        <a:p>
          <a:r>
            <a:rPr lang="en-US" sz="1100"/>
            <a:t>1-1.25mg/kg, max 50mg IM/IV/PO</a:t>
          </a:r>
        </a:p>
      </dgm:t>
    </dgm:pt>
    <dgm:pt modelId="{45BF9A51-C6B7-4C5C-BEFF-C0C3BA7DAF0C}" type="parTrans" cxnId="{2390F6CB-A1BB-414B-B431-C08E1C375E4F}">
      <dgm:prSet/>
      <dgm:spPr/>
      <dgm:t>
        <a:bodyPr/>
        <a:lstStyle/>
        <a:p>
          <a:endParaRPr lang="en-US"/>
        </a:p>
      </dgm:t>
    </dgm:pt>
    <dgm:pt modelId="{8073BF3F-7502-41B7-8355-1613A8F7E834}" type="sibTrans" cxnId="{2390F6CB-A1BB-414B-B431-C08E1C375E4F}">
      <dgm:prSet/>
      <dgm:spPr/>
      <dgm:t>
        <a:bodyPr/>
        <a:lstStyle/>
        <a:p>
          <a:endParaRPr lang="en-US"/>
        </a:p>
      </dgm:t>
    </dgm:pt>
    <dgm:pt modelId="{BDC3FCA4-33DB-4EBD-BA5D-A15D4B6BB74C}">
      <dgm:prSet phldrT="[Text]"/>
      <dgm:spPr>
        <a:ln>
          <a:solidFill>
            <a:schemeClr val="tx1"/>
          </a:solidFill>
        </a:ln>
      </dgm:spPr>
      <dgm:t>
        <a:bodyPr/>
        <a:lstStyle/>
        <a:p>
          <a:r>
            <a:rPr lang="en-US"/>
            <a:t>dexamethasone</a:t>
          </a:r>
        </a:p>
      </dgm:t>
    </dgm:pt>
    <dgm:pt modelId="{7FC5EBCE-43DF-448C-8F16-F860BE617BA3}" type="parTrans" cxnId="{DA56CE43-960D-448E-8F67-466414D18A6A}">
      <dgm:prSet/>
      <dgm:spPr/>
      <dgm:t>
        <a:bodyPr/>
        <a:lstStyle/>
        <a:p>
          <a:endParaRPr lang="en-US"/>
        </a:p>
      </dgm:t>
    </dgm:pt>
    <dgm:pt modelId="{474528C7-D0F8-4489-9B24-F9EE36562678}" type="sibTrans" cxnId="{DA56CE43-960D-448E-8F67-466414D18A6A}">
      <dgm:prSet/>
      <dgm:spPr/>
      <dgm:t>
        <a:bodyPr/>
        <a:lstStyle/>
        <a:p>
          <a:endParaRPr lang="en-US"/>
        </a:p>
      </dgm:t>
    </dgm:pt>
    <dgm:pt modelId="{ED4E1694-8CD8-47AD-9252-CD9341FCC51A}">
      <dgm:prSet phldrT="[Text]" custT="1"/>
      <dgm:spPr/>
      <dgm:t>
        <a:bodyPr/>
        <a:lstStyle/>
        <a:p>
          <a:r>
            <a:rPr lang="en-US" sz="1100" baseline="0"/>
            <a:t>0.6mg/kg IM/IV/PO; max 16mg</a:t>
          </a:r>
        </a:p>
      </dgm:t>
    </dgm:pt>
    <dgm:pt modelId="{86798F7B-6594-4788-A9F8-E04312320653}" type="parTrans" cxnId="{684456B6-F807-4EDF-ABF3-5DA69529A802}">
      <dgm:prSet/>
      <dgm:spPr/>
      <dgm:t>
        <a:bodyPr/>
        <a:lstStyle/>
        <a:p>
          <a:endParaRPr lang="en-US"/>
        </a:p>
      </dgm:t>
    </dgm:pt>
    <dgm:pt modelId="{8A63C88B-49AB-4180-B1AC-409CBBEDF61C}" type="sibTrans" cxnId="{684456B6-F807-4EDF-ABF3-5DA69529A802}">
      <dgm:prSet/>
      <dgm:spPr/>
      <dgm:t>
        <a:bodyPr/>
        <a:lstStyle/>
        <a:p>
          <a:endParaRPr lang="en-US"/>
        </a:p>
      </dgm:t>
    </dgm:pt>
    <dgm:pt modelId="{D2DFBB89-3B42-4E46-B86F-3803B594C42F}">
      <dgm:prSet phldrT="[Text]"/>
      <dgm:spPr>
        <a:ln>
          <a:solidFill>
            <a:schemeClr val="tx1"/>
          </a:solidFill>
        </a:ln>
      </dgm:spPr>
      <dgm:t>
        <a:bodyPr/>
        <a:lstStyle/>
        <a:p>
          <a:r>
            <a:rPr lang="en-US"/>
            <a:t>cetirizine</a:t>
          </a:r>
        </a:p>
      </dgm:t>
    </dgm:pt>
    <dgm:pt modelId="{1B0274F5-71F4-4F04-A007-A2ACD67DC09F}" type="parTrans" cxnId="{8B67230E-E889-4210-91F5-9ECDD2805B45}">
      <dgm:prSet/>
      <dgm:spPr/>
      <dgm:t>
        <a:bodyPr/>
        <a:lstStyle/>
        <a:p>
          <a:endParaRPr lang="en-US"/>
        </a:p>
      </dgm:t>
    </dgm:pt>
    <dgm:pt modelId="{99BED8CA-36D3-4660-AE1F-A74791BE6371}" type="sibTrans" cxnId="{8B67230E-E889-4210-91F5-9ECDD2805B45}">
      <dgm:prSet/>
      <dgm:spPr/>
      <dgm:t>
        <a:bodyPr/>
        <a:lstStyle/>
        <a:p>
          <a:endParaRPr lang="en-US"/>
        </a:p>
      </dgm:t>
    </dgm:pt>
    <dgm:pt modelId="{4AA177AB-7AD8-4B1A-94FA-4B760E71F0F6}">
      <dgm:prSet phldrT="[Text]" custT="1"/>
      <dgm:spPr/>
      <dgm:t>
        <a:bodyPr/>
        <a:lstStyle/>
        <a:p>
          <a:r>
            <a:rPr lang="en-US" sz="1100" baseline="0"/>
            <a:t>10mg &gt;6yo, 5mg &lt;5yo</a:t>
          </a:r>
        </a:p>
      </dgm:t>
    </dgm:pt>
    <dgm:pt modelId="{9A1C3654-7299-49A4-995D-9925EC395DD1}" type="parTrans" cxnId="{16AEEF3D-9D00-4658-9F9A-9F64F5F6C2D3}">
      <dgm:prSet/>
      <dgm:spPr/>
      <dgm:t>
        <a:bodyPr/>
        <a:lstStyle/>
        <a:p>
          <a:endParaRPr lang="en-US"/>
        </a:p>
      </dgm:t>
    </dgm:pt>
    <dgm:pt modelId="{7E38F789-3B58-43B5-9830-D35954F24962}" type="sibTrans" cxnId="{16AEEF3D-9D00-4658-9F9A-9F64F5F6C2D3}">
      <dgm:prSet/>
      <dgm:spPr/>
      <dgm:t>
        <a:bodyPr/>
        <a:lstStyle/>
        <a:p>
          <a:endParaRPr lang="en-US"/>
        </a:p>
      </dgm:t>
    </dgm:pt>
    <dgm:pt modelId="{F98B06D6-AB71-481A-9FDC-68512B4959C4}">
      <dgm:prSet phldrT="[Text]" custT="1"/>
      <dgm:spPr/>
      <dgm:t>
        <a:bodyPr/>
        <a:lstStyle/>
        <a:p>
          <a:r>
            <a:rPr lang="en-US" sz="1100" baseline="0"/>
            <a:t>Only if able to take PO</a:t>
          </a:r>
        </a:p>
      </dgm:t>
    </dgm:pt>
    <dgm:pt modelId="{88DF899F-F921-4BFA-B115-408EE81A9D1F}" type="parTrans" cxnId="{9A0C2EA2-58FC-4491-A904-8BD6A2F1D697}">
      <dgm:prSet/>
      <dgm:spPr/>
      <dgm:t>
        <a:bodyPr/>
        <a:lstStyle/>
        <a:p>
          <a:endParaRPr lang="en-US"/>
        </a:p>
      </dgm:t>
    </dgm:pt>
    <dgm:pt modelId="{B39B995D-A8F1-49CA-9DDF-82D660108EAB}" type="sibTrans" cxnId="{9A0C2EA2-58FC-4491-A904-8BD6A2F1D697}">
      <dgm:prSet/>
      <dgm:spPr/>
      <dgm:t>
        <a:bodyPr/>
        <a:lstStyle/>
        <a:p>
          <a:endParaRPr lang="en-US"/>
        </a:p>
      </dgm:t>
    </dgm:pt>
    <dgm:pt modelId="{A631A9EF-F5D6-4776-847C-3DA2B6B97763}">
      <dgm:prSet phldrT="[Text]"/>
      <dgm:spPr>
        <a:ln>
          <a:solidFill>
            <a:schemeClr val="tx1"/>
          </a:solidFill>
        </a:ln>
      </dgm:spPr>
      <dgm:t>
        <a:bodyPr/>
        <a:lstStyle/>
        <a:p>
          <a:r>
            <a:rPr lang="en-US"/>
            <a:t>Nebulizer treatment</a:t>
          </a:r>
        </a:p>
      </dgm:t>
    </dgm:pt>
    <dgm:pt modelId="{57E4BC46-5F5E-4B34-973E-FCB72ADE4216}" type="parTrans" cxnId="{E1758258-4C57-43A2-87E8-C7349099B2BE}">
      <dgm:prSet/>
      <dgm:spPr/>
      <dgm:t>
        <a:bodyPr/>
        <a:lstStyle/>
        <a:p>
          <a:endParaRPr lang="en-US"/>
        </a:p>
      </dgm:t>
    </dgm:pt>
    <dgm:pt modelId="{FEA7D251-FAE9-4D7E-937E-B42D33D865DE}" type="sibTrans" cxnId="{E1758258-4C57-43A2-87E8-C7349099B2BE}">
      <dgm:prSet/>
      <dgm:spPr/>
      <dgm:t>
        <a:bodyPr/>
        <a:lstStyle/>
        <a:p>
          <a:endParaRPr lang="en-US"/>
        </a:p>
      </dgm:t>
    </dgm:pt>
    <dgm:pt modelId="{829F2851-A664-498D-9469-909F2DE84586}">
      <dgm:prSet phldrT="[Text]" custT="1"/>
      <dgm:spPr/>
      <dgm:t>
        <a:bodyPr/>
        <a:lstStyle/>
        <a:p>
          <a:r>
            <a:rPr lang="en-US" sz="1000" baseline="0"/>
            <a:t>Racemic epinephrine (0.5mg in 3mL NS) if stridor</a:t>
          </a:r>
        </a:p>
      </dgm:t>
    </dgm:pt>
    <dgm:pt modelId="{D8612298-5AD1-4A59-8934-149316073654}" type="parTrans" cxnId="{47712C3F-9CB9-4C76-9672-AF9329A8D57D}">
      <dgm:prSet/>
      <dgm:spPr/>
      <dgm:t>
        <a:bodyPr/>
        <a:lstStyle/>
        <a:p>
          <a:endParaRPr lang="en-US"/>
        </a:p>
      </dgm:t>
    </dgm:pt>
    <dgm:pt modelId="{FBFC813F-2AC9-43B3-AF97-47D893624462}" type="sibTrans" cxnId="{47712C3F-9CB9-4C76-9672-AF9329A8D57D}">
      <dgm:prSet/>
      <dgm:spPr/>
      <dgm:t>
        <a:bodyPr/>
        <a:lstStyle/>
        <a:p>
          <a:endParaRPr lang="en-US"/>
        </a:p>
      </dgm:t>
    </dgm:pt>
    <dgm:pt modelId="{D74F6C9A-6939-461F-B9FD-9AB1D831821B}">
      <dgm:prSet phldrT="[Text]" custT="1"/>
      <dgm:spPr/>
      <dgm:t>
        <a:bodyPr/>
        <a:lstStyle/>
        <a:p>
          <a:r>
            <a:rPr lang="en-US" sz="1000" baseline="0"/>
            <a:t>Albuterol (2.5mg/3mL) if wheezing</a:t>
          </a:r>
        </a:p>
      </dgm:t>
    </dgm:pt>
    <dgm:pt modelId="{CF59BFC2-E3FB-41F7-A227-28DB65F29F1E}" type="parTrans" cxnId="{E8C94744-1C6C-40F6-B0ED-A3A0E23520B3}">
      <dgm:prSet/>
      <dgm:spPr/>
      <dgm:t>
        <a:bodyPr/>
        <a:lstStyle/>
        <a:p>
          <a:endParaRPr lang="en-US"/>
        </a:p>
      </dgm:t>
    </dgm:pt>
    <dgm:pt modelId="{7949F99C-D46E-488F-A450-C665DF15CF15}" type="sibTrans" cxnId="{E8C94744-1C6C-40F6-B0ED-A3A0E23520B3}">
      <dgm:prSet/>
      <dgm:spPr/>
      <dgm:t>
        <a:bodyPr/>
        <a:lstStyle/>
        <a:p>
          <a:endParaRPr lang="en-US"/>
        </a:p>
      </dgm:t>
    </dgm:pt>
    <dgm:pt modelId="{F0ACA768-675F-46FA-8ACF-06CCD3031436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r>
            <a:rPr lang="en-US" sz="1800" b="1"/>
            <a:t>Adjunctive Anaphylaxis Interventions</a:t>
          </a:r>
        </a:p>
      </dgm:t>
    </dgm:pt>
    <dgm:pt modelId="{8686C92A-3CCD-4F4C-AE3C-4916CD9050FC}" type="parTrans" cxnId="{7E202450-48FA-444D-A6B4-9A8EE0695428}">
      <dgm:prSet/>
      <dgm:spPr/>
      <dgm:t>
        <a:bodyPr/>
        <a:lstStyle/>
        <a:p>
          <a:endParaRPr lang="en-US"/>
        </a:p>
      </dgm:t>
    </dgm:pt>
    <dgm:pt modelId="{56442B6D-1962-42DE-8609-15D2FF934789}" type="sibTrans" cxnId="{7E202450-48FA-444D-A6B4-9A8EE0695428}">
      <dgm:prSet/>
      <dgm:spPr/>
      <dgm:t>
        <a:bodyPr/>
        <a:lstStyle/>
        <a:p>
          <a:endParaRPr lang="en-US"/>
        </a:p>
      </dgm:t>
    </dgm:pt>
    <dgm:pt modelId="{9B68DF1D-7CC3-4BC4-AF67-38036C6294B9}" type="pres">
      <dgm:prSet presAssocID="{8CBAA8C2-E9DD-46A6-80C5-850F5186B46B}" presName="Name0" presStyleCnt="0">
        <dgm:presLayoutVars>
          <dgm:dir/>
          <dgm:animLvl val="lvl"/>
          <dgm:resizeHandles val="exact"/>
        </dgm:presLayoutVars>
      </dgm:prSet>
      <dgm:spPr/>
    </dgm:pt>
    <dgm:pt modelId="{E1D1594D-1089-40FD-9B74-7463D3D1A84D}" type="pres">
      <dgm:prSet presAssocID="{F0ACA768-675F-46FA-8ACF-06CCD3031436}" presName="linNode" presStyleCnt="0"/>
      <dgm:spPr/>
    </dgm:pt>
    <dgm:pt modelId="{20766A76-8945-4AEF-9EF7-01C9F95E9126}" type="pres">
      <dgm:prSet presAssocID="{F0ACA768-675F-46FA-8ACF-06CCD3031436}" presName="parentText" presStyleLbl="node1" presStyleIdx="0" presStyleCnt="5" custScaleX="277778" custLinFactNeighborX="271" custLinFactNeighborY="4640">
        <dgm:presLayoutVars>
          <dgm:chMax val="1"/>
          <dgm:bulletEnabled val="1"/>
        </dgm:presLayoutVars>
      </dgm:prSet>
      <dgm:spPr/>
    </dgm:pt>
    <dgm:pt modelId="{AF16E13D-268E-4C68-897A-6C37D6510146}" type="pres">
      <dgm:prSet presAssocID="{56442B6D-1962-42DE-8609-15D2FF934789}" presName="sp" presStyleCnt="0"/>
      <dgm:spPr/>
    </dgm:pt>
    <dgm:pt modelId="{1B92BDF5-99C8-4C42-92F3-282898C74264}" type="pres">
      <dgm:prSet presAssocID="{2B7E9EDD-DA5E-48F2-A522-FC8C1290DF0A}" presName="linNode" presStyleCnt="0"/>
      <dgm:spPr/>
    </dgm:pt>
    <dgm:pt modelId="{E9136FD5-B959-4746-9E7A-39EAA1B27F74}" type="pres">
      <dgm:prSet presAssocID="{2B7E9EDD-DA5E-48F2-A522-FC8C1290DF0A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19A2AE92-F7FD-40F2-8BFD-FA34F2E7FF45}" type="pres">
      <dgm:prSet presAssocID="{2B7E9EDD-DA5E-48F2-A522-FC8C1290DF0A}" presName="descendantText" presStyleLbl="alignAccFollowNode1" presStyleIdx="0" presStyleCnt="4" custScaleX="102637" custLinFactNeighborX="-2240">
        <dgm:presLayoutVars>
          <dgm:bulletEnabled val="1"/>
        </dgm:presLayoutVars>
      </dgm:prSet>
      <dgm:spPr/>
    </dgm:pt>
    <dgm:pt modelId="{A0E67CE3-BDD9-43F1-B6BA-2578C1938743}" type="pres">
      <dgm:prSet presAssocID="{7B31897D-3EAA-4495-B831-A62D8CA1B135}" presName="sp" presStyleCnt="0"/>
      <dgm:spPr/>
    </dgm:pt>
    <dgm:pt modelId="{CA6E5270-23C5-495A-A4E4-47E7D283F053}" type="pres">
      <dgm:prSet presAssocID="{BDC3FCA4-33DB-4EBD-BA5D-A15D4B6BB74C}" presName="linNode" presStyleCnt="0"/>
      <dgm:spPr/>
    </dgm:pt>
    <dgm:pt modelId="{2D00BE5F-9AC5-4829-8D48-34F990BA7D61}" type="pres">
      <dgm:prSet presAssocID="{BDC3FCA4-33DB-4EBD-BA5D-A15D4B6BB74C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D80A7CFC-705E-4DE9-995C-1434B0393E42}" type="pres">
      <dgm:prSet presAssocID="{BDC3FCA4-33DB-4EBD-BA5D-A15D4B6BB74C}" presName="descendantText" presStyleLbl="alignAccFollowNode1" presStyleIdx="1" presStyleCnt="4" custScaleX="102637" custLinFactNeighborX="-3101" custLinFactNeighborY="-5679">
        <dgm:presLayoutVars>
          <dgm:bulletEnabled val="1"/>
        </dgm:presLayoutVars>
      </dgm:prSet>
      <dgm:spPr/>
    </dgm:pt>
    <dgm:pt modelId="{BAD12174-DF7D-4B4D-92B9-1046EDBE1907}" type="pres">
      <dgm:prSet presAssocID="{474528C7-D0F8-4489-9B24-F9EE36562678}" presName="sp" presStyleCnt="0"/>
      <dgm:spPr/>
    </dgm:pt>
    <dgm:pt modelId="{588E5020-42D1-4D23-A3E8-CEDF661EA240}" type="pres">
      <dgm:prSet presAssocID="{D2DFBB89-3B42-4E46-B86F-3803B594C42F}" presName="linNode" presStyleCnt="0"/>
      <dgm:spPr/>
    </dgm:pt>
    <dgm:pt modelId="{F3ABF5EC-EDDB-47D0-8F46-0D20B4982C0E}" type="pres">
      <dgm:prSet presAssocID="{D2DFBB89-3B42-4E46-B86F-3803B594C42F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C9DAEB53-57C0-4402-A05F-B85A5925C867}" type="pres">
      <dgm:prSet presAssocID="{D2DFBB89-3B42-4E46-B86F-3803B594C42F}" presName="descendantText" presStyleLbl="alignAccFollowNode1" presStyleIdx="2" presStyleCnt="4" custScaleX="102637" custLinFactNeighborX="-2800" custLinFactNeighborY="-5679">
        <dgm:presLayoutVars>
          <dgm:bulletEnabled val="1"/>
        </dgm:presLayoutVars>
      </dgm:prSet>
      <dgm:spPr/>
    </dgm:pt>
    <dgm:pt modelId="{2CC41879-A8D8-4B58-A763-D0723C9630A9}" type="pres">
      <dgm:prSet presAssocID="{99BED8CA-36D3-4660-AE1F-A74791BE6371}" presName="sp" presStyleCnt="0"/>
      <dgm:spPr/>
    </dgm:pt>
    <dgm:pt modelId="{A28665A5-F3FB-4AFC-B627-150E1627B65E}" type="pres">
      <dgm:prSet presAssocID="{A631A9EF-F5D6-4776-847C-3DA2B6B97763}" presName="linNode" presStyleCnt="0"/>
      <dgm:spPr/>
    </dgm:pt>
    <dgm:pt modelId="{8EC31C94-B450-4642-B07B-B64396DEC565}" type="pres">
      <dgm:prSet presAssocID="{A631A9EF-F5D6-4776-847C-3DA2B6B97763}" presName="parentText" presStyleLbl="node1" presStyleIdx="4" presStyleCnt="5" custScaleY="159101">
        <dgm:presLayoutVars>
          <dgm:chMax val="1"/>
          <dgm:bulletEnabled val="1"/>
        </dgm:presLayoutVars>
      </dgm:prSet>
      <dgm:spPr/>
    </dgm:pt>
    <dgm:pt modelId="{E98BB3E6-6F70-4B79-98EF-77DBF5D83336}" type="pres">
      <dgm:prSet presAssocID="{A631A9EF-F5D6-4776-847C-3DA2B6B97763}" presName="descendantText" presStyleLbl="alignAccFollowNode1" presStyleIdx="3" presStyleCnt="4" custScaleX="102437" custScaleY="179895" custLinFactNeighborX="-3360">
        <dgm:presLayoutVars>
          <dgm:bulletEnabled val="1"/>
        </dgm:presLayoutVars>
      </dgm:prSet>
      <dgm:spPr/>
    </dgm:pt>
  </dgm:ptLst>
  <dgm:cxnLst>
    <dgm:cxn modelId="{65F29C0C-905B-4265-8DB6-CE061B906268}" type="presOf" srcId="{ED4E1694-8CD8-47AD-9252-CD9341FCC51A}" destId="{D80A7CFC-705E-4DE9-995C-1434B0393E42}" srcOrd="0" destOrd="0" presId="urn:microsoft.com/office/officeart/2005/8/layout/vList5"/>
    <dgm:cxn modelId="{8B67230E-E889-4210-91F5-9ECDD2805B45}" srcId="{8CBAA8C2-E9DD-46A6-80C5-850F5186B46B}" destId="{D2DFBB89-3B42-4E46-B86F-3803B594C42F}" srcOrd="3" destOrd="0" parTransId="{1B0274F5-71F4-4F04-A007-A2ACD67DC09F}" sibTransId="{99BED8CA-36D3-4660-AE1F-A74791BE6371}"/>
    <dgm:cxn modelId="{5ADA4913-7CCE-4D9B-A07C-9155EF78BCE7}" type="presOf" srcId="{2B7E9EDD-DA5E-48F2-A522-FC8C1290DF0A}" destId="{E9136FD5-B959-4746-9E7A-39EAA1B27F74}" srcOrd="0" destOrd="0" presId="urn:microsoft.com/office/officeart/2005/8/layout/vList5"/>
    <dgm:cxn modelId="{B59B221C-A49A-41D6-85AA-DF569233CF28}" srcId="{8CBAA8C2-E9DD-46A6-80C5-850F5186B46B}" destId="{2B7E9EDD-DA5E-48F2-A522-FC8C1290DF0A}" srcOrd="1" destOrd="0" parTransId="{C60976F0-B913-4EC4-8BBB-650EA6A31AAB}" sibTransId="{7B31897D-3EAA-4495-B831-A62D8CA1B135}"/>
    <dgm:cxn modelId="{06E7FA32-54B1-404C-A7C1-32DDE4FA3497}" type="presOf" srcId="{D2DFBB89-3B42-4E46-B86F-3803B594C42F}" destId="{F3ABF5EC-EDDB-47D0-8F46-0D20B4982C0E}" srcOrd="0" destOrd="0" presId="urn:microsoft.com/office/officeart/2005/8/layout/vList5"/>
    <dgm:cxn modelId="{0015A43D-E0B6-410E-B32A-93DD8719D103}" type="presOf" srcId="{BDC3FCA4-33DB-4EBD-BA5D-A15D4B6BB74C}" destId="{2D00BE5F-9AC5-4829-8D48-34F990BA7D61}" srcOrd="0" destOrd="0" presId="urn:microsoft.com/office/officeart/2005/8/layout/vList5"/>
    <dgm:cxn modelId="{16AEEF3D-9D00-4658-9F9A-9F64F5F6C2D3}" srcId="{D2DFBB89-3B42-4E46-B86F-3803B594C42F}" destId="{4AA177AB-7AD8-4B1A-94FA-4B760E71F0F6}" srcOrd="0" destOrd="0" parTransId="{9A1C3654-7299-49A4-995D-9925EC395DD1}" sibTransId="{7E38F789-3B58-43B5-9830-D35954F24962}"/>
    <dgm:cxn modelId="{47712C3F-9CB9-4C76-9672-AF9329A8D57D}" srcId="{A631A9EF-F5D6-4776-847C-3DA2B6B97763}" destId="{829F2851-A664-498D-9469-909F2DE84586}" srcOrd="0" destOrd="0" parTransId="{D8612298-5AD1-4A59-8934-149316073654}" sibTransId="{FBFC813F-2AC9-43B3-AF97-47D893624462}"/>
    <dgm:cxn modelId="{D9264341-B9B3-4212-9503-B53798B09467}" type="presOf" srcId="{D74F6C9A-6939-461F-B9FD-9AB1D831821B}" destId="{E98BB3E6-6F70-4B79-98EF-77DBF5D83336}" srcOrd="0" destOrd="1" presId="urn:microsoft.com/office/officeart/2005/8/layout/vList5"/>
    <dgm:cxn modelId="{DA56CE43-960D-448E-8F67-466414D18A6A}" srcId="{8CBAA8C2-E9DD-46A6-80C5-850F5186B46B}" destId="{BDC3FCA4-33DB-4EBD-BA5D-A15D4B6BB74C}" srcOrd="2" destOrd="0" parTransId="{7FC5EBCE-43DF-448C-8F16-F860BE617BA3}" sibTransId="{474528C7-D0F8-4489-9B24-F9EE36562678}"/>
    <dgm:cxn modelId="{E8C94744-1C6C-40F6-B0ED-A3A0E23520B3}" srcId="{A631A9EF-F5D6-4776-847C-3DA2B6B97763}" destId="{D74F6C9A-6939-461F-B9FD-9AB1D831821B}" srcOrd="1" destOrd="0" parTransId="{CF59BFC2-E3FB-41F7-A227-28DB65F29F1E}" sibTransId="{7949F99C-D46E-488F-A450-C665DF15CF15}"/>
    <dgm:cxn modelId="{5B748A6C-A345-4AB4-9850-944FB25D53F0}" type="presOf" srcId="{829F2851-A664-498D-9469-909F2DE84586}" destId="{E98BB3E6-6F70-4B79-98EF-77DBF5D83336}" srcOrd="0" destOrd="0" presId="urn:microsoft.com/office/officeart/2005/8/layout/vList5"/>
    <dgm:cxn modelId="{7E202450-48FA-444D-A6B4-9A8EE0695428}" srcId="{8CBAA8C2-E9DD-46A6-80C5-850F5186B46B}" destId="{F0ACA768-675F-46FA-8ACF-06CCD3031436}" srcOrd="0" destOrd="0" parTransId="{8686C92A-3CCD-4F4C-AE3C-4916CD9050FC}" sibTransId="{56442B6D-1962-42DE-8609-15D2FF934789}"/>
    <dgm:cxn modelId="{E1758258-4C57-43A2-87E8-C7349099B2BE}" srcId="{8CBAA8C2-E9DD-46A6-80C5-850F5186B46B}" destId="{A631A9EF-F5D6-4776-847C-3DA2B6B97763}" srcOrd="4" destOrd="0" parTransId="{57E4BC46-5F5E-4B34-973E-FCB72ADE4216}" sibTransId="{FEA7D251-FAE9-4D7E-937E-B42D33D865DE}"/>
    <dgm:cxn modelId="{DC20247B-3DB1-4FA1-B9B7-9ABABC22BE54}" type="presOf" srcId="{F0ACA768-675F-46FA-8ACF-06CCD3031436}" destId="{20766A76-8945-4AEF-9EF7-01C9F95E9126}" srcOrd="0" destOrd="0" presId="urn:microsoft.com/office/officeart/2005/8/layout/vList5"/>
    <dgm:cxn modelId="{9A0C2EA2-58FC-4491-A904-8BD6A2F1D697}" srcId="{D2DFBB89-3B42-4E46-B86F-3803B594C42F}" destId="{F98B06D6-AB71-481A-9FDC-68512B4959C4}" srcOrd="1" destOrd="0" parTransId="{88DF899F-F921-4BFA-B115-408EE81A9D1F}" sibTransId="{B39B995D-A8F1-49CA-9DDF-82D660108EAB}"/>
    <dgm:cxn modelId="{774649A2-A92E-47C3-B09D-01438927E1B0}" type="presOf" srcId="{A631A9EF-F5D6-4776-847C-3DA2B6B97763}" destId="{8EC31C94-B450-4642-B07B-B64396DEC565}" srcOrd="0" destOrd="0" presId="urn:microsoft.com/office/officeart/2005/8/layout/vList5"/>
    <dgm:cxn modelId="{8C4DB2A8-251D-4777-B799-43A495D894D4}" type="presOf" srcId="{4AA177AB-7AD8-4B1A-94FA-4B760E71F0F6}" destId="{C9DAEB53-57C0-4402-A05F-B85A5925C867}" srcOrd="0" destOrd="0" presId="urn:microsoft.com/office/officeart/2005/8/layout/vList5"/>
    <dgm:cxn modelId="{684456B6-F807-4EDF-ABF3-5DA69529A802}" srcId="{BDC3FCA4-33DB-4EBD-BA5D-A15D4B6BB74C}" destId="{ED4E1694-8CD8-47AD-9252-CD9341FCC51A}" srcOrd="0" destOrd="0" parTransId="{86798F7B-6594-4788-A9F8-E04312320653}" sibTransId="{8A63C88B-49AB-4180-B1AC-409CBBEDF61C}"/>
    <dgm:cxn modelId="{EA1E9EB9-6578-403D-97AF-D5C34D1CBC61}" type="presOf" srcId="{45B13250-E69A-4890-A9D4-AD1AB96A6EBF}" destId="{19A2AE92-F7FD-40F2-8BFD-FA34F2E7FF45}" srcOrd="0" destOrd="0" presId="urn:microsoft.com/office/officeart/2005/8/layout/vList5"/>
    <dgm:cxn modelId="{2390F6CB-A1BB-414B-B431-C08E1C375E4F}" srcId="{2B7E9EDD-DA5E-48F2-A522-FC8C1290DF0A}" destId="{45B13250-E69A-4890-A9D4-AD1AB96A6EBF}" srcOrd="0" destOrd="0" parTransId="{45BF9A51-C6B7-4C5C-BEFF-C0C3BA7DAF0C}" sibTransId="{8073BF3F-7502-41B7-8355-1613A8F7E834}"/>
    <dgm:cxn modelId="{52167DD8-D134-452F-9752-E295BED73248}" type="presOf" srcId="{8CBAA8C2-E9DD-46A6-80C5-850F5186B46B}" destId="{9B68DF1D-7CC3-4BC4-AF67-38036C6294B9}" srcOrd="0" destOrd="0" presId="urn:microsoft.com/office/officeart/2005/8/layout/vList5"/>
    <dgm:cxn modelId="{5A1866EA-D57B-4C8D-8F09-26805055B6A8}" type="presOf" srcId="{F98B06D6-AB71-481A-9FDC-68512B4959C4}" destId="{C9DAEB53-57C0-4402-A05F-B85A5925C867}" srcOrd="0" destOrd="1" presId="urn:microsoft.com/office/officeart/2005/8/layout/vList5"/>
    <dgm:cxn modelId="{FDB980D5-083C-45A4-9694-AB07A1223C2F}" type="presParOf" srcId="{9B68DF1D-7CC3-4BC4-AF67-38036C6294B9}" destId="{E1D1594D-1089-40FD-9B74-7463D3D1A84D}" srcOrd="0" destOrd="0" presId="urn:microsoft.com/office/officeart/2005/8/layout/vList5"/>
    <dgm:cxn modelId="{A49AEAB9-2C94-4996-9FDF-7FC670807681}" type="presParOf" srcId="{E1D1594D-1089-40FD-9B74-7463D3D1A84D}" destId="{20766A76-8945-4AEF-9EF7-01C9F95E9126}" srcOrd="0" destOrd="0" presId="urn:microsoft.com/office/officeart/2005/8/layout/vList5"/>
    <dgm:cxn modelId="{84CE456A-9B19-4B0A-BA97-B90A31615CA0}" type="presParOf" srcId="{9B68DF1D-7CC3-4BC4-AF67-38036C6294B9}" destId="{AF16E13D-268E-4C68-897A-6C37D6510146}" srcOrd="1" destOrd="0" presId="urn:microsoft.com/office/officeart/2005/8/layout/vList5"/>
    <dgm:cxn modelId="{0D2996D9-8759-47C8-80C3-7068BB6B9162}" type="presParOf" srcId="{9B68DF1D-7CC3-4BC4-AF67-38036C6294B9}" destId="{1B92BDF5-99C8-4C42-92F3-282898C74264}" srcOrd="2" destOrd="0" presId="urn:microsoft.com/office/officeart/2005/8/layout/vList5"/>
    <dgm:cxn modelId="{4BDF9521-F1E5-48A5-82E6-A830B350EE99}" type="presParOf" srcId="{1B92BDF5-99C8-4C42-92F3-282898C74264}" destId="{E9136FD5-B959-4746-9E7A-39EAA1B27F74}" srcOrd="0" destOrd="0" presId="urn:microsoft.com/office/officeart/2005/8/layout/vList5"/>
    <dgm:cxn modelId="{CFBB7CD9-5596-4A79-937C-FED752EE67D4}" type="presParOf" srcId="{1B92BDF5-99C8-4C42-92F3-282898C74264}" destId="{19A2AE92-F7FD-40F2-8BFD-FA34F2E7FF45}" srcOrd="1" destOrd="0" presId="urn:microsoft.com/office/officeart/2005/8/layout/vList5"/>
    <dgm:cxn modelId="{21DE4082-B25E-4C7F-B25F-ADF7F3D70D53}" type="presParOf" srcId="{9B68DF1D-7CC3-4BC4-AF67-38036C6294B9}" destId="{A0E67CE3-BDD9-43F1-B6BA-2578C1938743}" srcOrd="3" destOrd="0" presId="urn:microsoft.com/office/officeart/2005/8/layout/vList5"/>
    <dgm:cxn modelId="{1C8A048B-EAC5-46D0-B6DC-AE1214AFE587}" type="presParOf" srcId="{9B68DF1D-7CC3-4BC4-AF67-38036C6294B9}" destId="{CA6E5270-23C5-495A-A4E4-47E7D283F053}" srcOrd="4" destOrd="0" presId="urn:microsoft.com/office/officeart/2005/8/layout/vList5"/>
    <dgm:cxn modelId="{277D69CD-DA75-4943-AB10-A7766F3DE03A}" type="presParOf" srcId="{CA6E5270-23C5-495A-A4E4-47E7D283F053}" destId="{2D00BE5F-9AC5-4829-8D48-34F990BA7D61}" srcOrd="0" destOrd="0" presId="urn:microsoft.com/office/officeart/2005/8/layout/vList5"/>
    <dgm:cxn modelId="{B68192B9-D8FD-427E-BE45-EE5A0A8636DC}" type="presParOf" srcId="{CA6E5270-23C5-495A-A4E4-47E7D283F053}" destId="{D80A7CFC-705E-4DE9-995C-1434B0393E42}" srcOrd="1" destOrd="0" presId="urn:microsoft.com/office/officeart/2005/8/layout/vList5"/>
    <dgm:cxn modelId="{66EBD4B8-7B94-409A-8900-8C0F284E8E22}" type="presParOf" srcId="{9B68DF1D-7CC3-4BC4-AF67-38036C6294B9}" destId="{BAD12174-DF7D-4B4D-92B9-1046EDBE1907}" srcOrd="5" destOrd="0" presId="urn:microsoft.com/office/officeart/2005/8/layout/vList5"/>
    <dgm:cxn modelId="{F695EE35-8BDF-4DE8-8BB7-A6E388A028FF}" type="presParOf" srcId="{9B68DF1D-7CC3-4BC4-AF67-38036C6294B9}" destId="{588E5020-42D1-4D23-A3E8-CEDF661EA240}" srcOrd="6" destOrd="0" presId="urn:microsoft.com/office/officeart/2005/8/layout/vList5"/>
    <dgm:cxn modelId="{B96B1B86-D413-470F-A813-6DBD43EF41A7}" type="presParOf" srcId="{588E5020-42D1-4D23-A3E8-CEDF661EA240}" destId="{F3ABF5EC-EDDB-47D0-8F46-0D20B4982C0E}" srcOrd="0" destOrd="0" presId="urn:microsoft.com/office/officeart/2005/8/layout/vList5"/>
    <dgm:cxn modelId="{1EC8083A-A00F-4C85-80AB-0591BABB8C14}" type="presParOf" srcId="{588E5020-42D1-4D23-A3E8-CEDF661EA240}" destId="{C9DAEB53-57C0-4402-A05F-B85A5925C867}" srcOrd="1" destOrd="0" presId="urn:microsoft.com/office/officeart/2005/8/layout/vList5"/>
    <dgm:cxn modelId="{3A1D477A-CA91-496B-A40D-D287FEF21EFA}" type="presParOf" srcId="{9B68DF1D-7CC3-4BC4-AF67-38036C6294B9}" destId="{2CC41879-A8D8-4B58-A763-D0723C9630A9}" srcOrd="7" destOrd="0" presId="urn:microsoft.com/office/officeart/2005/8/layout/vList5"/>
    <dgm:cxn modelId="{BE8084F7-9FE5-4632-8CCD-C685FC03DB91}" type="presParOf" srcId="{9B68DF1D-7CC3-4BC4-AF67-38036C6294B9}" destId="{A28665A5-F3FB-4AFC-B627-150E1627B65E}" srcOrd="8" destOrd="0" presId="urn:microsoft.com/office/officeart/2005/8/layout/vList5"/>
    <dgm:cxn modelId="{A5719BA9-701B-4C67-84E8-0C206B31EF00}" type="presParOf" srcId="{A28665A5-F3FB-4AFC-B627-150E1627B65E}" destId="{8EC31C94-B450-4642-B07B-B64396DEC565}" srcOrd="0" destOrd="0" presId="urn:microsoft.com/office/officeart/2005/8/layout/vList5"/>
    <dgm:cxn modelId="{4EC78973-D83B-465A-87B2-C0D4025DCA45}" type="presParOf" srcId="{A28665A5-F3FB-4AFC-B627-150E1627B65E}" destId="{E98BB3E6-6F70-4B79-98EF-77DBF5D8333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2B9BA0E-3B22-499A-BF08-EBB327E39AC5}" type="doc">
      <dgm:prSet loTypeId="urn:microsoft.com/office/officeart/2005/8/layout/process4" loCatId="process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7EA7D41-5E28-49F1-A345-782A308EDBA2}">
      <dgm:prSet custT="1"/>
      <dgm:spPr/>
      <dgm:t>
        <a:bodyPr/>
        <a:lstStyle/>
        <a:p>
          <a:pPr rtl="0"/>
          <a:r>
            <a:rPr lang="en-US" sz="1400">
              <a:latin typeface="Calibri"/>
            </a:rPr>
            <a:t>Anaphylaxis Kit, c</a:t>
          </a:r>
          <a:r>
            <a:rPr lang="en-US" sz="1400"/>
            <a:t>onsider</a:t>
          </a:r>
          <a:r>
            <a:rPr lang="en-US" sz="1400" baseline="0"/>
            <a:t> CMP, CBC, D-stick, cultures if sepsis suspected</a:t>
          </a:r>
          <a:endParaRPr lang="en-US" sz="1400"/>
        </a:p>
      </dgm:t>
    </dgm:pt>
    <dgm:pt modelId="{69A3A024-72E2-4B7B-A717-9F73BC2BFAE3}" type="parTrans" cxnId="{FBE4DCFE-AAD6-41F7-A1E9-CDF71FF7BEDC}">
      <dgm:prSet/>
      <dgm:spPr/>
      <dgm:t>
        <a:bodyPr/>
        <a:lstStyle/>
        <a:p>
          <a:endParaRPr lang="en-US" sz="2000"/>
        </a:p>
      </dgm:t>
    </dgm:pt>
    <dgm:pt modelId="{BFDB0C37-8AB3-4CB1-B9C0-19398D861004}" type="sibTrans" cxnId="{FBE4DCFE-AAD6-41F7-A1E9-CDF71FF7BEDC}">
      <dgm:prSet/>
      <dgm:spPr/>
      <dgm:t>
        <a:bodyPr/>
        <a:lstStyle/>
        <a:p>
          <a:endParaRPr lang="en-US" sz="2000"/>
        </a:p>
      </dgm:t>
    </dgm:pt>
    <dgm:pt modelId="{E4AA16F4-8333-44C0-BCB9-EF52DCD03D12}">
      <dgm:prSet custT="1"/>
      <dgm:spPr/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en-US" sz="1400" b="1"/>
            <a:t>NS Bolus </a:t>
          </a:r>
          <a:r>
            <a:rPr lang="en-US" sz="1400"/>
            <a:t>(20mL/kg) to max 80/kg; if sepsis, IV/IM </a:t>
          </a:r>
          <a:r>
            <a:rPr lang="en-US" sz="1400" b="1"/>
            <a:t>ceftriaxone</a:t>
          </a:r>
          <a:r>
            <a:rPr lang="en-US" sz="1400"/>
            <a:t> (50mg/kg, max 1g; early is key)</a:t>
          </a:r>
          <a:endParaRPr lang="en-US" sz="1300"/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en-US" sz="1400" b="0"/>
            <a:t>If anaphylaxis, </a:t>
          </a:r>
          <a:r>
            <a:rPr lang="en-US" sz="1400" b="1"/>
            <a:t>Epi IM </a:t>
          </a:r>
          <a:r>
            <a:rPr lang="en-US" sz="1400"/>
            <a:t>(0.15mg&lt;30kg, 0.3mg if &gt;30kg), antipyretics PRN</a:t>
          </a:r>
        </a:p>
      </dgm:t>
    </dgm:pt>
    <dgm:pt modelId="{AC1EFDDF-67CD-43FF-9104-849578D7985F}" type="parTrans" cxnId="{CF5E992F-0019-417A-8810-4FA98C3BE158}">
      <dgm:prSet/>
      <dgm:spPr/>
      <dgm:t>
        <a:bodyPr/>
        <a:lstStyle/>
        <a:p>
          <a:endParaRPr lang="en-US" sz="2000"/>
        </a:p>
      </dgm:t>
    </dgm:pt>
    <dgm:pt modelId="{AACA88D5-E5D9-44E4-AAB2-94B58C9B1AFE}" type="sibTrans" cxnId="{CF5E992F-0019-417A-8810-4FA98C3BE158}">
      <dgm:prSet/>
      <dgm:spPr/>
      <dgm:t>
        <a:bodyPr/>
        <a:lstStyle/>
        <a:p>
          <a:endParaRPr lang="en-US" sz="2000"/>
        </a:p>
      </dgm:t>
    </dgm:pt>
    <dgm:pt modelId="{63A9F2C7-BB39-4638-B2E5-B77D6363CD2C}">
      <dgm:prSet custT="1"/>
      <dgm:spPr/>
      <dgm:t>
        <a:bodyPr/>
        <a:lstStyle/>
        <a:p>
          <a:r>
            <a:rPr lang="en-US" sz="1400"/>
            <a:t>Repeat vitals and reassess frequently (q5-15 min)</a:t>
          </a:r>
        </a:p>
      </dgm:t>
    </dgm:pt>
    <dgm:pt modelId="{5C35E56D-9C2E-4555-A9B4-9937159E914B}" type="parTrans" cxnId="{9CBA0B10-3E56-4818-A126-DF5AAA13C79A}">
      <dgm:prSet/>
      <dgm:spPr/>
      <dgm:t>
        <a:bodyPr/>
        <a:lstStyle/>
        <a:p>
          <a:endParaRPr lang="en-US" sz="2000"/>
        </a:p>
      </dgm:t>
    </dgm:pt>
    <dgm:pt modelId="{DC57AF4A-99A0-4975-834E-C20EB751CA7A}" type="sibTrans" cxnId="{9CBA0B10-3E56-4818-A126-DF5AAA13C79A}">
      <dgm:prSet/>
      <dgm:spPr/>
      <dgm:t>
        <a:bodyPr/>
        <a:lstStyle/>
        <a:p>
          <a:endParaRPr lang="en-US" sz="2000"/>
        </a:p>
      </dgm:t>
    </dgm:pt>
    <dgm:pt modelId="{A910CB69-6854-4150-9C49-801B21239021}">
      <dgm:prSet custT="1"/>
      <dgm:spPr/>
      <dgm:t>
        <a:bodyPr/>
        <a:lstStyle/>
        <a:p>
          <a:pPr rtl="0">
            <a:spcAft>
              <a:spcPts val="0"/>
            </a:spcAft>
          </a:pPr>
          <a:r>
            <a:rPr lang="en-US" sz="1400"/>
            <a:t>Repeat bolus (up to 3x) until improved vitals/exam, </a:t>
          </a:r>
          <a:r>
            <a:rPr lang="en-US" sz="1400" b="1">
              <a:solidFill>
                <a:srgbClr val="FFFF00"/>
              </a:solidFill>
            </a:rPr>
            <a:t>transfer</a:t>
          </a:r>
          <a:r>
            <a:rPr lang="en-US" sz="1400"/>
            <a:t> if no improvement</a:t>
          </a:r>
        </a:p>
        <a:p>
          <a:pPr rtl="0">
            <a:spcAft>
              <a:spcPts val="0"/>
            </a:spcAft>
          </a:pPr>
          <a:r>
            <a:rPr lang="en-US" sz="1400"/>
            <a:t>If anaphylaxis, </a:t>
          </a:r>
          <a:r>
            <a:rPr lang="en-US" sz="1400" b="1">
              <a:solidFill>
                <a:srgbClr val="FFFF00"/>
              </a:solidFill>
            </a:rPr>
            <a:t>TRANSFER</a:t>
          </a:r>
          <a:r>
            <a:rPr lang="en-US" sz="1400" b="0"/>
            <a:t> if no/poor improvement, </a:t>
          </a:r>
          <a:r>
            <a:rPr lang="en-US" sz="1400" b="0">
              <a:latin typeface="Calibri" panose="020F0502020204030204" pitchFamily="34" charset="0"/>
              <a:cs typeface="Calibri" panose="020F0502020204030204" pitchFamily="34" charset="0"/>
            </a:rPr>
            <a:t>↓ BP,</a:t>
          </a:r>
          <a:r>
            <a:rPr lang="en-US" sz="1400"/>
            <a:t> or need to repeat Epi</a:t>
          </a:r>
        </a:p>
      </dgm:t>
    </dgm:pt>
    <dgm:pt modelId="{7024B2A6-0C2A-43C9-8FFB-A943C124C260}" type="parTrans" cxnId="{0EB5D3E6-0FF9-46D8-8D79-297BF7F884CE}">
      <dgm:prSet/>
      <dgm:spPr/>
      <dgm:t>
        <a:bodyPr/>
        <a:lstStyle/>
        <a:p>
          <a:endParaRPr lang="en-US" sz="2000"/>
        </a:p>
      </dgm:t>
    </dgm:pt>
    <dgm:pt modelId="{EB79877A-880A-4C2A-936A-FE4DC3DC09A9}" type="sibTrans" cxnId="{0EB5D3E6-0FF9-46D8-8D79-297BF7F884CE}">
      <dgm:prSet/>
      <dgm:spPr/>
      <dgm:t>
        <a:bodyPr/>
        <a:lstStyle/>
        <a:p>
          <a:endParaRPr lang="en-US" sz="2000"/>
        </a:p>
      </dgm:t>
    </dgm:pt>
    <dgm:pt modelId="{F5A3C48D-5EF3-4F6B-B49D-855A0260B0C5}">
      <dgm:prSet phldr="0" custT="1"/>
      <dgm:spPr/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en-US" sz="1400">
              <a:latin typeface="Calibri"/>
            </a:rPr>
            <a:t>Vitals and problem-focused exam c/w shock</a:t>
          </a:r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en-US" sz="1400">
              <a:latin typeface="Calibri"/>
            </a:rPr>
            <a:t> (tachycardia, flash cap refill, bounding pulses, warm skin, fever, s/s of anaphylaxis)</a:t>
          </a:r>
        </a:p>
      </dgm:t>
    </dgm:pt>
    <dgm:pt modelId="{C5C11DC9-CC26-453B-A8B8-1EEFE28524D3}" type="parTrans" cxnId="{0A17BFCF-56C6-4508-B4AC-3493F253E807}">
      <dgm:prSet/>
      <dgm:spPr/>
      <dgm:t>
        <a:bodyPr/>
        <a:lstStyle/>
        <a:p>
          <a:endParaRPr lang="en-US" sz="2000"/>
        </a:p>
      </dgm:t>
    </dgm:pt>
    <dgm:pt modelId="{044C6660-77BB-4A4F-9B82-71D05322CBE2}" type="sibTrans" cxnId="{0A17BFCF-56C6-4508-B4AC-3493F253E807}">
      <dgm:prSet/>
      <dgm:spPr/>
      <dgm:t>
        <a:bodyPr/>
        <a:lstStyle/>
        <a:p>
          <a:endParaRPr lang="en-US" sz="2000"/>
        </a:p>
      </dgm:t>
    </dgm:pt>
    <dgm:pt modelId="{6EAE1D2F-0CA2-47F1-99AC-A95265614C1C}">
      <dgm:prSet phldr="0" custT="1"/>
      <dgm:spPr/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en-US" sz="1400">
              <a:latin typeface="Calibri"/>
            </a:rPr>
            <a:t>  </a:t>
          </a:r>
        </a:p>
      </dgm:t>
    </dgm:pt>
    <dgm:pt modelId="{4BDBE842-0131-4D8C-85CB-C15BDA32E6D4}" type="parTrans" cxnId="{FEF78168-D109-4709-8AF2-611022F15367}">
      <dgm:prSet/>
      <dgm:spPr/>
      <dgm:t>
        <a:bodyPr/>
        <a:lstStyle/>
        <a:p>
          <a:endParaRPr lang="en-US"/>
        </a:p>
      </dgm:t>
    </dgm:pt>
    <dgm:pt modelId="{E6FF4BAE-7ED2-44A4-9861-F07814141715}" type="sibTrans" cxnId="{FEF78168-D109-4709-8AF2-611022F15367}">
      <dgm:prSet/>
      <dgm:spPr/>
      <dgm:t>
        <a:bodyPr/>
        <a:lstStyle/>
        <a:p>
          <a:endParaRPr lang="en-US"/>
        </a:p>
      </dgm:t>
    </dgm:pt>
    <dgm:pt modelId="{37884B3F-C470-49B4-8DDB-CF659EEECFDD}" type="pres">
      <dgm:prSet presAssocID="{52B9BA0E-3B22-499A-BF08-EBB327E39AC5}" presName="Name0" presStyleCnt="0">
        <dgm:presLayoutVars>
          <dgm:dir/>
          <dgm:animLvl val="lvl"/>
          <dgm:resizeHandles val="exact"/>
        </dgm:presLayoutVars>
      </dgm:prSet>
      <dgm:spPr/>
    </dgm:pt>
    <dgm:pt modelId="{73B4C8C0-1C81-4F5C-9B55-2DDF220DE18A}" type="pres">
      <dgm:prSet presAssocID="{A910CB69-6854-4150-9C49-801B21239021}" presName="boxAndChildren" presStyleCnt="0"/>
      <dgm:spPr/>
    </dgm:pt>
    <dgm:pt modelId="{E49221D0-F40B-4B64-AB60-E9AC8455F5E1}" type="pres">
      <dgm:prSet presAssocID="{A910CB69-6854-4150-9C49-801B21239021}" presName="parentTextBox" presStyleLbl="node1" presStyleIdx="0" presStyleCnt="6" custScaleY="101855" custLinFactNeighborX="11905" custLinFactNeighborY="-2904"/>
      <dgm:spPr/>
    </dgm:pt>
    <dgm:pt modelId="{A2C772F3-63AF-437D-B9A6-C47D7E71AE24}" type="pres">
      <dgm:prSet presAssocID="{DC57AF4A-99A0-4975-834E-C20EB751CA7A}" presName="sp" presStyleCnt="0"/>
      <dgm:spPr/>
    </dgm:pt>
    <dgm:pt modelId="{726611A5-987F-41BF-9F75-AC76F7D526B3}" type="pres">
      <dgm:prSet presAssocID="{63A9F2C7-BB39-4638-B2E5-B77D6363CD2C}" presName="arrowAndChildren" presStyleCnt="0"/>
      <dgm:spPr/>
    </dgm:pt>
    <dgm:pt modelId="{B16C35B1-B742-42EC-82D5-889218D2DCE9}" type="pres">
      <dgm:prSet presAssocID="{63A9F2C7-BB39-4638-B2E5-B77D6363CD2C}" presName="parentTextArrow" presStyleLbl="node1" presStyleIdx="1" presStyleCnt="6"/>
      <dgm:spPr/>
    </dgm:pt>
    <dgm:pt modelId="{A4ABAFDF-6AC0-4B23-A21B-4FB9C2C5E94B}" type="pres">
      <dgm:prSet presAssocID="{AACA88D5-E5D9-44E4-AAB2-94B58C9B1AFE}" presName="sp" presStyleCnt="0"/>
      <dgm:spPr/>
    </dgm:pt>
    <dgm:pt modelId="{49F3D78D-614B-4015-AE70-D571D97D433A}" type="pres">
      <dgm:prSet presAssocID="{E4AA16F4-8333-44C0-BCB9-EF52DCD03D12}" presName="arrowAndChildren" presStyleCnt="0"/>
      <dgm:spPr/>
    </dgm:pt>
    <dgm:pt modelId="{53ABB632-587E-43EC-9AE7-75557A4A0A6C}" type="pres">
      <dgm:prSet presAssocID="{E4AA16F4-8333-44C0-BCB9-EF52DCD03D12}" presName="parentTextArrow" presStyleLbl="node1" presStyleIdx="2" presStyleCnt="6" custScaleY="122716" custLinFactNeighborY="-3286"/>
      <dgm:spPr/>
    </dgm:pt>
    <dgm:pt modelId="{EADA00C7-A69C-4AFA-8E7D-E48FB787C44D}" type="pres">
      <dgm:prSet presAssocID="{BFDB0C37-8AB3-4CB1-B9C0-19398D861004}" presName="sp" presStyleCnt="0"/>
      <dgm:spPr/>
    </dgm:pt>
    <dgm:pt modelId="{A2E3078E-CB49-4105-85E1-0FBEF8707EE8}" type="pres">
      <dgm:prSet presAssocID="{47EA7D41-5E28-49F1-A345-782A308EDBA2}" presName="arrowAndChildren" presStyleCnt="0"/>
      <dgm:spPr/>
    </dgm:pt>
    <dgm:pt modelId="{54FFE5A3-A965-4D74-A8F6-5AD76F3F05A2}" type="pres">
      <dgm:prSet presAssocID="{47EA7D41-5E28-49F1-A345-782A308EDBA2}" presName="parentTextArrow" presStyleLbl="node1" presStyleIdx="3" presStyleCnt="6"/>
      <dgm:spPr/>
    </dgm:pt>
    <dgm:pt modelId="{7B7311F5-FF6D-4914-A58A-9989ABCF85F0}" type="pres">
      <dgm:prSet presAssocID="{044C6660-77BB-4A4F-9B82-71D05322CBE2}" presName="sp" presStyleCnt="0"/>
      <dgm:spPr/>
    </dgm:pt>
    <dgm:pt modelId="{E9BF99CA-1F69-450C-ADA4-CFB463D68828}" type="pres">
      <dgm:prSet presAssocID="{F5A3C48D-5EF3-4F6B-B49D-855A0260B0C5}" presName="arrowAndChildren" presStyleCnt="0"/>
      <dgm:spPr/>
    </dgm:pt>
    <dgm:pt modelId="{DC519A42-6ED9-4093-AB84-5BE629B418E6}" type="pres">
      <dgm:prSet presAssocID="{F5A3C48D-5EF3-4F6B-B49D-855A0260B0C5}" presName="parentTextArrow" presStyleLbl="node1" presStyleIdx="4" presStyleCnt="6"/>
      <dgm:spPr/>
    </dgm:pt>
    <dgm:pt modelId="{14B1DE6D-C363-424F-B9CB-1FEC383603B0}" type="pres">
      <dgm:prSet presAssocID="{E6FF4BAE-7ED2-44A4-9861-F07814141715}" presName="sp" presStyleCnt="0"/>
      <dgm:spPr/>
    </dgm:pt>
    <dgm:pt modelId="{11A8E792-12E3-4E35-B6DD-B4B8C449D166}" type="pres">
      <dgm:prSet presAssocID="{6EAE1D2F-0CA2-47F1-99AC-A95265614C1C}" presName="arrowAndChildren" presStyleCnt="0"/>
      <dgm:spPr/>
    </dgm:pt>
    <dgm:pt modelId="{97B0C91A-586C-4470-950D-121B5EC461AA}" type="pres">
      <dgm:prSet presAssocID="{6EAE1D2F-0CA2-47F1-99AC-A95265614C1C}" presName="parentTextArrow" presStyleLbl="node1" presStyleIdx="5" presStyleCnt="6" custScaleY="342778" custLinFactNeighborY="-1690"/>
      <dgm:spPr/>
    </dgm:pt>
  </dgm:ptLst>
  <dgm:cxnLst>
    <dgm:cxn modelId="{9CBA0B10-3E56-4818-A126-DF5AAA13C79A}" srcId="{52B9BA0E-3B22-499A-BF08-EBB327E39AC5}" destId="{63A9F2C7-BB39-4638-B2E5-B77D6363CD2C}" srcOrd="4" destOrd="0" parTransId="{5C35E56D-9C2E-4555-A9B4-9937159E914B}" sibTransId="{DC57AF4A-99A0-4975-834E-C20EB751CA7A}"/>
    <dgm:cxn modelId="{CF5E992F-0019-417A-8810-4FA98C3BE158}" srcId="{52B9BA0E-3B22-499A-BF08-EBB327E39AC5}" destId="{E4AA16F4-8333-44C0-BCB9-EF52DCD03D12}" srcOrd="3" destOrd="0" parTransId="{AC1EFDDF-67CD-43FF-9104-849578D7985F}" sibTransId="{AACA88D5-E5D9-44E4-AAB2-94B58C9B1AFE}"/>
    <dgm:cxn modelId="{62DAED36-0A60-4BA3-8C76-7D02EE8AA593}" type="presOf" srcId="{52B9BA0E-3B22-499A-BF08-EBB327E39AC5}" destId="{37884B3F-C470-49B4-8DDB-CF659EEECFDD}" srcOrd="0" destOrd="0" presId="urn:microsoft.com/office/officeart/2005/8/layout/process4"/>
    <dgm:cxn modelId="{9DBD913C-3D68-4376-8B54-B29369CC2693}" type="presOf" srcId="{6EAE1D2F-0CA2-47F1-99AC-A95265614C1C}" destId="{97B0C91A-586C-4470-950D-121B5EC461AA}" srcOrd="0" destOrd="0" presId="urn:microsoft.com/office/officeart/2005/8/layout/process4"/>
    <dgm:cxn modelId="{FEF78168-D109-4709-8AF2-611022F15367}" srcId="{52B9BA0E-3B22-499A-BF08-EBB327E39AC5}" destId="{6EAE1D2F-0CA2-47F1-99AC-A95265614C1C}" srcOrd="0" destOrd="0" parTransId="{4BDBE842-0131-4D8C-85CB-C15BDA32E6D4}" sibTransId="{E6FF4BAE-7ED2-44A4-9861-F07814141715}"/>
    <dgm:cxn modelId="{558E286D-46DD-4453-A7E8-F640189BCC1D}" type="presOf" srcId="{47EA7D41-5E28-49F1-A345-782A308EDBA2}" destId="{54FFE5A3-A965-4D74-A8F6-5AD76F3F05A2}" srcOrd="0" destOrd="0" presId="urn:microsoft.com/office/officeart/2005/8/layout/process4"/>
    <dgm:cxn modelId="{2F535384-76D1-4A14-969F-A6DF7723E571}" type="presOf" srcId="{F5A3C48D-5EF3-4F6B-B49D-855A0260B0C5}" destId="{DC519A42-6ED9-4093-AB84-5BE629B418E6}" srcOrd="0" destOrd="0" presId="urn:microsoft.com/office/officeart/2005/8/layout/process4"/>
    <dgm:cxn modelId="{3A897393-3462-4B5C-99D3-A190881D4BFE}" type="presOf" srcId="{A910CB69-6854-4150-9C49-801B21239021}" destId="{E49221D0-F40B-4B64-AB60-E9AC8455F5E1}" srcOrd="0" destOrd="0" presId="urn:microsoft.com/office/officeart/2005/8/layout/process4"/>
    <dgm:cxn modelId="{68673DAF-B62C-4BC5-B87B-B5F72078DE92}" type="presOf" srcId="{63A9F2C7-BB39-4638-B2E5-B77D6363CD2C}" destId="{B16C35B1-B742-42EC-82D5-889218D2DCE9}" srcOrd="0" destOrd="0" presId="urn:microsoft.com/office/officeart/2005/8/layout/process4"/>
    <dgm:cxn modelId="{0A17BFCF-56C6-4508-B4AC-3493F253E807}" srcId="{52B9BA0E-3B22-499A-BF08-EBB327E39AC5}" destId="{F5A3C48D-5EF3-4F6B-B49D-855A0260B0C5}" srcOrd="1" destOrd="0" parTransId="{C5C11DC9-CC26-453B-A8B8-1EEFE28524D3}" sibTransId="{044C6660-77BB-4A4F-9B82-71D05322CBE2}"/>
    <dgm:cxn modelId="{0EB5D3E6-0FF9-46D8-8D79-297BF7F884CE}" srcId="{52B9BA0E-3B22-499A-BF08-EBB327E39AC5}" destId="{A910CB69-6854-4150-9C49-801B21239021}" srcOrd="5" destOrd="0" parTransId="{7024B2A6-0C2A-43C9-8FFB-A943C124C260}" sibTransId="{EB79877A-880A-4C2A-936A-FE4DC3DC09A9}"/>
    <dgm:cxn modelId="{DE8755F3-EC00-4AF6-A905-D96BD7818550}" type="presOf" srcId="{E4AA16F4-8333-44C0-BCB9-EF52DCD03D12}" destId="{53ABB632-587E-43EC-9AE7-75557A4A0A6C}" srcOrd="0" destOrd="0" presId="urn:microsoft.com/office/officeart/2005/8/layout/process4"/>
    <dgm:cxn modelId="{FBE4DCFE-AAD6-41F7-A1E9-CDF71FF7BEDC}" srcId="{52B9BA0E-3B22-499A-BF08-EBB327E39AC5}" destId="{47EA7D41-5E28-49F1-A345-782A308EDBA2}" srcOrd="2" destOrd="0" parTransId="{69A3A024-72E2-4B7B-A717-9F73BC2BFAE3}" sibTransId="{BFDB0C37-8AB3-4CB1-B9C0-19398D861004}"/>
    <dgm:cxn modelId="{3838FA7D-7A8D-4E05-B185-1A098A3C02AB}" type="presParOf" srcId="{37884B3F-C470-49B4-8DDB-CF659EEECFDD}" destId="{73B4C8C0-1C81-4F5C-9B55-2DDF220DE18A}" srcOrd="0" destOrd="0" presId="urn:microsoft.com/office/officeart/2005/8/layout/process4"/>
    <dgm:cxn modelId="{CDE0A128-826D-40D6-BA0C-BC90FA9998F3}" type="presParOf" srcId="{73B4C8C0-1C81-4F5C-9B55-2DDF220DE18A}" destId="{E49221D0-F40B-4B64-AB60-E9AC8455F5E1}" srcOrd="0" destOrd="0" presId="urn:microsoft.com/office/officeart/2005/8/layout/process4"/>
    <dgm:cxn modelId="{0399E6FB-9A65-40A4-9881-1D7B2501FCA6}" type="presParOf" srcId="{37884B3F-C470-49B4-8DDB-CF659EEECFDD}" destId="{A2C772F3-63AF-437D-B9A6-C47D7E71AE24}" srcOrd="1" destOrd="0" presId="urn:microsoft.com/office/officeart/2005/8/layout/process4"/>
    <dgm:cxn modelId="{C9A0DE83-1DDE-44CC-882F-7F8E7B77136B}" type="presParOf" srcId="{37884B3F-C470-49B4-8DDB-CF659EEECFDD}" destId="{726611A5-987F-41BF-9F75-AC76F7D526B3}" srcOrd="2" destOrd="0" presId="urn:microsoft.com/office/officeart/2005/8/layout/process4"/>
    <dgm:cxn modelId="{CF94D5A3-261D-4362-BF4D-A18F471E36D2}" type="presParOf" srcId="{726611A5-987F-41BF-9F75-AC76F7D526B3}" destId="{B16C35B1-B742-42EC-82D5-889218D2DCE9}" srcOrd="0" destOrd="0" presId="urn:microsoft.com/office/officeart/2005/8/layout/process4"/>
    <dgm:cxn modelId="{AAACE129-D282-47A1-B91E-E75BDF66BB59}" type="presParOf" srcId="{37884B3F-C470-49B4-8DDB-CF659EEECFDD}" destId="{A4ABAFDF-6AC0-4B23-A21B-4FB9C2C5E94B}" srcOrd="3" destOrd="0" presId="urn:microsoft.com/office/officeart/2005/8/layout/process4"/>
    <dgm:cxn modelId="{9FB5E950-F24C-45AA-A58C-65FEFED1E330}" type="presParOf" srcId="{37884B3F-C470-49B4-8DDB-CF659EEECFDD}" destId="{49F3D78D-614B-4015-AE70-D571D97D433A}" srcOrd="4" destOrd="0" presId="urn:microsoft.com/office/officeart/2005/8/layout/process4"/>
    <dgm:cxn modelId="{A4640644-7B5A-4EC7-88D0-17C4478AE93F}" type="presParOf" srcId="{49F3D78D-614B-4015-AE70-D571D97D433A}" destId="{53ABB632-587E-43EC-9AE7-75557A4A0A6C}" srcOrd="0" destOrd="0" presId="urn:microsoft.com/office/officeart/2005/8/layout/process4"/>
    <dgm:cxn modelId="{F84AA295-D76A-4491-AA0A-96B7F236F419}" type="presParOf" srcId="{37884B3F-C470-49B4-8DDB-CF659EEECFDD}" destId="{EADA00C7-A69C-4AFA-8E7D-E48FB787C44D}" srcOrd="5" destOrd="0" presId="urn:microsoft.com/office/officeart/2005/8/layout/process4"/>
    <dgm:cxn modelId="{73C087CB-195A-49C6-9388-F619BE076263}" type="presParOf" srcId="{37884B3F-C470-49B4-8DDB-CF659EEECFDD}" destId="{A2E3078E-CB49-4105-85E1-0FBEF8707EE8}" srcOrd="6" destOrd="0" presId="urn:microsoft.com/office/officeart/2005/8/layout/process4"/>
    <dgm:cxn modelId="{179340EB-6D3D-4EA4-AC94-7F8FD88E7FB1}" type="presParOf" srcId="{A2E3078E-CB49-4105-85E1-0FBEF8707EE8}" destId="{54FFE5A3-A965-4D74-A8F6-5AD76F3F05A2}" srcOrd="0" destOrd="0" presId="urn:microsoft.com/office/officeart/2005/8/layout/process4"/>
    <dgm:cxn modelId="{719A1DCE-4205-4F8C-9D8D-DBE0DC69E140}" type="presParOf" srcId="{37884B3F-C470-49B4-8DDB-CF659EEECFDD}" destId="{7B7311F5-FF6D-4914-A58A-9989ABCF85F0}" srcOrd="7" destOrd="0" presId="urn:microsoft.com/office/officeart/2005/8/layout/process4"/>
    <dgm:cxn modelId="{B4865F0B-791B-4D04-819D-FFFDD6AB077B}" type="presParOf" srcId="{37884B3F-C470-49B4-8DDB-CF659EEECFDD}" destId="{E9BF99CA-1F69-450C-ADA4-CFB463D68828}" srcOrd="8" destOrd="0" presId="urn:microsoft.com/office/officeart/2005/8/layout/process4"/>
    <dgm:cxn modelId="{CF376B85-9E73-4082-9DDA-B0601871BC59}" type="presParOf" srcId="{E9BF99CA-1F69-450C-ADA4-CFB463D68828}" destId="{DC519A42-6ED9-4093-AB84-5BE629B418E6}" srcOrd="0" destOrd="0" presId="urn:microsoft.com/office/officeart/2005/8/layout/process4"/>
    <dgm:cxn modelId="{35BD1729-2928-485F-ADAA-80294226A235}" type="presParOf" srcId="{37884B3F-C470-49B4-8DDB-CF659EEECFDD}" destId="{14B1DE6D-C363-424F-B9CB-1FEC383603B0}" srcOrd="9" destOrd="0" presId="urn:microsoft.com/office/officeart/2005/8/layout/process4"/>
    <dgm:cxn modelId="{33A035CE-4880-464C-AE44-C8BFA29C6A28}" type="presParOf" srcId="{37884B3F-C470-49B4-8DDB-CF659EEECFDD}" destId="{11A8E792-12E3-4E35-B6DD-B4B8C449D166}" srcOrd="10" destOrd="0" presId="urn:microsoft.com/office/officeart/2005/8/layout/process4"/>
    <dgm:cxn modelId="{5BA3F10B-7A16-4EE0-B875-0D5697F0E394}" type="presParOf" srcId="{11A8E792-12E3-4E35-B6DD-B4B8C449D166}" destId="{97B0C91A-586C-4470-950D-121B5EC461A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2B9BA0E-3B22-499A-BF08-EBB327E39AC5}" type="doc">
      <dgm:prSet loTypeId="urn:microsoft.com/office/officeart/2005/8/layout/process4" loCatId="process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1A599F8-7D09-4F28-9EB3-B2326A892056}">
      <dgm:prSet custT="1"/>
      <dgm:spPr/>
      <dgm:t>
        <a:bodyPr/>
        <a:lstStyle/>
        <a:p>
          <a:r>
            <a:rPr lang="en-US" sz="2000"/>
            <a:t> </a:t>
          </a:r>
          <a:endParaRPr lang="en-US" sz="2000">
            <a:latin typeface="Calibri"/>
          </a:endParaRPr>
        </a:p>
      </dgm:t>
    </dgm:pt>
    <dgm:pt modelId="{ABC56568-78FE-457B-A9B6-A8A3B2561EAF}" type="parTrans" cxnId="{49867C00-304D-4244-8899-C0665B07EF79}">
      <dgm:prSet/>
      <dgm:spPr/>
      <dgm:t>
        <a:bodyPr/>
        <a:lstStyle/>
        <a:p>
          <a:endParaRPr lang="en-US" sz="2800"/>
        </a:p>
      </dgm:t>
    </dgm:pt>
    <dgm:pt modelId="{D6028D4D-6A71-4601-82BC-4E3EA34D09D4}" type="sibTrans" cxnId="{49867C00-304D-4244-8899-C0665B07EF79}">
      <dgm:prSet/>
      <dgm:spPr/>
      <dgm:t>
        <a:bodyPr/>
        <a:lstStyle/>
        <a:p>
          <a:endParaRPr lang="en-US" sz="2800"/>
        </a:p>
      </dgm:t>
    </dgm:pt>
    <dgm:pt modelId="{6F53D2F6-63FB-4D56-B1DA-65ADB3656236}">
      <dgm:prSet custT="1"/>
      <dgm:spPr/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en-US" sz="2000">
              <a:latin typeface="Calibri"/>
            </a:rPr>
            <a:t>Problem-based exam &amp; o</a:t>
          </a:r>
          <a:r>
            <a:rPr lang="en-US" sz="2000"/>
            <a:t>btain</a:t>
          </a:r>
          <a:r>
            <a:rPr lang="en-US" sz="2000" baseline="-25000"/>
            <a:t> </a:t>
          </a:r>
          <a:r>
            <a:rPr lang="en-US" sz="2000" baseline="0"/>
            <a:t>EKG. </a:t>
          </a:r>
          <a:r>
            <a:rPr lang="en-US" sz="2000"/>
            <a:t>If Mobitz II or 3</a:t>
          </a:r>
          <a:r>
            <a:rPr lang="en-US" sz="2000" baseline="30000"/>
            <a:t>rd</a:t>
          </a:r>
          <a:r>
            <a:rPr lang="en-US" sz="2000"/>
            <a:t> degree heart-block,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000" b="1"/>
            <a:t>initiate transfer</a:t>
          </a:r>
          <a:endParaRPr lang="en-US" sz="2000" b="1">
            <a:latin typeface="Calibri"/>
          </a:endParaRPr>
        </a:p>
      </dgm:t>
    </dgm:pt>
    <dgm:pt modelId="{024FD1A7-334A-4260-9BBE-09CADF6332B9}" type="parTrans" cxnId="{A57FC02C-62ED-4FDD-B15D-7B12224606BB}">
      <dgm:prSet/>
      <dgm:spPr/>
      <dgm:t>
        <a:bodyPr/>
        <a:lstStyle/>
        <a:p>
          <a:endParaRPr lang="en-US" sz="2800"/>
        </a:p>
      </dgm:t>
    </dgm:pt>
    <dgm:pt modelId="{F31FB371-5AB6-4DE2-B834-1B0B39CFFBFB}" type="sibTrans" cxnId="{A57FC02C-62ED-4FDD-B15D-7B12224606BB}">
      <dgm:prSet/>
      <dgm:spPr/>
      <dgm:t>
        <a:bodyPr/>
        <a:lstStyle/>
        <a:p>
          <a:endParaRPr lang="en-US" sz="2800"/>
        </a:p>
      </dgm:t>
    </dgm:pt>
    <dgm:pt modelId="{4212BC9B-8D8C-4F80-81B4-98B0DD52D24E}">
      <dgm:prSet/>
      <dgm:spPr/>
      <dgm:t>
        <a:bodyPr/>
        <a:lstStyle/>
        <a:p>
          <a:pPr rtl="0"/>
          <a:r>
            <a:rPr lang="en-US"/>
            <a:t>If </a:t>
          </a:r>
          <a:r>
            <a:rPr lang="en-US" err="1"/>
            <a:t>nl</a:t>
          </a:r>
          <a:r>
            <a:rPr lang="en-US"/>
            <a:t> EKG, healthy, and asymptomatic with </a:t>
          </a:r>
          <a:r>
            <a:rPr lang="en-US" err="1"/>
            <a:t>nl</a:t>
          </a:r>
          <a:r>
            <a:rPr lang="en-US"/>
            <a:t> exam, then no intervention</a:t>
          </a:r>
        </a:p>
      </dgm:t>
    </dgm:pt>
    <dgm:pt modelId="{1E388A85-AD40-4C8C-8A15-DE5BBE9B4556}" type="parTrans" cxnId="{54535E48-FB68-4D99-A0ED-6DCCE7E6EED4}">
      <dgm:prSet/>
      <dgm:spPr/>
      <dgm:t>
        <a:bodyPr/>
        <a:lstStyle/>
        <a:p>
          <a:endParaRPr lang="en-US"/>
        </a:p>
      </dgm:t>
    </dgm:pt>
    <dgm:pt modelId="{4E4CD250-C909-45B0-972B-38C1FB71E43A}" type="sibTrans" cxnId="{54535E48-FB68-4D99-A0ED-6DCCE7E6EED4}">
      <dgm:prSet/>
      <dgm:spPr/>
      <dgm:t>
        <a:bodyPr/>
        <a:lstStyle/>
        <a:p>
          <a:endParaRPr lang="en-US"/>
        </a:p>
      </dgm:t>
    </dgm:pt>
    <dgm:pt modelId="{37884B3F-C470-49B4-8DDB-CF659EEECFDD}" type="pres">
      <dgm:prSet presAssocID="{52B9BA0E-3B22-499A-BF08-EBB327E39AC5}" presName="Name0" presStyleCnt="0">
        <dgm:presLayoutVars>
          <dgm:dir/>
          <dgm:animLvl val="lvl"/>
          <dgm:resizeHandles val="exact"/>
        </dgm:presLayoutVars>
      </dgm:prSet>
      <dgm:spPr/>
    </dgm:pt>
    <dgm:pt modelId="{FCA7499B-95E4-4023-BD02-FFE357953FDE}" type="pres">
      <dgm:prSet presAssocID="{4212BC9B-8D8C-4F80-81B4-98B0DD52D24E}" presName="boxAndChildren" presStyleCnt="0"/>
      <dgm:spPr/>
    </dgm:pt>
    <dgm:pt modelId="{5E63B83A-1FDE-46D4-8B83-7882215F4276}" type="pres">
      <dgm:prSet presAssocID="{4212BC9B-8D8C-4F80-81B4-98B0DD52D24E}" presName="parentTextBox" presStyleLbl="node1" presStyleIdx="0" presStyleCnt="3"/>
      <dgm:spPr/>
    </dgm:pt>
    <dgm:pt modelId="{CF8434AE-B5D0-40FD-BF01-331F12DBD3F5}" type="pres">
      <dgm:prSet presAssocID="{F31FB371-5AB6-4DE2-B834-1B0B39CFFBFB}" presName="sp" presStyleCnt="0"/>
      <dgm:spPr/>
    </dgm:pt>
    <dgm:pt modelId="{9E895590-5741-4B41-A8A5-2AAEDCDDCBEF}" type="pres">
      <dgm:prSet presAssocID="{6F53D2F6-63FB-4D56-B1DA-65ADB3656236}" presName="arrowAndChildren" presStyleCnt="0"/>
      <dgm:spPr/>
    </dgm:pt>
    <dgm:pt modelId="{89E86305-56A0-4542-93E7-7C567973922B}" type="pres">
      <dgm:prSet presAssocID="{6F53D2F6-63FB-4D56-B1DA-65ADB3656236}" presName="parentTextArrow" presStyleLbl="node1" presStyleIdx="1" presStyleCnt="3"/>
      <dgm:spPr/>
    </dgm:pt>
    <dgm:pt modelId="{E8EAC40C-CBC0-4917-9831-0FB48551BBF0}" type="pres">
      <dgm:prSet presAssocID="{D6028D4D-6A71-4601-82BC-4E3EA34D09D4}" presName="sp" presStyleCnt="0"/>
      <dgm:spPr/>
    </dgm:pt>
    <dgm:pt modelId="{CB296FDA-CAF9-44C2-A983-1F5FED1731D6}" type="pres">
      <dgm:prSet presAssocID="{F1A599F8-7D09-4F28-9EB3-B2326A892056}" presName="arrowAndChildren" presStyleCnt="0"/>
      <dgm:spPr/>
    </dgm:pt>
    <dgm:pt modelId="{E732A741-A723-4C3F-B098-B3E83194E242}" type="pres">
      <dgm:prSet presAssocID="{F1A599F8-7D09-4F28-9EB3-B2326A892056}" presName="parentTextArrow" presStyleLbl="node1" presStyleIdx="2" presStyleCnt="3" custScaleY="152303" custLinFactNeighborX="-45480" custLinFactNeighborY="856"/>
      <dgm:spPr/>
    </dgm:pt>
  </dgm:ptLst>
  <dgm:cxnLst>
    <dgm:cxn modelId="{49867C00-304D-4244-8899-C0665B07EF79}" srcId="{52B9BA0E-3B22-499A-BF08-EBB327E39AC5}" destId="{F1A599F8-7D09-4F28-9EB3-B2326A892056}" srcOrd="0" destOrd="0" parTransId="{ABC56568-78FE-457B-A9B6-A8A3B2561EAF}" sibTransId="{D6028D4D-6A71-4601-82BC-4E3EA34D09D4}"/>
    <dgm:cxn modelId="{A57FC02C-62ED-4FDD-B15D-7B12224606BB}" srcId="{52B9BA0E-3B22-499A-BF08-EBB327E39AC5}" destId="{6F53D2F6-63FB-4D56-B1DA-65ADB3656236}" srcOrd="1" destOrd="0" parTransId="{024FD1A7-334A-4260-9BBE-09CADF6332B9}" sibTransId="{F31FB371-5AB6-4DE2-B834-1B0B39CFFBFB}"/>
    <dgm:cxn modelId="{1B98272E-D64A-482F-BFDA-EB33735EB7B4}" type="presOf" srcId="{6F53D2F6-63FB-4D56-B1DA-65ADB3656236}" destId="{89E86305-56A0-4542-93E7-7C567973922B}" srcOrd="0" destOrd="0" presId="urn:microsoft.com/office/officeart/2005/8/layout/process4"/>
    <dgm:cxn modelId="{62DAED36-0A60-4BA3-8C76-7D02EE8AA593}" type="presOf" srcId="{52B9BA0E-3B22-499A-BF08-EBB327E39AC5}" destId="{37884B3F-C470-49B4-8DDB-CF659EEECFDD}" srcOrd="0" destOrd="0" presId="urn:microsoft.com/office/officeart/2005/8/layout/process4"/>
    <dgm:cxn modelId="{54535E48-FB68-4D99-A0ED-6DCCE7E6EED4}" srcId="{52B9BA0E-3B22-499A-BF08-EBB327E39AC5}" destId="{4212BC9B-8D8C-4F80-81B4-98B0DD52D24E}" srcOrd="2" destOrd="0" parTransId="{1E388A85-AD40-4C8C-8A15-DE5BBE9B4556}" sibTransId="{4E4CD250-C909-45B0-972B-38C1FB71E43A}"/>
    <dgm:cxn modelId="{F49070CD-52C1-4610-B026-5075DCD09357}" type="presOf" srcId="{4212BC9B-8D8C-4F80-81B4-98B0DD52D24E}" destId="{5E63B83A-1FDE-46D4-8B83-7882215F4276}" srcOrd="0" destOrd="0" presId="urn:microsoft.com/office/officeart/2005/8/layout/process4"/>
    <dgm:cxn modelId="{D02E71F7-7931-426E-AF72-9E54BE61BEB9}" type="presOf" srcId="{F1A599F8-7D09-4F28-9EB3-B2326A892056}" destId="{E732A741-A723-4C3F-B098-B3E83194E242}" srcOrd="0" destOrd="0" presId="urn:microsoft.com/office/officeart/2005/8/layout/process4"/>
    <dgm:cxn modelId="{58F9D01B-ECEF-4911-81AC-AC0CE5B269D7}" type="presParOf" srcId="{37884B3F-C470-49B4-8DDB-CF659EEECFDD}" destId="{FCA7499B-95E4-4023-BD02-FFE357953FDE}" srcOrd="0" destOrd="0" presId="urn:microsoft.com/office/officeart/2005/8/layout/process4"/>
    <dgm:cxn modelId="{EA684ECD-4758-4AE5-9EA1-E64A6E6C2921}" type="presParOf" srcId="{FCA7499B-95E4-4023-BD02-FFE357953FDE}" destId="{5E63B83A-1FDE-46D4-8B83-7882215F4276}" srcOrd="0" destOrd="0" presId="urn:microsoft.com/office/officeart/2005/8/layout/process4"/>
    <dgm:cxn modelId="{1252CB34-CC00-47E8-923C-95C87421CA03}" type="presParOf" srcId="{37884B3F-C470-49B4-8DDB-CF659EEECFDD}" destId="{CF8434AE-B5D0-40FD-BF01-331F12DBD3F5}" srcOrd="1" destOrd="0" presId="urn:microsoft.com/office/officeart/2005/8/layout/process4"/>
    <dgm:cxn modelId="{E12A54A5-EDE6-4F63-B6F9-F7FAE958C5F2}" type="presParOf" srcId="{37884B3F-C470-49B4-8DDB-CF659EEECFDD}" destId="{9E895590-5741-4B41-A8A5-2AAEDCDDCBEF}" srcOrd="2" destOrd="0" presId="urn:microsoft.com/office/officeart/2005/8/layout/process4"/>
    <dgm:cxn modelId="{321A26B0-D98E-46D4-A985-5199944EDE3A}" type="presParOf" srcId="{9E895590-5741-4B41-A8A5-2AAEDCDDCBEF}" destId="{89E86305-56A0-4542-93E7-7C567973922B}" srcOrd="0" destOrd="0" presId="urn:microsoft.com/office/officeart/2005/8/layout/process4"/>
    <dgm:cxn modelId="{2A922620-886D-4BA9-A4E1-EAF3FBC6C92F}" type="presParOf" srcId="{37884B3F-C470-49B4-8DDB-CF659EEECFDD}" destId="{E8EAC40C-CBC0-4917-9831-0FB48551BBF0}" srcOrd="3" destOrd="0" presId="urn:microsoft.com/office/officeart/2005/8/layout/process4"/>
    <dgm:cxn modelId="{255CCE8C-1275-48A2-8E12-9E4BB30FD556}" type="presParOf" srcId="{37884B3F-C470-49B4-8DDB-CF659EEECFDD}" destId="{CB296FDA-CAF9-44C2-A983-1F5FED1731D6}" srcOrd="4" destOrd="0" presId="urn:microsoft.com/office/officeart/2005/8/layout/process4"/>
    <dgm:cxn modelId="{86DCD072-2C55-4D6B-BFFF-39B4F5C58472}" type="presParOf" srcId="{CB296FDA-CAF9-44C2-A983-1F5FED1731D6}" destId="{E732A741-A723-4C3F-B098-B3E83194E24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2B9BA0E-3B22-499A-BF08-EBB327E39AC5}" type="doc">
      <dgm:prSet loTypeId="urn:microsoft.com/office/officeart/2005/8/layout/process4" loCatId="process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7EA7D41-5E28-49F1-A345-782A308EDBA2}">
      <dgm:prSet custT="1"/>
      <dgm:spPr/>
      <dgm:t>
        <a:bodyPr/>
        <a:lstStyle/>
        <a:p>
          <a:pPr rtl="0"/>
          <a:r>
            <a:rPr lang="en-US" sz="1800" b="1"/>
            <a:t>Immediate Transfer</a:t>
          </a:r>
        </a:p>
      </dgm:t>
    </dgm:pt>
    <dgm:pt modelId="{69A3A024-72E2-4B7B-A717-9F73BC2BFAE3}" type="parTrans" cxnId="{FBE4DCFE-AAD6-41F7-A1E9-CDF71FF7BEDC}">
      <dgm:prSet/>
      <dgm:spPr/>
      <dgm:t>
        <a:bodyPr/>
        <a:lstStyle/>
        <a:p>
          <a:endParaRPr lang="en-US" sz="3200"/>
        </a:p>
      </dgm:t>
    </dgm:pt>
    <dgm:pt modelId="{BFDB0C37-8AB3-4CB1-B9C0-19398D861004}" type="sibTrans" cxnId="{FBE4DCFE-AAD6-41F7-A1E9-CDF71FF7BEDC}">
      <dgm:prSet/>
      <dgm:spPr/>
      <dgm:t>
        <a:bodyPr/>
        <a:lstStyle/>
        <a:p>
          <a:endParaRPr lang="en-US" sz="3200"/>
        </a:p>
      </dgm:t>
    </dgm:pt>
    <dgm:pt modelId="{F5A3C48D-5EF3-4F6B-B49D-855A0260B0C5}">
      <dgm:prSet phldr="0" custT="1"/>
      <dgm:spPr/>
      <dgm:t>
        <a:bodyPr/>
        <a:lstStyle/>
        <a:p>
          <a:pPr rtl="0">
            <a:spcAft>
              <a:spcPts val="0"/>
            </a:spcAft>
          </a:pPr>
          <a:r>
            <a:rPr lang="en-US" sz="1600">
              <a:latin typeface="Calibri"/>
            </a:rPr>
            <a:t>Vitals and problem-focused exam/assessment (↑ HR, ↓ BP) </a:t>
          </a:r>
        </a:p>
      </dgm:t>
    </dgm:pt>
    <dgm:pt modelId="{C5C11DC9-CC26-453B-A8B8-1EEFE28524D3}" type="parTrans" cxnId="{0A17BFCF-56C6-4508-B4AC-3493F253E807}">
      <dgm:prSet/>
      <dgm:spPr/>
      <dgm:t>
        <a:bodyPr/>
        <a:lstStyle/>
        <a:p>
          <a:endParaRPr lang="en-US" sz="3200"/>
        </a:p>
      </dgm:t>
    </dgm:pt>
    <dgm:pt modelId="{044C6660-77BB-4A4F-9B82-71D05322CBE2}" type="sibTrans" cxnId="{0A17BFCF-56C6-4508-B4AC-3493F253E807}">
      <dgm:prSet/>
      <dgm:spPr/>
      <dgm:t>
        <a:bodyPr/>
        <a:lstStyle/>
        <a:p>
          <a:endParaRPr lang="en-US" sz="3200"/>
        </a:p>
      </dgm:t>
    </dgm:pt>
    <dgm:pt modelId="{BC20296A-C857-4B7A-945B-CA0A5EBCA13B}">
      <dgm:prSet custT="1"/>
      <dgm:spPr/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en-US" sz="1600"/>
            <a:t>Once airway and breathing secured, consider EKG. </a:t>
          </a:r>
          <a:endParaRPr lang="en-US" sz="1600">
            <a:latin typeface="Calibri"/>
          </a:endParaRPr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en-US" sz="1600" baseline="0"/>
            <a:t>If SVT, perform vagal maneuvers and administer adenosine (per SVT Management)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600" baseline="0"/>
            <a:t>Identify and treat reversible causes (H’s &amp; T’s)</a:t>
          </a:r>
          <a:endParaRPr lang="en-US" sz="1600"/>
        </a:p>
      </dgm:t>
    </dgm:pt>
    <dgm:pt modelId="{B82CB38C-0B97-4FBF-B8B0-C97C8685978E}" type="parTrans" cxnId="{EC18FDED-9FA0-4875-AE8E-B4A6FF3652D4}">
      <dgm:prSet/>
      <dgm:spPr/>
      <dgm:t>
        <a:bodyPr/>
        <a:lstStyle/>
        <a:p>
          <a:endParaRPr lang="en-US" sz="3200"/>
        </a:p>
      </dgm:t>
    </dgm:pt>
    <dgm:pt modelId="{2162A486-F608-4013-80CD-90E639A31C52}" type="sibTrans" cxnId="{EC18FDED-9FA0-4875-AE8E-B4A6FF3652D4}">
      <dgm:prSet/>
      <dgm:spPr/>
      <dgm:t>
        <a:bodyPr/>
        <a:lstStyle/>
        <a:p>
          <a:endParaRPr lang="en-US" sz="3200"/>
        </a:p>
      </dgm:t>
    </dgm:pt>
    <dgm:pt modelId="{90A8A07B-AD6E-4254-99A3-5C12EC7F2EE9}">
      <dgm:prSet phldr="0" custT="1"/>
      <dgm:spPr/>
      <dgm:t>
        <a:bodyPr/>
        <a:lstStyle/>
        <a:p>
          <a:pPr rtl="0">
            <a:spcAft>
              <a:spcPts val="0"/>
            </a:spcAft>
          </a:pPr>
          <a:endParaRPr lang="en-US" sz="1600">
            <a:latin typeface="Calibri"/>
          </a:endParaRPr>
        </a:p>
      </dgm:t>
    </dgm:pt>
    <dgm:pt modelId="{27545AFD-C87F-4CD3-B353-A67F4BC7DEAD}" type="parTrans" cxnId="{3978E4BE-BA65-4188-94A2-9E475DFBCAEC}">
      <dgm:prSet/>
      <dgm:spPr/>
      <dgm:t>
        <a:bodyPr/>
        <a:lstStyle/>
        <a:p>
          <a:endParaRPr lang="en-US"/>
        </a:p>
      </dgm:t>
    </dgm:pt>
    <dgm:pt modelId="{CD606392-B93A-4329-BD11-7BD17957D17F}" type="sibTrans" cxnId="{3978E4BE-BA65-4188-94A2-9E475DFBCAEC}">
      <dgm:prSet/>
      <dgm:spPr/>
      <dgm:t>
        <a:bodyPr/>
        <a:lstStyle/>
        <a:p>
          <a:endParaRPr lang="en-US"/>
        </a:p>
      </dgm:t>
    </dgm:pt>
    <dgm:pt modelId="{37884B3F-C470-49B4-8DDB-CF659EEECFDD}" type="pres">
      <dgm:prSet presAssocID="{52B9BA0E-3B22-499A-BF08-EBB327E39AC5}" presName="Name0" presStyleCnt="0">
        <dgm:presLayoutVars>
          <dgm:dir/>
          <dgm:animLvl val="lvl"/>
          <dgm:resizeHandles val="exact"/>
        </dgm:presLayoutVars>
      </dgm:prSet>
      <dgm:spPr/>
    </dgm:pt>
    <dgm:pt modelId="{2A77A6D4-5EBE-42C3-940F-93090F02C603}" type="pres">
      <dgm:prSet presAssocID="{47EA7D41-5E28-49F1-A345-782A308EDBA2}" presName="boxAndChildren" presStyleCnt="0"/>
      <dgm:spPr/>
    </dgm:pt>
    <dgm:pt modelId="{99349E88-BE7E-4315-8EBA-CAB79F979AD7}" type="pres">
      <dgm:prSet presAssocID="{47EA7D41-5E28-49F1-A345-782A308EDBA2}" presName="parentTextBox" presStyleLbl="node1" presStyleIdx="0" presStyleCnt="4" custScaleY="85762"/>
      <dgm:spPr/>
    </dgm:pt>
    <dgm:pt modelId="{F57B76FE-669C-43EE-BBA1-32EA38BB1C35}" type="pres">
      <dgm:prSet presAssocID="{2162A486-F608-4013-80CD-90E639A31C52}" presName="sp" presStyleCnt="0"/>
      <dgm:spPr/>
    </dgm:pt>
    <dgm:pt modelId="{C11DEF1C-69B5-46A8-9189-BF1399B3BE36}" type="pres">
      <dgm:prSet presAssocID="{BC20296A-C857-4B7A-945B-CA0A5EBCA13B}" presName="arrowAndChildren" presStyleCnt="0"/>
      <dgm:spPr/>
    </dgm:pt>
    <dgm:pt modelId="{FE289BC7-BCA8-4322-91FA-7A8EB3B19CB5}" type="pres">
      <dgm:prSet presAssocID="{BC20296A-C857-4B7A-945B-CA0A5EBCA13B}" presName="parentTextArrow" presStyleLbl="node1" presStyleIdx="1" presStyleCnt="4" custScaleY="133137"/>
      <dgm:spPr/>
    </dgm:pt>
    <dgm:pt modelId="{7B7311F5-FF6D-4914-A58A-9989ABCF85F0}" type="pres">
      <dgm:prSet presAssocID="{044C6660-77BB-4A4F-9B82-71D05322CBE2}" presName="sp" presStyleCnt="0"/>
      <dgm:spPr/>
    </dgm:pt>
    <dgm:pt modelId="{E9BF99CA-1F69-450C-ADA4-CFB463D68828}" type="pres">
      <dgm:prSet presAssocID="{F5A3C48D-5EF3-4F6B-B49D-855A0260B0C5}" presName="arrowAndChildren" presStyleCnt="0"/>
      <dgm:spPr/>
    </dgm:pt>
    <dgm:pt modelId="{DC519A42-6ED9-4093-AB84-5BE629B418E6}" type="pres">
      <dgm:prSet presAssocID="{F5A3C48D-5EF3-4F6B-B49D-855A0260B0C5}" presName="parentTextArrow" presStyleLbl="node1" presStyleIdx="2" presStyleCnt="4" custScaleY="77094" custLinFactNeighborX="-125"/>
      <dgm:spPr/>
    </dgm:pt>
    <dgm:pt modelId="{39ACD878-C79A-4215-AE8D-DF81BC939752}" type="pres">
      <dgm:prSet presAssocID="{CD606392-B93A-4329-BD11-7BD17957D17F}" presName="sp" presStyleCnt="0"/>
      <dgm:spPr/>
    </dgm:pt>
    <dgm:pt modelId="{8AC0DACF-9409-41EE-98B7-8D60294F2A9F}" type="pres">
      <dgm:prSet presAssocID="{90A8A07B-AD6E-4254-99A3-5C12EC7F2EE9}" presName="arrowAndChildren" presStyleCnt="0"/>
      <dgm:spPr/>
    </dgm:pt>
    <dgm:pt modelId="{F003F652-9FA8-486C-9A71-D6E25A600937}" type="pres">
      <dgm:prSet presAssocID="{90A8A07B-AD6E-4254-99A3-5C12EC7F2EE9}" presName="parentTextArrow" presStyleLbl="node1" presStyleIdx="3" presStyleCnt="4" custScaleY="200039"/>
      <dgm:spPr/>
    </dgm:pt>
  </dgm:ptLst>
  <dgm:cxnLst>
    <dgm:cxn modelId="{62DAED36-0A60-4BA3-8C76-7D02EE8AA593}" type="presOf" srcId="{52B9BA0E-3B22-499A-BF08-EBB327E39AC5}" destId="{37884B3F-C470-49B4-8DDB-CF659EEECFDD}" srcOrd="0" destOrd="0" presId="urn:microsoft.com/office/officeart/2005/8/layout/process4"/>
    <dgm:cxn modelId="{2F535384-76D1-4A14-969F-A6DF7723E571}" type="presOf" srcId="{F5A3C48D-5EF3-4F6B-B49D-855A0260B0C5}" destId="{DC519A42-6ED9-4093-AB84-5BE629B418E6}" srcOrd="0" destOrd="0" presId="urn:microsoft.com/office/officeart/2005/8/layout/process4"/>
    <dgm:cxn modelId="{D6D9F8B2-C80D-4E7E-A093-E34B8316FFC6}" type="presOf" srcId="{47EA7D41-5E28-49F1-A345-782A308EDBA2}" destId="{99349E88-BE7E-4315-8EBA-CAB79F979AD7}" srcOrd="0" destOrd="0" presId="urn:microsoft.com/office/officeart/2005/8/layout/process4"/>
    <dgm:cxn modelId="{6AF43EBC-7BD3-4C01-8174-F1D91BB1DEA9}" type="presOf" srcId="{90A8A07B-AD6E-4254-99A3-5C12EC7F2EE9}" destId="{F003F652-9FA8-486C-9A71-D6E25A600937}" srcOrd="0" destOrd="0" presId="urn:microsoft.com/office/officeart/2005/8/layout/process4"/>
    <dgm:cxn modelId="{3978E4BE-BA65-4188-94A2-9E475DFBCAEC}" srcId="{52B9BA0E-3B22-499A-BF08-EBB327E39AC5}" destId="{90A8A07B-AD6E-4254-99A3-5C12EC7F2EE9}" srcOrd="0" destOrd="0" parTransId="{27545AFD-C87F-4CD3-B353-A67F4BC7DEAD}" sibTransId="{CD606392-B93A-4329-BD11-7BD17957D17F}"/>
    <dgm:cxn modelId="{0A17BFCF-56C6-4508-B4AC-3493F253E807}" srcId="{52B9BA0E-3B22-499A-BF08-EBB327E39AC5}" destId="{F5A3C48D-5EF3-4F6B-B49D-855A0260B0C5}" srcOrd="1" destOrd="0" parTransId="{C5C11DC9-CC26-453B-A8B8-1EEFE28524D3}" sibTransId="{044C6660-77BB-4A4F-9B82-71D05322CBE2}"/>
    <dgm:cxn modelId="{EE0916DE-D812-48EB-B0EA-A18F1D12CD64}" type="presOf" srcId="{BC20296A-C857-4B7A-945B-CA0A5EBCA13B}" destId="{FE289BC7-BCA8-4322-91FA-7A8EB3B19CB5}" srcOrd="0" destOrd="0" presId="urn:microsoft.com/office/officeart/2005/8/layout/process4"/>
    <dgm:cxn modelId="{EC18FDED-9FA0-4875-AE8E-B4A6FF3652D4}" srcId="{52B9BA0E-3B22-499A-BF08-EBB327E39AC5}" destId="{BC20296A-C857-4B7A-945B-CA0A5EBCA13B}" srcOrd="2" destOrd="0" parTransId="{B82CB38C-0B97-4FBF-B8B0-C97C8685978E}" sibTransId="{2162A486-F608-4013-80CD-90E639A31C52}"/>
    <dgm:cxn modelId="{FBE4DCFE-AAD6-41F7-A1E9-CDF71FF7BEDC}" srcId="{52B9BA0E-3B22-499A-BF08-EBB327E39AC5}" destId="{47EA7D41-5E28-49F1-A345-782A308EDBA2}" srcOrd="3" destOrd="0" parTransId="{69A3A024-72E2-4B7B-A717-9F73BC2BFAE3}" sibTransId="{BFDB0C37-8AB3-4CB1-B9C0-19398D861004}"/>
    <dgm:cxn modelId="{16037239-AF1B-43E3-AEC7-98736AD3CEAF}" type="presParOf" srcId="{37884B3F-C470-49B4-8DDB-CF659EEECFDD}" destId="{2A77A6D4-5EBE-42C3-940F-93090F02C603}" srcOrd="0" destOrd="0" presId="urn:microsoft.com/office/officeart/2005/8/layout/process4"/>
    <dgm:cxn modelId="{054EAE15-EA9A-4DA1-A4DC-1345EAE25F42}" type="presParOf" srcId="{2A77A6D4-5EBE-42C3-940F-93090F02C603}" destId="{99349E88-BE7E-4315-8EBA-CAB79F979AD7}" srcOrd="0" destOrd="0" presId="urn:microsoft.com/office/officeart/2005/8/layout/process4"/>
    <dgm:cxn modelId="{4AED53CB-1707-4292-8719-559D28C47B8F}" type="presParOf" srcId="{37884B3F-C470-49B4-8DDB-CF659EEECFDD}" destId="{F57B76FE-669C-43EE-BBA1-32EA38BB1C35}" srcOrd="1" destOrd="0" presId="urn:microsoft.com/office/officeart/2005/8/layout/process4"/>
    <dgm:cxn modelId="{9668EB48-97DC-44A0-8E01-B86AFD182346}" type="presParOf" srcId="{37884B3F-C470-49B4-8DDB-CF659EEECFDD}" destId="{C11DEF1C-69B5-46A8-9189-BF1399B3BE36}" srcOrd="2" destOrd="0" presId="urn:microsoft.com/office/officeart/2005/8/layout/process4"/>
    <dgm:cxn modelId="{D007B09D-68EA-487A-8CD8-1067EE58265C}" type="presParOf" srcId="{C11DEF1C-69B5-46A8-9189-BF1399B3BE36}" destId="{FE289BC7-BCA8-4322-91FA-7A8EB3B19CB5}" srcOrd="0" destOrd="0" presId="urn:microsoft.com/office/officeart/2005/8/layout/process4"/>
    <dgm:cxn modelId="{719A1DCE-4205-4F8C-9D8D-DBE0DC69E140}" type="presParOf" srcId="{37884B3F-C470-49B4-8DDB-CF659EEECFDD}" destId="{7B7311F5-FF6D-4914-A58A-9989ABCF85F0}" srcOrd="3" destOrd="0" presId="urn:microsoft.com/office/officeart/2005/8/layout/process4"/>
    <dgm:cxn modelId="{B4865F0B-791B-4D04-819D-FFFDD6AB077B}" type="presParOf" srcId="{37884B3F-C470-49B4-8DDB-CF659EEECFDD}" destId="{E9BF99CA-1F69-450C-ADA4-CFB463D68828}" srcOrd="4" destOrd="0" presId="urn:microsoft.com/office/officeart/2005/8/layout/process4"/>
    <dgm:cxn modelId="{CF376B85-9E73-4082-9DDA-B0601871BC59}" type="presParOf" srcId="{E9BF99CA-1F69-450C-ADA4-CFB463D68828}" destId="{DC519A42-6ED9-4093-AB84-5BE629B418E6}" srcOrd="0" destOrd="0" presId="urn:microsoft.com/office/officeart/2005/8/layout/process4"/>
    <dgm:cxn modelId="{23E92436-2D02-4449-8518-11F7A0C80FCF}" type="presParOf" srcId="{37884B3F-C470-49B4-8DDB-CF659EEECFDD}" destId="{39ACD878-C79A-4215-AE8D-DF81BC939752}" srcOrd="5" destOrd="0" presId="urn:microsoft.com/office/officeart/2005/8/layout/process4"/>
    <dgm:cxn modelId="{BE84E3B0-4AA1-4F3C-9C16-565B1F6ABCE0}" type="presParOf" srcId="{37884B3F-C470-49B4-8DDB-CF659EEECFDD}" destId="{8AC0DACF-9409-41EE-98B7-8D60294F2A9F}" srcOrd="6" destOrd="0" presId="urn:microsoft.com/office/officeart/2005/8/layout/process4"/>
    <dgm:cxn modelId="{0ABE9461-8E8A-45E6-A894-93E83572A363}" type="presParOf" srcId="{8AC0DACF-9409-41EE-98B7-8D60294F2A9F}" destId="{F003F652-9FA8-486C-9A71-D6E25A600937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062E6C-0B24-46E0-A8A3-DAC46E949C74}">
      <dsp:nvSpPr>
        <dsp:cNvPr id="0" name=""/>
        <dsp:cNvSpPr/>
      </dsp:nvSpPr>
      <dsp:spPr>
        <a:xfrm>
          <a:off x="3240103" y="1586"/>
          <a:ext cx="4860155" cy="859096"/>
        </a:xfrm>
        <a:prstGeom prst="rightArrow">
          <a:avLst>
            <a:gd name="adj1" fmla="val 75000"/>
            <a:gd name="adj2" fmla="val 50000"/>
          </a:avLst>
        </a:prstGeom>
        <a:solidFill>
          <a:srgbClr val="8064A2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8064A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Directing care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History and exam</a:t>
          </a:r>
        </a:p>
      </dsp:txBody>
      <dsp:txXfrm>
        <a:off x="3240103" y="108973"/>
        <a:ext cx="4537994" cy="644322"/>
      </dsp:txXfrm>
    </dsp:sp>
    <dsp:sp modelId="{8857D8F1-A5E3-495C-8D3B-DF45A8E78D57}">
      <dsp:nvSpPr>
        <dsp:cNvPr id="0" name=""/>
        <dsp:cNvSpPr/>
      </dsp:nvSpPr>
      <dsp:spPr>
        <a:xfrm>
          <a:off x="0" y="1586"/>
          <a:ext cx="3240103" cy="859096"/>
        </a:xfrm>
        <a:prstGeom prst="roundRect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Provider</a:t>
          </a:r>
        </a:p>
      </dsp:txBody>
      <dsp:txXfrm>
        <a:off x="41938" y="43524"/>
        <a:ext cx="3156227" cy="775220"/>
      </dsp:txXfrm>
    </dsp:sp>
    <dsp:sp modelId="{9955A405-3B50-4C1F-AAA3-35CE59324CE9}">
      <dsp:nvSpPr>
        <dsp:cNvPr id="0" name=""/>
        <dsp:cNvSpPr/>
      </dsp:nvSpPr>
      <dsp:spPr>
        <a:xfrm>
          <a:off x="3240103" y="946593"/>
          <a:ext cx="4860155" cy="859096"/>
        </a:xfrm>
        <a:prstGeom prst="rightArrow">
          <a:avLst>
            <a:gd name="adj1" fmla="val 75000"/>
            <a:gd name="adj2" fmla="val 50000"/>
          </a:avLst>
        </a:prstGeom>
        <a:solidFill>
          <a:srgbClr val="8064A2">
            <a:tint val="40000"/>
            <a:alpha val="90000"/>
            <a:hueOff val="-986427"/>
            <a:satOff val="5539"/>
            <a:lumOff val="352"/>
            <a:alphaOff val="0"/>
          </a:srgbClr>
        </a:solidFill>
        <a:ln w="9525" cap="flat" cmpd="sng" algn="ctr">
          <a:solidFill>
            <a:srgbClr val="8064A2">
              <a:tint val="40000"/>
              <a:alpha val="90000"/>
              <a:hueOff val="-986427"/>
              <a:satOff val="5539"/>
              <a:lumOff val="352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IV/IO access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Draw up and administer medication</a:t>
          </a:r>
        </a:p>
      </dsp:txBody>
      <dsp:txXfrm>
        <a:off x="3240103" y="1053980"/>
        <a:ext cx="4537994" cy="644322"/>
      </dsp:txXfrm>
    </dsp:sp>
    <dsp:sp modelId="{A5159194-BFAF-41D2-9A84-CA9F1196CDDB}">
      <dsp:nvSpPr>
        <dsp:cNvPr id="0" name=""/>
        <dsp:cNvSpPr/>
      </dsp:nvSpPr>
      <dsp:spPr>
        <a:xfrm>
          <a:off x="0" y="946593"/>
          <a:ext cx="3240103" cy="859096"/>
        </a:xfrm>
        <a:prstGeom prst="roundRect">
          <a:avLst/>
        </a:prstGeom>
        <a:gradFill rotWithShape="0">
          <a:gsLst>
            <a:gs pos="0">
              <a:srgbClr val="8064A2">
                <a:hueOff val="-1116192"/>
                <a:satOff val="6725"/>
                <a:lumOff val="539"/>
                <a:alphaOff val="0"/>
                <a:shade val="51000"/>
                <a:satMod val="130000"/>
              </a:srgbClr>
            </a:gs>
            <a:gs pos="80000">
              <a:srgbClr val="8064A2">
                <a:hueOff val="-1116192"/>
                <a:satOff val="6725"/>
                <a:lumOff val="539"/>
                <a:alphaOff val="0"/>
                <a:shade val="93000"/>
                <a:satMod val="130000"/>
              </a:srgbClr>
            </a:gs>
            <a:gs pos="100000">
              <a:srgbClr val="8064A2">
                <a:hueOff val="-1116192"/>
                <a:satOff val="6725"/>
                <a:lumOff val="539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Nurse/UC Tech</a:t>
          </a:r>
        </a:p>
      </dsp:txBody>
      <dsp:txXfrm>
        <a:off x="41938" y="988531"/>
        <a:ext cx="3156227" cy="775220"/>
      </dsp:txXfrm>
    </dsp:sp>
    <dsp:sp modelId="{9EF3A271-406E-468F-92F6-9B058AE5D4A9}">
      <dsp:nvSpPr>
        <dsp:cNvPr id="0" name=""/>
        <dsp:cNvSpPr/>
      </dsp:nvSpPr>
      <dsp:spPr>
        <a:xfrm>
          <a:off x="3240103" y="1891599"/>
          <a:ext cx="4860155" cy="859096"/>
        </a:xfrm>
        <a:prstGeom prst="rightArrow">
          <a:avLst>
            <a:gd name="adj1" fmla="val 75000"/>
            <a:gd name="adj2" fmla="val 50000"/>
          </a:avLst>
        </a:prstGeom>
        <a:solidFill>
          <a:srgbClr val="8064A2">
            <a:tint val="40000"/>
            <a:alpha val="90000"/>
            <a:hueOff val="-1972855"/>
            <a:satOff val="11079"/>
            <a:lumOff val="704"/>
            <a:alphaOff val="0"/>
          </a:srgbClr>
        </a:solidFill>
        <a:ln w="9525" cap="flat" cmpd="sng" algn="ctr">
          <a:solidFill>
            <a:srgbClr val="8064A2">
              <a:tint val="40000"/>
              <a:alpha val="90000"/>
              <a:hueOff val="-1972855"/>
              <a:satOff val="11079"/>
              <a:lumOff val="704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Check vitals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Obtain equipment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Crowd control</a:t>
          </a:r>
        </a:p>
      </dsp:txBody>
      <dsp:txXfrm>
        <a:off x="3240103" y="1998986"/>
        <a:ext cx="4537994" cy="644322"/>
      </dsp:txXfrm>
    </dsp:sp>
    <dsp:sp modelId="{C8ED2896-5071-410C-A5BC-A8230681C14A}">
      <dsp:nvSpPr>
        <dsp:cNvPr id="0" name=""/>
        <dsp:cNvSpPr/>
      </dsp:nvSpPr>
      <dsp:spPr>
        <a:xfrm>
          <a:off x="0" y="1891599"/>
          <a:ext cx="3240103" cy="859096"/>
        </a:xfrm>
        <a:prstGeom prst="roundRect">
          <a:avLst/>
        </a:prstGeom>
        <a:gradFill rotWithShape="0">
          <a:gsLst>
            <a:gs pos="0">
              <a:srgbClr val="8064A2">
                <a:hueOff val="-2232385"/>
                <a:satOff val="13449"/>
                <a:lumOff val="1078"/>
                <a:alphaOff val="0"/>
                <a:shade val="51000"/>
                <a:satMod val="130000"/>
              </a:srgbClr>
            </a:gs>
            <a:gs pos="80000">
              <a:srgbClr val="8064A2">
                <a:hueOff val="-2232385"/>
                <a:satOff val="13449"/>
                <a:lumOff val="1078"/>
                <a:alphaOff val="0"/>
                <a:shade val="93000"/>
                <a:satMod val="130000"/>
              </a:srgbClr>
            </a:gs>
            <a:gs pos="100000">
              <a:srgbClr val="8064A2">
                <a:hueOff val="-2232385"/>
                <a:satOff val="13449"/>
                <a:lumOff val="1078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MA</a:t>
          </a:r>
        </a:p>
      </dsp:txBody>
      <dsp:txXfrm>
        <a:off x="41938" y="1933537"/>
        <a:ext cx="3156227" cy="775220"/>
      </dsp:txXfrm>
    </dsp:sp>
    <dsp:sp modelId="{DC1F605F-063F-4132-AB9E-623FAA6F1DC2}">
      <dsp:nvSpPr>
        <dsp:cNvPr id="0" name=""/>
        <dsp:cNvSpPr/>
      </dsp:nvSpPr>
      <dsp:spPr>
        <a:xfrm>
          <a:off x="3240103" y="2836606"/>
          <a:ext cx="4860155" cy="859096"/>
        </a:xfrm>
        <a:prstGeom prst="rightArrow">
          <a:avLst>
            <a:gd name="adj1" fmla="val 75000"/>
            <a:gd name="adj2" fmla="val 50000"/>
          </a:avLst>
        </a:prstGeom>
        <a:solidFill>
          <a:srgbClr val="8064A2">
            <a:tint val="40000"/>
            <a:alpha val="90000"/>
            <a:hueOff val="-2959282"/>
            <a:satOff val="16618"/>
            <a:lumOff val="1056"/>
            <a:alphaOff val="0"/>
          </a:srgbClr>
        </a:solidFill>
        <a:ln w="9525" cap="flat" cmpd="sng" algn="ctr">
          <a:solidFill>
            <a:srgbClr val="8064A2">
              <a:tint val="40000"/>
              <a:alpha val="90000"/>
              <a:hueOff val="-2959282"/>
              <a:satOff val="16618"/>
              <a:lumOff val="1056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Obtain equipment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Records</a:t>
          </a:r>
        </a:p>
      </dsp:txBody>
      <dsp:txXfrm>
        <a:off x="3240103" y="2943993"/>
        <a:ext cx="4537994" cy="644322"/>
      </dsp:txXfrm>
    </dsp:sp>
    <dsp:sp modelId="{58A33C06-23E7-4A30-BFEB-5ABBD55CC842}">
      <dsp:nvSpPr>
        <dsp:cNvPr id="0" name=""/>
        <dsp:cNvSpPr/>
      </dsp:nvSpPr>
      <dsp:spPr>
        <a:xfrm>
          <a:off x="0" y="2836606"/>
          <a:ext cx="3240103" cy="859096"/>
        </a:xfrm>
        <a:prstGeom prst="roundRect">
          <a:avLst/>
        </a:prstGeom>
        <a:gradFill rotWithShape="0">
          <a:gsLst>
            <a:gs pos="0">
              <a:srgbClr val="8064A2">
                <a:hueOff val="-3348577"/>
                <a:satOff val="20174"/>
                <a:lumOff val="1617"/>
                <a:alphaOff val="0"/>
                <a:shade val="51000"/>
                <a:satMod val="130000"/>
              </a:srgbClr>
            </a:gs>
            <a:gs pos="80000">
              <a:srgbClr val="8064A2">
                <a:hueOff val="-3348577"/>
                <a:satOff val="20174"/>
                <a:lumOff val="1617"/>
                <a:alphaOff val="0"/>
                <a:shade val="93000"/>
                <a:satMod val="130000"/>
              </a:srgbClr>
            </a:gs>
            <a:gs pos="100000">
              <a:srgbClr val="8064A2">
                <a:hueOff val="-3348577"/>
                <a:satOff val="20174"/>
                <a:lumOff val="1617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XRT</a:t>
          </a:r>
        </a:p>
      </dsp:txBody>
      <dsp:txXfrm>
        <a:off x="41938" y="2878544"/>
        <a:ext cx="3156227" cy="775220"/>
      </dsp:txXfrm>
    </dsp:sp>
    <dsp:sp modelId="{2DC00EE6-F216-4FBC-A3F8-AA1DD9C981FD}">
      <dsp:nvSpPr>
        <dsp:cNvPr id="0" name=""/>
        <dsp:cNvSpPr/>
      </dsp:nvSpPr>
      <dsp:spPr>
        <a:xfrm>
          <a:off x="3240103" y="3781612"/>
          <a:ext cx="4860155" cy="859096"/>
        </a:xfrm>
        <a:prstGeom prst="rightArrow">
          <a:avLst>
            <a:gd name="adj1" fmla="val 75000"/>
            <a:gd name="adj2" fmla="val 50000"/>
          </a:avLst>
        </a:prstGeom>
        <a:solidFill>
          <a:srgbClr val="8064A2">
            <a:tint val="40000"/>
            <a:alpha val="90000"/>
            <a:hueOff val="-3945710"/>
            <a:satOff val="22157"/>
            <a:lumOff val="1408"/>
            <a:alphaOff val="0"/>
          </a:srgbClr>
        </a:solidFill>
        <a:ln w="9525" cap="flat" cmpd="sng" algn="ctr">
          <a:solidFill>
            <a:srgbClr val="8064A2">
              <a:tint val="40000"/>
              <a:alpha val="90000"/>
              <a:hueOff val="-3945710"/>
              <a:satOff val="22157"/>
              <a:lumOff val="1408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Initiate EMS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Crowd control</a:t>
          </a:r>
        </a:p>
      </dsp:txBody>
      <dsp:txXfrm>
        <a:off x="3240103" y="3888999"/>
        <a:ext cx="4537994" cy="644322"/>
      </dsp:txXfrm>
    </dsp:sp>
    <dsp:sp modelId="{4AF1BD74-B882-4D92-A407-816EA488DBF0}">
      <dsp:nvSpPr>
        <dsp:cNvPr id="0" name=""/>
        <dsp:cNvSpPr/>
      </dsp:nvSpPr>
      <dsp:spPr>
        <a:xfrm>
          <a:off x="0" y="3781612"/>
          <a:ext cx="3240103" cy="859096"/>
        </a:xfrm>
        <a:prstGeom prst="roundRect">
          <a:avLst/>
        </a:prstGeom>
        <a:gradFill rotWithShape="0">
          <a:gsLst>
            <a:gs pos="0">
              <a:srgbClr val="8064A2">
                <a:hueOff val="-4464770"/>
                <a:satOff val="26899"/>
                <a:lumOff val="2156"/>
                <a:alphaOff val="0"/>
                <a:shade val="51000"/>
                <a:satMod val="130000"/>
              </a:srgbClr>
            </a:gs>
            <a:gs pos="80000">
              <a:srgbClr val="8064A2">
                <a:hueOff val="-4464770"/>
                <a:satOff val="26899"/>
                <a:lumOff val="2156"/>
                <a:alphaOff val="0"/>
                <a:shade val="93000"/>
                <a:satMod val="130000"/>
              </a:srgbClr>
            </a:gs>
            <a:gs pos="100000">
              <a:srgbClr val="8064A2">
                <a:hueOff val="-4464770"/>
                <a:satOff val="26899"/>
                <a:lumOff val="2156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Receptionist</a:t>
          </a:r>
        </a:p>
      </dsp:txBody>
      <dsp:txXfrm>
        <a:off x="41938" y="3823550"/>
        <a:ext cx="3156227" cy="7752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91F33E-63AA-411B-ABFD-87F82A284B1E}">
      <dsp:nvSpPr>
        <dsp:cNvPr id="0" name=""/>
        <dsp:cNvSpPr/>
      </dsp:nvSpPr>
      <dsp:spPr>
        <a:xfrm>
          <a:off x="0" y="10594"/>
          <a:ext cx="10469077" cy="1511640"/>
        </a:xfrm>
        <a:prstGeom prst="roundRect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Directed interventions for specific etiologies are discussed in detail in their corresponding modules</a:t>
          </a:r>
        </a:p>
      </dsp:txBody>
      <dsp:txXfrm>
        <a:off x="73792" y="84386"/>
        <a:ext cx="10321493" cy="1364056"/>
      </dsp:txXfrm>
    </dsp:sp>
    <dsp:sp modelId="{21B9DAE2-DAF8-43F2-8B1C-445FDA9A7D2B}">
      <dsp:nvSpPr>
        <dsp:cNvPr id="0" name=""/>
        <dsp:cNvSpPr/>
      </dsp:nvSpPr>
      <dsp:spPr>
        <a:xfrm>
          <a:off x="0" y="1564566"/>
          <a:ext cx="10469077" cy="2438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2393" tIns="45720" rIns="256032" bIns="45720" numCol="1" spcCol="1270" anchor="t" anchorCtr="0">
          <a:noAutofit/>
        </a:bodyPr>
        <a:lstStyle/>
        <a:p>
          <a:pPr marL="822960" lvl="1" indent="-45720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Ø"/>
          </a:pPr>
          <a:r>
            <a:rPr lang="en-US" sz="3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Respiratory</a:t>
          </a:r>
        </a:p>
        <a:p>
          <a:pPr marL="822960" lvl="1" indent="-45720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Ø"/>
          </a:pPr>
          <a:r>
            <a:rPr lang="en-US" sz="3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Shock</a:t>
          </a:r>
        </a:p>
        <a:p>
          <a:pPr marL="822960" lvl="1" indent="-45720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Ø"/>
          </a:pPr>
          <a:r>
            <a:rPr lang="en-US" sz="3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Cardiac</a:t>
          </a:r>
        </a:p>
        <a:p>
          <a:pPr marL="822960" lvl="1" indent="-45720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Ø"/>
          </a:pPr>
          <a:r>
            <a:rPr lang="en-US" sz="3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Unresponsive/Seizure Patient</a:t>
          </a:r>
        </a:p>
      </dsp:txBody>
      <dsp:txXfrm>
        <a:off x="0" y="1564566"/>
        <a:ext cx="10469077" cy="24384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3A3CCB-0F53-4FA2-8925-BAA036756E71}">
      <dsp:nvSpPr>
        <dsp:cNvPr id="0" name=""/>
        <dsp:cNvSpPr/>
      </dsp:nvSpPr>
      <dsp:spPr>
        <a:xfrm>
          <a:off x="0" y="12269"/>
          <a:ext cx="10435817" cy="719549"/>
        </a:xfrm>
        <a:prstGeom prst="roundRect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Better outcomes with early transfer</a:t>
          </a:r>
          <a:endParaRPr lang="en-US" sz="30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5125" y="47394"/>
        <a:ext cx="10365567" cy="649299"/>
      </dsp:txXfrm>
    </dsp:sp>
    <dsp:sp modelId="{8B8ECA14-A05B-439A-970A-B13B42BD32F4}">
      <dsp:nvSpPr>
        <dsp:cNvPr id="0" name=""/>
        <dsp:cNvSpPr/>
      </dsp:nvSpPr>
      <dsp:spPr>
        <a:xfrm>
          <a:off x="0" y="731819"/>
          <a:ext cx="11480800" cy="496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4515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23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Activate early, especially for signs of impending cardiorespiratory failure</a:t>
          </a:r>
          <a:endParaRPr lang="en-US" sz="23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0" y="731819"/>
        <a:ext cx="11480800" cy="496800"/>
      </dsp:txXfrm>
    </dsp:sp>
    <dsp:sp modelId="{2ABEE9B1-CE1F-45B8-8EDA-EED3CDF5501E}">
      <dsp:nvSpPr>
        <dsp:cNvPr id="0" name=""/>
        <dsp:cNvSpPr/>
      </dsp:nvSpPr>
      <dsp:spPr>
        <a:xfrm>
          <a:off x="0" y="1228619"/>
          <a:ext cx="10435817" cy="719549"/>
        </a:xfrm>
        <a:prstGeom prst="roundRect">
          <a:avLst/>
        </a:prstGeom>
        <a:gradFill rotWithShape="0">
          <a:gsLst>
            <a:gs pos="0">
              <a:srgbClr val="8064A2">
                <a:hueOff val="-1488257"/>
                <a:satOff val="8966"/>
                <a:lumOff val="719"/>
                <a:alphaOff val="0"/>
                <a:shade val="51000"/>
                <a:satMod val="130000"/>
              </a:srgbClr>
            </a:gs>
            <a:gs pos="80000">
              <a:srgbClr val="8064A2">
                <a:hueOff val="-1488257"/>
                <a:satOff val="8966"/>
                <a:lumOff val="719"/>
                <a:alphaOff val="0"/>
                <a:shade val="93000"/>
                <a:satMod val="130000"/>
              </a:srgbClr>
            </a:gs>
            <a:gs pos="100000">
              <a:srgbClr val="8064A2">
                <a:hueOff val="-1488257"/>
                <a:satOff val="8966"/>
                <a:lumOff val="719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Reassessment </a:t>
          </a:r>
          <a:endParaRPr lang="en-US" sz="30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5125" y="1263744"/>
        <a:ext cx="10365567" cy="649299"/>
      </dsp:txXfrm>
    </dsp:sp>
    <dsp:sp modelId="{073E79E3-157A-45C8-97B4-5417D9616139}">
      <dsp:nvSpPr>
        <dsp:cNvPr id="0" name=""/>
        <dsp:cNvSpPr/>
      </dsp:nvSpPr>
      <dsp:spPr>
        <a:xfrm>
          <a:off x="0" y="1948169"/>
          <a:ext cx="11480800" cy="496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4515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23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Improved appearance? Improved effort? Improved vitals?</a:t>
          </a:r>
        </a:p>
      </dsp:txBody>
      <dsp:txXfrm>
        <a:off x="0" y="1948169"/>
        <a:ext cx="11480800" cy="496800"/>
      </dsp:txXfrm>
    </dsp:sp>
    <dsp:sp modelId="{3B417F5E-DEB3-41B8-9B08-A83B8C9084B2}">
      <dsp:nvSpPr>
        <dsp:cNvPr id="0" name=""/>
        <dsp:cNvSpPr/>
      </dsp:nvSpPr>
      <dsp:spPr>
        <a:xfrm>
          <a:off x="0" y="2444969"/>
          <a:ext cx="10435817" cy="719549"/>
        </a:xfrm>
        <a:prstGeom prst="roundRect">
          <a:avLst/>
        </a:prstGeom>
        <a:gradFill rotWithShape="0">
          <a:gsLst>
            <a:gs pos="0">
              <a:srgbClr val="8064A2">
                <a:hueOff val="-2976513"/>
                <a:satOff val="17933"/>
                <a:lumOff val="1437"/>
                <a:alphaOff val="0"/>
                <a:shade val="51000"/>
                <a:satMod val="130000"/>
              </a:srgbClr>
            </a:gs>
            <a:gs pos="80000">
              <a:srgbClr val="8064A2">
                <a:hueOff val="-2976513"/>
                <a:satOff val="17933"/>
                <a:lumOff val="1437"/>
                <a:alphaOff val="0"/>
                <a:shade val="93000"/>
                <a:satMod val="130000"/>
              </a:srgbClr>
            </a:gs>
            <a:gs pos="100000">
              <a:srgbClr val="8064A2">
                <a:hueOff val="-2976513"/>
                <a:satOff val="17933"/>
                <a:lumOff val="1437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Key questions to ask yourself</a:t>
          </a:r>
        </a:p>
      </dsp:txBody>
      <dsp:txXfrm>
        <a:off x="35125" y="2480094"/>
        <a:ext cx="10365567" cy="649299"/>
      </dsp:txXfrm>
    </dsp:sp>
    <dsp:sp modelId="{2066689D-C158-402D-9A9B-DAE1702C8F39}">
      <dsp:nvSpPr>
        <dsp:cNvPr id="0" name=""/>
        <dsp:cNvSpPr/>
      </dsp:nvSpPr>
      <dsp:spPr>
        <a:xfrm>
          <a:off x="0" y="3164518"/>
          <a:ext cx="11480800" cy="791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4515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23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What is the likelihood that I will be able to fix this patient &amp; send them home?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23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Just because I can manage this patient, does it mean I should?</a:t>
          </a:r>
        </a:p>
      </dsp:txBody>
      <dsp:txXfrm>
        <a:off x="0" y="3164518"/>
        <a:ext cx="11480800" cy="791774"/>
      </dsp:txXfrm>
    </dsp:sp>
    <dsp:sp modelId="{44A7600F-CB22-4523-B21C-572D6491B0A9}">
      <dsp:nvSpPr>
        <dsp:cNvPr id="0" name=""/>
        <dsp:cNvSpPr/>
      </dsp:nvSpPr>
      <dsp:spPr>
        <a:xfrm>
          <a:off x="0" y="3956293"/>
          <a:ext cx="10435817" cy="719549"/>
        </a:xfrm>
        <a:prstGeom prst="roundRect">
          <a:avLst/>
        </a:prstGeom>
        <a:gradFill rotWithShape="0">
          <a:gsLst>
            <a:gs pos="0">
              <a:srgbClr val="8064A2">
                <a:hueOff val="-4464770"/>
                <a:satOff val="26899"/>
                <a:lumOff val="2156"/>
                <a:alphaOff val="0"/>
                <a:shade val="51000"/>
                <a:satMod val="130000"/>
              </a:srgbClr>
            </a:gs>
            <a:gs pos="80000">
              <a:srgbClr val="8064A2">
                <a:hueOff val="-4464770"/>
                <a:satOff val="26899"/>
                <a:lumOff val="2156"/>
                <a:alphaOff val="0"/>
                <a:shade val="93000"/>
                <a:satMod val="130000"/>
              </a:srgbClr>
            </a:gs>
            <a:gs pos="100000">
              <a:srgbClr val="8064A2">
                <a:hueOff val="-4464770"/>
                <a:satOff val="26899"/>
                <a:lumOff val="2156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When in doubt, send them out!</a:t>
          </a:r>
        </a:p>
      </dsp:txBody>
      <dsp:txXfrm>
        <a:off x="35125" y="3991418"/>
        <a:ext cx="10365567" cy="6492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E1C063-0430-4835-A493-D87B823BB0F9}">
      <dsp:nvSpPr>
        <dsp:cNvPr id="0" name=""/>
        <dsp:cNvSpPr/>
      </dsp:nvSpPr>
      <dsp:spPr>
        <a:xfrm>
          <a:off x="0" y="18063"/>
          <a:ext cx="7078640" cy="815490"/>
        </a:xfrm>
        <a:prstGeom prst="roundRect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BLS</a:t>
          </a:r>
        </a:p>
      </dsp:txBody>
      <dsp:txXfrm>
        <a:off x="39809" y="57872"/>
        <a:ext cx="6999022" cy="735872"/>
      </dsp:txXfrm>
    </dsp:sp>
    <dsp:sp modelId="{0509D946-D9EE-48CC-9BF5-0EE11789210C}">
      <dsp:nvSpPr>
        <dsp:cNvPr id="0" name=""/>
        <dsp:cNvSpPr/>
      </dsp:nvSpPr>
      <dsp:spPr>
        <a:xfrm>
          <a:off x="0" y="931473"/>
          <a:ext cx="7078640" cy="815490"/>
        </a:xfrm>
        <a:prstGeom prst="roundRect">
          <a:avLst/>
        </a:prstGeom>
        <a:gradFill rotWithShape="0">
          <a:gsLst>
            <a:gs pos="0">
              <a:srgbClr val="8064A2">
                <a:hueOff val="-892954"/>
                <a:satOff val="5380"/>
                <a:lumOff val="431"/>
                <a:alphaOff val="0"/>
                <a:shade val="51000"/>
                <a:satMod val="130000"/>
              </a:srgbClr>
            </a:gs>
            <a:gs pos="80000">
              <a:srgbClr val="8064A2">
                <a:hueOff val="-892954"/>
                <a:satOff val="5380"/>
                <a:lumOff val="431"/>
                <a:alphaOff val="0"/>
                <a:shade val="93000"/>
                <a:satMod val="130000"/>
              </a:srgbClr>
            </a:gs>
            <a:gs pos="100000">
              <a:srgbClr val="8064A2">
                <a:hueOff val="-892954"/>
                <a:satOff val="5380"/>
                <a:lumOff val="431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Crisis Resource Management</a:t>
          </a:r>
        </a:p>
      </dsp:txBody>
      <dsp:txXfrm>
        <a:off x="39809" y="971282"/>
        <a:ext cx="6999022" cy="735872"/>
      </dsp:txXfrm>
    </dsp:sp>
    <dsp:sp modelId="{B5A0E3E0-6B62-41B4-99B6-107584413F97}">
      <dsp:nvSpPr>
        <dsp:cNvPr id="0" name=""/>
        <dsp:cNvSpPr/>
      </dsp:nvSpPr>
      <dsp:spPr>
        <a:xfrm>
          <a:off x="0" y="1844883"/>
          <a:ext cx="7078640" cy="815490"/>
        </a:xfrm>
        <a:prstGeom prst="roundRect">
          <a:avLst/>
        </a:prstGeom>
        <a:gradFill rotWithShape="0">
          <a:gsLst>
            <a:gs pos="0">
              <a:srgbClr val="8064A2">
                <a:hueOff val="-1785908"/>
                <a:satOff val="10760"/>
                <a:lumOff val="862"/>
                <a:alphaOff val="0"/>
                <a:shade val="51000"/>
                <a:satMod val="130000"/>
              </a:srgbClr>
            </a:gs>
            <a:gs pos="80000">
              <a:srgbClr val="8064A2">
                <a:hueOff val="-1785908"/>
                <a:satOff val="10760"/>
                <a:lumOff val="862"/>
                <a:alphaOff val="0"/>
                <a:shade val="93000"/>
                <a:satMod val="130000"/>
              </a:srgbClr>
            </a:gs>
            <a:gs pos="100000">
              <a:srgbClr val="8064A2">
                <a:hueOff val="-1785908"/>
                <a:satOff val="10760"/>
                <a:lumOff val="862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Respiratory</a:t>
          </a:r>
        </a:p>
      </dsp:txBody>
      <dsp:txXfrm>
        <a:off x="39809" y="1884692"/>
        <a:ext cx="6999022" cy="735872"/>
      </dsp:txXfrm>
    </dsp:sp>
    <dsp:sp modelId="{7622AE5A-E434-4296-9EC2-1FE4A25EE177}">
      <dsp:nvSpPr>
        <dsp:cNvPr id="0" name=""/>
        <dsp:cNvSpPr/>
      </dsp:nvSpPr>
      <dsp:spPr>
        <a:xfrm>
          <a:off x="0" y="2758293"/>
          <a:ext cx="7078640" cy="815490"/>
        </a:xfrm>
        <a:prstGeom prst="roundRect">
          <a:avLst/>
        </a:prstGeom>
        <a:gradFill rotWithShape="0">
          <a:gsLst>
            <a:gs pos="0">
              <a:srgbClr val="8064A2">
                <a:hueOff val="-2678862"/>
                <a:satOff val="16139"/>
                <a:lumOff val="1294"/>
                <a:alphaOff val="0"/>
                <a:shade val="51000"/>
                <a:satMod val="130000"/>
              </a:srgbClr>
            </a:gs>
            <a:gs pos="80000">
              <a:srgbClr val="8064A2">
                <a:hueOff val="-2678862"/>
                <a:satOff val="16139"/>
                <a:lumOff val="1294"/>
                <a:alphaOff val="0"/>
                <a:shade val="93000"/>
                <a:satMod val="130000"/>
              </a:srgbClr>
            </a:gs>
            <a:gs pos="100000">
              <a:srgbClr val="8064A2">
                <a:hueOff val="-2678862"/>
                <a:satOff val="16139"/>
                <a:lumOff val="1294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Shock</a:t>
          </a:r>
        </a:p>
      </dsp:txBody>
      <dsp:txXfrm>
        <a:off x="39809" y="2798102"/>
        <a:ext cx="6999022" cy="735872"/>
      </dsp:txXfrm>
    </dsp:sp>
    <dsp:sp modelId="{6111587E-4510-4E75-96D0-6BC586E531C7}">
      <dsp:nvSpPr>
        <dsp:cNvPr id="0" name=""/>
        <dsp:cNvSpPr/>
      </dsp:nvSpPr>
      <dsp:spPr>
        <a:xfrm>
          <a:off x="0" y="3671703"/>
          <a:ext cx="7078640" cy="815490"/>
        </a:xfrm>
        <a:prstGeom prst="roundRect">
          <a:avLst/>
        </a:prstGeom>
        <a:gradFill rotWithShape="0">
          <a:gsLst>
            <a:gs pos="0">
              <a:srgbClr val="8064A2">
                <a:hueOff val="-3571816"/>
                <a:satOff val="21519"/>
                <a:lumOff val="1725"/>
                <a:alphaOff val="0"/>
                <a:shade val="51000"/>
                <a:satMod val="130000"/>
              </a:srgbClr>
            </a:gs>
            <a:gs pos="80000">
              <a:srgbClr val="8064A2">
                <a:hueOff val="-3571816"/>
                <a:satOff val="21519"/>
                <a:lumOff val="1725"/>
                <a:alphaOff val="0"/>
                <a:shade val="93000"/>
                <a:satMod val="130000"/>
              </a:srgbClr>
            </a:gs>
            <a:gs pos="100000">
              <a:srgbClr val="8064A2">
                <a:hueOff val="-3571816"/>
                <a:satOff val="21519"/>
                <a:lumOff val="1725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Cardiac Arrhythmias</a:t>
          </a:r>
        </a:p>
      </dsp:txBody>
      <dsp:txXfrm>
        <a:off x="39809" y="3711512"/>
        <a:ext cx="6999022" cy="735872"/>
      </dsp:txXfrm>
    </dsp:sp>
    <dsp:sp modelId="{9C7A1FB1-1BBB-4D1A-97B3-C98E52966967}">
      <dsp:nvSpPr>
        <dsp:cNvPr id="0" name=""/>
        <dsp:cNvSpPr/>
      </dsp:nvSpPr>
      <dsp:spPr>
        <a:xfrm>
          <a:off x="0" y="4585113"/>
          <a:ext cx="7078640" cy="815490"/>
        </a:xfrm>
        <a:prstGeom prst="roundRect">
          <a:avLst/>
        </a:prstGeom>
        <a:gradFill rotWithShape="0">
          <a:gsLst>
            <a:gs pos="0">
              <a:srgbClr val="8064A2">
                <a:hueOff val="-4464770"/>
                <a:satOff val="26899"/>
                <a:lumOff val="2156"/>
                <a:alphaOff val="0"/>
                <a:shade val="51000"/>
                <a:satMod val="130000"/>
              </a:srgbClr>
            </a:gs>
            <a:gs pos="80000">
              <a:srgbClr val="8064A2">
                <a:hueOff val="-4464770"/>
                <a:satOff val="26899"/>
                <a:lumOff val="2156"/>
                <a:alphaOff val="0"/>
                <a:shade val="93000"/>
                <a:satMod val="130000"/>
              </a:srgbClr>
            </a:gs>
            <a:gs pos="100000">
              <a:srgbClr val="8064A2">
                <a:hueOff val="-4464770"/>
                <a:satOff val="26899"/>
                <a:lumOff val="2156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Unresponsive Patient</a:t>
          </a:r>
        </a:p>
      </dsp:txBody>
      <dsp:txXfrm>
        <a:off x="39809" y="4624922"/>
        <a:ext cx="6999022" cy="73587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766A76-8945-4AEF-9EF7-01C9F95E9126}">
      <dsp:nvSpPr>
        <dsp:cNvPr id="0" name=""/>
        <dsp:cNvSpPr/>
      </dsp:nvSpPr>
      <dsp:spPr>
        <a:xfrm>
          <a:off x="4544" y="20182"/>
          <a:ext cx="4652422" cy="4236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Adjunctive Anaphylaxis Interventions</a:t>
          </a:r>
        </a:p>
      </dsp:txBody>
      <dsp:txXfrm>
        <a:off x="25224" y="40862"/>
        <a:ext cx="4611062" cy="382280"/>
      </dsp:txXfrm>
    </dsp:sp>
    <dsp:sp modelId="{19A2AE92-F7FD-40F2-8BFD-FA34F2E7FF45}">
      <dsp:nvSpPr>
        <dsp:cNvPr id="0" name=""/>
        <dsp:cNvSpPr/>
      </dsp:nvSpPr>
      <dsp:spPr>
        <a:xfrm rot="5400000">
          <a:off x="2946434" y="-846966"/>
          <a:ext cx="338912" cy="3008268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1-1.25mg/kg, max 50mg IM/IV/PO</a:t>
          </a:r>
        </a:p>
      </dsp:txBody>
      <dsp:txXfrm rot="-5400000">
        <a:off x="1611756" y="504256"/>
        <a:ext cx="2991724" cy="305824"/>
      </dsp:txXfrm>
    </dsp:sp>
    <dsp:sp modelId="{E9136FD5-B959-4746-9E7A-39EAA1B27F74}">
      <dsp:nvSpPr>
        <dsp:cNvPr id="0" name=""/>
        <dsp:cNvSpPr/>
      </dsp:nvSpPr>
      <dsp:spPr>
        <a:xfrm>
          <a:off x="11" y="445348"/>
          <a:ext cx="1648675" cy="423640"/>
        </a:xfrm>
        <a:prstGeom prst="roundRect">
          <a:avLst/>
        </a:prstGeom>
        <a:solidFill>
          <a:schemeClr val="accent4">
            <a:hueOff val="2450223"/>
            <a:satOff val="-10194"/>
            <a:lumOff val="2402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diphenhydramine</a:t>
          </a:r>
        </a:p>
      </dsp:txBody>
      <dsp:txXfrm>
        <a:off x="20691" y="466028"/>
        <a:ext cx="1607315" cy="382280"/>
      </dsp:txXfrm>
    </dsp:sp>
    <dsp:sp modelId="{D80A7CFC-705E-4DE9-995C-1434B0393E42}">
      <dsp:nvSpPr>
        <dsp:cNvPr id="0" name=""/>
        <dsp:cNvSpPr/>
      </dsp:nvSpPr>
      <dsp:spPr>
        <a:xfrm rot="5400000">
          <a:off x="2932239" y="-421390"/>
          <a:ext cx="338912" cy="3008268"/>
        </a:xfrm>
        <a:prstGeom prst="round2SameRect">
          <a:avLst/>
        </a:prstGeom>
        <a:solidFill>
          <a:schemeClr val="accent4">
            <a:tint val="40000"/>
            <a:alpha val="90000"/>
            <a:hueOff val="3620642"/>
            <a:satOff val="-17082"/>
            <a:lumOff val="-617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3620642"/>
              <a:satOff val="-17082"/>
              <a:lumOff val="-6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baseline="0"/>
            <a:t>0.6mg/kg IM/IV/PO; max 16mg</a:t>
          </a:r>
        </a:p>
      </dsp:txBody>
      <dsp:txXfrm rot="-5400000">
        <a:off x="1597561" y="929832"/>
        <a:ext cx="2991724" cy="305824"/>
      </dsp:txXfrm>
    </dsp:sp>
    <dsp:sp modelId="{2D00BE5F-9AC5-4829-8D48-34F990BA7D61}">
      <dsp:nvSpPr>
        <dsp:cNvPr id="0" name=""/>
        <dsp:cNvSpPr/>
      </dsp:nvSpPr>
      <dsp:spPr>
        <a:xfrm>
          <a:off x="11" y="890170"/>
          <a:ext cx="1648675" cy="423640"/>
        </a:xfrm>
        <a:prstGeom prst="round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dexamethasone</a:t>
          </a:r>
        </a:p>
      </dsp:txBody>
      <dsp:txXfrm>
        <a:off x="20691" y="910850"/>
        <a:ext cx="1607315" cy="382280"/>
      </dsp:txXfrm>
    </dsp:sp>
    <dsp:sp modelId="{C9DAEB53-57C0-4402-A05F-B85A5925C867}">
      <dsp:nvSpPr>
        <dsp:cNvPr id="0" name=""/>
        <dsp:cNvSpPr/>
      </dsp:nvSpPr>
      <dsp:spPr>
        <a:xfrm rot="5400000">
          <a:off x="2937202" y="23431"/>
          <a:ext cx="338912" cy="3008268"/>
        </a:xfrm>
        <a:prstGeom prst="round2SameRect">
          <a:avLst/>
        </a:prstGeom>
        <a:solidFill>
          <a:schemeClr val="accent4">
            <a:tint val="40000"/>
            <a:alpha val="90000"/>
            <a:hueOff val="7241284"/>
            <a:satOff val="-34163"/>
            <a:lumOff val="-1234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7241284"/>
              <a:satOff val="-34163"/>
              <a:lumOff val="-123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baseline="0"/>
            <a:t>10mg &gt;6yo, 5mg &lt;5yo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baseline="0"/>
            <a:t>Only if able to take PO</a:t>
          </a:r>
        </a:p>
      </dsp:txBody>
      <dsp:txXfrm rot="-5400000">
        <a:off x="1602524" y="1374653"/>
        <a:ext cx="2991724" cy="305824"/>
      </dsp:txXfrm>
    </dsp:sp>
    <dsp:sp modelId="{F3ABF5EC-EDDB-47D0-8F46-0D20B4982C0E}">
      <dsp:nvSpPr>
        <dsp:cNvPr id="0" name=""/>
        <dsp:cNvSpPr/>
      </dsp:nvSpPr>
      <dsp:spPr>
        <a:xfrm>
          <a:off x="11" y="1334992"/>
          <a:ext cx="1648675" cy="423640"/>
        </a:xfrm>
        <a:prstGeom prst="roundRect">
          <a:avLst/>
        </a:prstGeom>
        <a:solidFill>
          <a:schemeClr val="accent4">
            <a:hueOff val="7350668"/>
            <a:satOff val="-30583"/>
            <a:lumOff val="7206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cetirizine</a:t>
          </a:r>
        </a:p>
      </dsp:txBody>
      <dsp:txXfrm>
        <a:off x="20691" y="1355672"/>
        <a:ext cx="1607315" cy="382280"/>
      </dsp:txXfrm>
    </dsp:sp>
    <dsp:sp modelId="{E98BB3E6-6F70-4B79-98EF-77DBF5D83336}">
      <dsp:nvSpPr>
        <dsp:cNvPr id="0" name=""/>
        <dsp:cNvSpPr/>
      </dsp:nvSpPr>
      <dsp:spPr>
        <a:xfrm rot="5400000">
          <a:off x="2792724" y="614128"/>
          <a:ext cx="609685" cy="3005388"/>
        </a:xfrm>
        <a:prstGeom prst="round2SameRect">
          <a:avLst/>
        </a:prstGeom>
        <a:solidFill>
          <a:schemeClr val="accent4">
            <a:tint val="40000"/>
            <a:alpha val="90000"/>
            <a:hueOff val="10861925"/>
            <a:satOff val="-51245"/>
            <a:lumOff val="-1851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0861925"/>
              <a:satOff val="-51245"/>
              <a:lumOff val="-18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baseline="0"/>
            <a:t>Racemic epinephrine (0.5mg in 3mL NS) if stridor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baseline="0"/>
            <a:t>Albuterol (2.5mg/3mL) if wheezing</a:t>
          </a:r>
        </a:p>
      </dsp:txBody>
      <dsp:txXfrm rot="-5400000">
        <a:off x="1594873" y="1841741"/>
        <a:ext cx="2975626" cy="550161"/>
      </dsp:txXfrm>
    </dsp:sp>
    <dsp:sp modelId="{8EC31C94-B450-4642-B07B-B64396DEC565}">
      <dsp:nvSpPr>
        <dsp:cNvPr id="0" name=""/>
        <dsp:cNvSpPr/>
      </dsp:nvSpPr>
      <dsp:spPr>
        <a:xfrm>
          <a:off x="11" y="1779814"/>
          <a:ext cx="1650312" cy="674015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Nebulizer treatment</a:t>
          </a:r>
        </a:p>
      </dsp:txBody>
      <dsp:txXfrm>
        <a:off x="32914" y="1812717"/>
        <a:ext cx="1584506" cy="60820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9221D0-F40B-4B64-AB60-E9AC8455F5E1}">
      <dsp:nvSpPr>
        <dsp:cNvPr id="0" name=""/>
        <dsp:cNvSpPr/>
      </dsp:nvSpPr>
      <dsp:spPr>
        <a:xfrm>
          <a:off x="0" y="4647872"/>
          <a:ext cx="6905204" cy="40562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kern="1200"/>
            <a:t>Repeat bolus (up to 3x) until improved vitals/exam, </a:t>
          </a:r>
          <a:r>
            <a:rPr lang="en-US" sz="1400" b="1" kern="1200">
              <a:solidFill>
                <a:srgbClr val="FFFF00"/>
              </a:solidFill>
            </a:rPr>
            <a:t>transfer</a:t>
          </a:r>
          <a:r>
            <a:rPr lang="en-US" sz="1400" kern="1200"/>
            <a:t> if no improvement</a:t>
          </a:r>
        </a:p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kern="1200"/>
            <a:t>If anaphylaxis, </a:t>
          </a:r>
          <a:r>
            <a:rPr lang="en-US" sz="1400" b="1" kern="1200">
              <a:solidFill>
                <a:srgbClr val="FFFF00"/>
              </a:solidFill>
            </a:rPr>
            <a:t>TRANSFER</a:t>
          </a:r>
          <a:r>
            <a:rPr lang="en-US" sz="1400" b="0" kern="1200"/>
            <a:t> if no/poor improvement, </a:t>
          </a:r>
          <a:r>
            <a:rPr lang="en-US" sz="1400" b="0" kern="1200">
              <a:latin typeface="Calibri" panose="020F0502020204030204" pitchFamily="34" charset="0"/>
              <a:cs typeface="Calibri" panose="020F0502020204030204" pitchFamily="34" charset="0"/>
            </a:rPr>
            <a:t>↓ BP,</a:t>
          </a:r>
          <a:r>
            <a:rPr lang="en-US" sz="1400" kern="1200"/>
            <a:t> or need to repeat Epi</a:t>
          </a:r>
        </a:p>
      </dsp:txBody>
      <dsp:txXfrm>
        <a:off x="0" y="4647872"/>
        <a:ext cx="6905204" cy="405625"/>
      </dsp:txXfrm>
    </dsp:sp>
    <dsp:sp modelId="{B16C35B1-B742-42EC-82D5-889218D2DCE9}">
      <dsp:nvSpPr>
        <dsp:cNvPr id="0" name=""/>
        <dsp:cNvSpPr/>
      </dsp:nvSpPr>
      <dsp:spPr>
        <a:xfrm rot="10800000">
          <a:off x="0" y="4052920"/>
          <a:ext cx="6905204" cy="612490"/>
        </a:xfrm>
        <a:prstGeom prst="upArrowCallout">
          <a:avLst/>
        </a:prstGeom>
        <a:gradFill rotWithShape="0">
          <a:gsLst>
            <a:gs pos="0">
              <a:schemeClr val="accent4">
                <a:hueOff val="1960178"/>
                <a:satOff val="-8155"/>
                <a:lumOff val="1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960178"/>
                <a:satOff val="-8155"/>
                <a:lumOff val="1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960178"/>
                <a:satOff val="-8155"/>
                <a:lumOff val="1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Repeat vitals and reassess frequently (q5-15 min)</a:t>
          </a:r>
        </a:p>
      </dsp:txBody>
      <dsp:txXfrm rot="10800000">
        <a:off x="0" y="4052920"/>
        <a:ext cx="6905204" cy="397978"/>
      </dsp:txXfrm>
    </dsp:sp>
    <dsp:sp modelId="{53ABB632-587E-43EC-9AE7-75557A4A0A6C}">
      <dsp:nvSpPr>
        <dsp:cNvPr id="0" name=""/>
        <dsp:cNvSpPr/>
      </dsp:nvSpPr>
      <dsp:spPr>
        <a:xfrm rot="10800000">
          <a:off x="0" y="3287143"/>
          <a:ext cx="6905204" cy="751623"/>
        </a:xfrm>
        <a:prstGeom prst="upArrowCallout">
          <a:avLst/>
        </a:prstGeom>
        <a:gradFill rotWithShape="0">
          <a:gsLst>
            <a:gs pos="0">
              <a:schemeClr val="accent4">
                <a:hueOff val="3920356"/>
                <a:satOff val="-16311"/>
                <a:lumOff val="3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920356"/>
                <a:satOff val="-16311"/>
                <a:lumOff val="3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920356"/>
                <a:satOff val="-16311"/>
                <a:lumOff val="3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kern="1200"/>
            <a:t>NS Bolus </a:t>
          </a:r>
          <a:r>
            <a:rPr lang="en-US" sz="1400" kern="1200"/>
            <a:t>(20mL/kg) to max 80/kg; if sepsis, IV/IM </a:t>
          </a:r>
          <a:r>
            <a:rPr lang="en-US" sz="1400" b="1" kern="1200"/>
            <a:t>ceftriaxone</a:t>
          </a:r>
          <a:r>
            <a:rPr lang="en-US" sz="1400" kern="1200"/>
            <a:t> (50mg/kg, max 1g; early is key)</a:t>
          </a:r>
          <a:endParaRPr lang="en-US" sz="1300" kern="1200"/>
        </a:p>
        <a:p>
          <a:pPr marL="0" lvl="0" indent="0" algn="ctr" defTabSz="6223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0" kern="1200"/>
            <a:t>If anaphylaxis, </a:t>
          </a:r>
          <a:r>
            <a:rPr lang="en-US" sz="1400" b="1" kern="1200"/>
            <a:t>Epi IM </a:t>
          </a:r>
          <a:r>
            <a:rPr lang="en-US" sz="1400" kern="1200"/>
            <a:t>(0.15mg&lt;30kg, 0.3mg if &gt;30kg), antipyretics PRN</a:t>
          </a:r>
        </a:p>
      </dsp:txBody>
      <dsp:txXfrm rot="10800000">
        <a:off x="0" y="3287143"/>
        <a:ext cx="6905204" cy="488382"/>
      </dsp:txXfrm>
    </dsp:sp>
    <dsp:sp modelId="{54FFE5A3-A965-4D74-A8F6-5AD76F3F05A2}">
      <dsp:nvSpPr>
        <dsp:cNvPr id="0" name=""/>
        <dsp:cNvSpPr/>
      </dsp:nvSpPr>
      <dsp:spPr>
        <a:xfrm rot="10800000">
          <a:off x="0" y="2700753"/>
          <a:ext cx="6905204" cy="612490"/>
        </a:xfrm>
        <a:prstGeom prst="upArrowCallout">
          <a:avLst/>
        </a:prstGeom>
        <a:gradFill rotWithShape="0">
          <a:gsLst>
            <a:gs pos="0">
              <a:schemeClr val="accent4">
                <a:hueOff val="5880535"/>
                <a:satOff val="-24466"/>
                <a:lumOff val="5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880535"/>
                <a:satOff val="-24466"/>
                <a:lumOff val="5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880535"/>
                <a:satOff val="-24466"/>
                <a:lumOff val="5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Calibri"/>
            </a:rPr>
            <a:t>Anaphylaxis Kit, c</a:t>
          </a:r>
          <a:r>
            <a:rPr lang="en-US" sz="1400" kern="1200"/>
            <a:t>onsider</a:t>
          </a:r>
          <a:r>
            <a:rPr lang="en-US" sz="1400" kern="1200" baseline="0"/>
            <a:t> CMP, CBC, D-stick, cultures if sepsis suspected</a:t>
          </a:r>
          <a:endParaRPr lang="en-US" sz="1400" kern="1200"/>
        </a:p>
      </dsp:txBody>
      <dsp:txXfrm rot="10800000">
        <a:off x="0" y="2700753"/>
        <a:ext cx="6905204" cy="397978"/>
      </dsp:txXfrm>
    </dsp:sp>
    <dsp:sp modelId="{DC519A42-6ED9-4093-AB84-5BE629B418E6}">
      <dsp:nvSpPr>
        <dsp:cNvPr id="0" name=""/>
        <dsp:cNvSpPr/>
      </dsp:nvSpPr>
      <dsp:spPr>
        <a:xfrm rot="10800000">
          <a:off x="0" y="2094236"/>
          <a:ext cx="6905204" cy="612490"/>
        </a:xfrm>
        <a:prstGeom prst="upArrowCallout">
          <a:avLst/>
        </a:prstGeom>
        <a:gradFill rotWithShape="0">
          <a:gsLst>
            <a:gs pos="0">
              <a:schemeClr val="accent4">
                <a:hueOff val="7840713"/>
                <a:satOff val="-32622"/>
                <a:lumOff val="768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7840713"/>
                <a:satOff val="-32622"/>
                <a:lumOff val="768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7840713"/>
                <a:satOff val="-32622"/>
                <a:lumOff val="768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kern="1200">
              <a:latin typeface="Calibri"/>
            </a:rPr>
            <a:t>Vitals and problem-focused exam c/w shock</a:t>
          </a:r>
        </a:p>
        <a:p>
          <a:pPr marL="0" lvl="0" indent="0" algn="ctr" defTabSz="6223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kern="1200">
              <a:latin typeface="Calibri"/>
            </a:rPr>
            <a:t> (tachycardia, flash cap refill, bounding pulses, warm skin, fever, s/s of anaphylaxis)</a:t>
          </a:r>
        </a:p>
      </dsp:txBody>
      <dsp:txXfrm rot="10800000">
        <a:off x="0" y="2094236"/>
        <a:ext cx="6905204" cy="397978"/>
      </dsp:txXfrm>
    </dsp:sp>
    <dsp:sp modelId="{97B0C91A-586C-4470-950D-121B5EC461AA}">
      <dsp:nvSpPr>
        <dsp:cNvPr id="0" name=""/>
        <dsp:cNvSpPr/>
      </dsp:nvSpPr>
      <dsp:spPr>
        <a:xfrm rot="10800000">
          <a:off x="0" y="0"/>
          <a:ext cx="6905204" cy="2099483"/>
        </a:xfrm>
        <a:prstGeom prst="upArrowCallou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kern="1200">
              <a:latin typeface="Calibri"/>
            </a:rPr>
            <a:t>  </a:t>
          </a:r>
        </a:p>
      </dsp:txBody>
      <dsp:txXfrm rot="10800000">
        <a:off x="0" y="0"/>
        <a:ext cx="6905204" cy="136418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63B83A-1FDE-46D4-8B83-7882215F4276}">
      <dsp:nvSpPr>
        <dsp:cNvPr id="0" name=""/>
        <dsp:cNvSpPr/>
      </dsp:nvSpPr>
      <dsp:spPr>
        <a:xfrm>
          <a:off x="0" y="3503372"/>
          <a:ext cx="7870653" cy="90955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If </a:t>
          </a:r>
          <a:r>
            <a:rPr lang="en-US" sz="2100" kern="1200" err="1"/>
            <a:t>nl</a:t>
          </a:r>
          <a:r>
            <a:rPr lang="en-US" sz="2100" kern="1200"/>
            <a:t> EKG, healthy, and asymptomatic with </a:t>
          </a:r>
          <a:r>
            <a:rPr lang="en-US" sz="2100" kern="1200" err="1"/>
            <a:t>nl</a:t>
          </a:r>
          <a:r>
            <a:rPr lang="en-US" sz="2100" kern="1200"/>
            <a:t> exam, then no intervention</a:t>
          </a:r>
        </a:p>
      </dsp:txBody>
      <dsp:txXfrm>
        <a:off x="0" y="3503372"/>
        <a:ext cx="7870653" cy="909553"/>
      </dsp:txXfrm>
    </dsp:sp>
    <dsp:sp modelId="{89E86305-56A0-4542-93E7-7C567973922B}">
      <dsp:nvSpPr>
        <dsp:cNvPr id="0" name=""/>
        <dsp:cNvSpPr/>
      </dsp:nvSpPr>
      <dsp:spPr>
        <a:xfrm rot="10800000">
          <a:off x="0" y="2118122"/>
          <a:ext cx="7870653" cy="1398893"/>
        </a:xfrm>
        <a:prstGeom prst="upArrowCallout">
          <a:avLst/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kern="1200">
              <a:latin typeface="Calibri"/>
            </a:rPr>
            <a:t>Problem-based exam &amp; o</a:t>
          </a:r>
          <a:r>
            <a:rPr lang="en-US" sz="2000" kern="1200"/>
            <a:t>btain</a:t>
          </a:r>
          <a:r>
            <a:rPr lang="en-US" sz="2000" kern="1200" baseline="-25000"/>
            <a:t> </a:t>
          </a:r>
          <a:r>
            <a:rPr lang="en-US" sz="2000" kern="1200" baseline="0"/>
            <a:t>EKG. </a:t>
          </a:r>
          <a:r>
            <a:rPr lang="en-US" sz="2000" kern="1200"/>
            <a:t>If Mobitz II or 3</a:t>
          </a:r>
          <a:r>
            <a:rPr lang="en-US" sz="2000" kern="1200" baseline="30000"/>
            <a:t>rd</a:t>
          </a:r>
          <a:r>
            <a:rPr lang="en-US" sz="2000" kern="1200"/>
            <a:t> degree heart-block,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b="1" kern="1200"/>
            <a:t>initiate transfer</a:t>
          </a:r>
          <a:endParaRPr lang="en-US" sz="2000" b="1" kern="1200">
            <a:latin typeface="Calibri"/>
          </a:endParaRPr>
        </a:p>
      </dsp:txBody>
      <dsp:txXfrm rot="10800000">
        <a:off x="0" y="2118122"/>
        <a:ext cx="7870653" cy="908959"/>
      </dsp:txXfrm>
    </dsp:sp>
    <dsp:sp modelId="{E732A741-A723-4C3F-B098-B3E83194E242}">
      <dsp:nvSpPr>
        <dsp:cNvPr id="0" name=""/>
        <dsp:cNvSpPr/>
      </dsp:nvSpPr>
      <dsp:spPr>
        <a:xfrm rot="10800000">
          <a:off x="0" y="13184"/>
          <a:ext cx="7870653" cy="2130556"/>
        </a:xfrm>
        <a:prstGeom prst="upArrowCallou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 </a:t>
          </a:r>
          <a:endParaRPr lang="en-US" sz="2000" kern="1200">
            <a:latin typeface="Calibri"/>
          </a:endParaRPr>
        </a:p>
      </dsp:txBody>
      <dsp:txXfrm rot="10800000">
        <a:off x="0" y="13184"/>
        <a:ext cx="7870653" cy="138437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349E88-BE7E-4315-8EBA-CAB79F979AD7}">
      <dsp:nvSpPr>
        <dsp:cNvPr id="0" name=""/>
        <dsp:cNvSpPr/>
      </dsp:nvSpPr>
      <dsp:spPr>
        <a:xfrm>
          <a:off x="0" y="4338800"/>
          <a:ext cx="8097292" cy="59390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Immediate Transfer</a:t>
          </a:r>
        </a:p>
      </dsp:txBody>
      <dsp:txXfrm>
        <a:off x="0" y="4338800"/>
        <a:ext cx="8097292" cy="593902"/>
      </dsp:txXfrm>
    </dsp:sp>
    <dsp:sp modelId="{FE289BC7-BCA8-4322-91FA-7A8EB3B19CB5}">
      <dsp:nvSpPr>
        <dsp:cNvPr id="0" name=""/>
        <dsp:cNvSpPr/>
      </dsp:nvSpPr>
      <dsp:spPr>
        <a:xfrm rot="10800000">
          <a:off x="0" y="2931190"/>
          <a:ext cx="8097292" cy="1417997"/>
        </a:xfrm>
        <a:prstGeom prst="upArrowCallout">
          <a:avLst/>
        </a:prstGeom>
        <a:gradFill rotWithShape="0">
          <a:gsLst>
            <a:gs pos="0">
              <a:schemeClr val="accent4">
                <a:hueOff val="3266964"/>
                <a:satOff val="-13592"/>
                <a:lumOff val="32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266964"/>
                <a:satOff val="-13592"/>
                <a:lumOff val="32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266964"/>
                <a:satOff val="-13592"/>
                <a:lumOff val="32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/>
            <a:t>Once airway and breathing secured, consider EKG. </a:t>
          </a:r>
          <a:endParaRPr lang="en-US" sz="1600" kern="1200">
            <a:latin typeface="Calibri"/>
          </a:endParaRPr>
        </a:p>
        <a:p>
          <a:pPr marL="0" lvl="0" indent="0" algn="ctr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baseline="0"/>
            <a:t>If SVT, perform vagal maneuvers and administer adenosine (per SVT Management)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baseline="0"/>
            <a:t>Identify and treat reversible causes (H’s &amp; T’s)</a:t>
          </a:r>
          <a:endParaRPr lang="en-US" sz="1600" kern="1200"/>
        </a:p>
      </dsp:txBody>
      <dsp:txXfrm rot="10800000">
        <a:off x="0" y="2931190"/>
        <a:ext cx="8097292" cy="921372"/>
      </dsp:txXfrm>
    </dsp:sp>
    <dsp:sp modelId="{DC519A42-6ED9-4093-AB84-5BE629B418E6}">
      <dsp:nvSpPr>
        <dsp:cNvPr id="0" name=""/>
        <dsp:cNvSpPr/>
      </dsp:nvSpPr>
      <dsp:spPr>
        <a:xfrm rot="10800000">
          <a:off x="0" y="2120475"/>
          <a:ext cx="8097292" cy="821102"/>
        </a:xfrm>
        <a:prstGeom prst="upArrowCallout">
          <a:avLst/>
        </a:prstGeom>
        <a:gradFill rotWithShape="0">
          <a:gsLst>
            <a:gs pos="0">
              <a:schemeClr val="accent4">
                <a:hueOff val="6533927"/>
                <a:satOff val="-27185"/>
                <a:lumOff val="64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533927"/>
                <a:satOff val="-27185"/>
                <a:lumOff val="64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533927"/>
                <a:satOff val="-27185"/>
                <a:lumOff val="64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>
              <a:latin typeface="Calibri"/>
            </a:rPr>
            <a:t>Vitals and problem-focused exam/assessment (↑ HR, ↓ BP) </a:t>
          </a:r>
        </a:p>
      </dsp:txBody>
      <dsp:txXfrm rot="10800000">
        <a:off x="0" y="2120475"/>
        <a:ext cx="8097292" cy="533527"/>
      </dsp:txXfrm>
    </dsp:sp>
    <dsp:sp modelId="{F003F652-9FA8-486C-9A71-D6E25A600937}">
      <dsp:nvSpPr>
        <dsp:cNvPr id="0" name=""/>
        <dsp:cNvSpPr/>
      </dsp:nvSpPr>
      <dsp:spPr>
        <a:xfrm rot="10800000">
          <a:off x="0" y="313"/>
          <a:ext cx="8097292" cy="2130548"/>
        </a:xfrm>
        <a:prstGeom prst="upArrowCallou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en-US" sz="1600" kern="1200">
            <a:latin typeface="Calibri"/>
          </a:endParaRPr>
        </a:p>
      </dsp:txBody>
      <dsp:txXfrm rot="10800000">
        <a:off x="0" y="313"/>
        <a:ext cx="8097292" cy="13843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49A550-2F02-4123-8BBC-A8C98FC9DC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048" cy="470356"/>
          </a:xfrm>
          <a:prstGeom prst="rect">
            <a:avLst/>
          </a:prstGeom>
        </p:spPr>
        <p:txBody>
          <a:bodyPr vert="horz" lIns="89132" tIns="44566" rIns="89132" bIns="4456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51A3C8-C0CF-428F-ACBA-D3DC2A7DBB3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2887" y="0"/>
            <a:ext cx="3078048" cy="470356"/>
          </a:xfrm>
          <a:prstGeom prst="rect">
            <a:avLst/>
          </a:prstGeom>
        </p:spPr>
        <p:txBody>
          <a:bodyPr vert="horz" lIns="89132" tIns="44566" rIns="89132" bIns="44566" rtlCol="0"/>
          <a:lstStyle>
            <a:lvl1pPr algn="r">
              <a:defRPr sz="1200"/>
            </a:lvl1pPr>
          </a:lstStyle>
          <a:p>
            <a:fld id="{1F5C8040-0B37-46DA-A0C9-D6B5E582D5DB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549E3D-CB1A-4AE9-A610-7FA0928E320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8918120"/>
            <a:ext cx="3078048" cy="470355"/>
          </a:xfrm>
          <a:prstGeom prst="rect">
            <a:avLst/>
          </a:prstGeom>
        </p:spPr>
        <p:txBody>
          <a:bodyPr vert="horz" lIns="89132" tIns="44566" rIns="89132" bIns="4456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976444-5CDE-4A0F-88EB-843CBF67058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2887" y="8918120"/>
            <a:ext cx="3078048" cy="470355"/>
          </a:xfrm>
          <a:prstGeom prst="rect">
            <a:avLst/>
          </a:prstGeom>
        </p:spPr>
        <p:txBody>
          <a:bodyPr vert="horz" lIns="89132" tIns="44566" rIns="89132" bIns="44566" rtlCol="0" anchor="b"/>
          <a:lstStyle>
            <a:lvl1pPr algn="r">
              <a:defRPr sz="1200"/>
            </a:lvl1pPr>
          </a:lstStyle>
          <a:p>
            <a:fld id="{4639D63F-341C-4AD3-9328-F0AED63D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9423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7739" cy="471054"/>
          </a:xfrm>
          <a:prstGeom prst="rect">
            <a:avLst/>
          </a:prstGeom>
        </p:spPr>
        <p:txBody>
          <a:bodyPr vert="horz" lIns="94222" tIns="47112" rIns="94222" bIns="47112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1"/>
            <a:ext cx="3077739" cy="471054"/>
          </a:xfrm>
          <a:prstGeom prst="rect">
            <a:avLst/>
          </a:prstGeom>
        </p:spPr>
        <p:txBody>
          <a:bodyPr vert="horz" lIns="94222" tIns="47112" rIns="94222" bIns="47112" rtlCol="0"/>
          <a:lstStyle>
            <a:lvl1pPr algn="r">
              <a:defRPr sz="1300"/>
            </a:lvl1pPr>
          </a:lstStyle>
          <a:p>
            <a:fld id="{9EA35727-1C7A-497B-B15A-F7760BD8A487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2" tIns="47112" rIns="94222" bIns="4711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3"/>
          </a:xfrm>
          <a:prstGeom prst="rect">
            <a:avLst/>
          </a:prstGeom>
        </p:spPr>
        <p:txBody>
          <a:bodyPr vert="horz" lIns="94222" tIns="47112" rIns="94222" bIns="4711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2" tIns="47112" rIns="94222" bIns="47112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2" tIns="47112" rIns="94222" bIns="47112" rtlCol="0" anchor="b"/>
          <a:lstStyle>
            <a:lvl1pPr algn="r">
              <a:defRPr sz="1300"/>
            </a:lvl1pPr>
          </a:lstStyle>
          <a:p>
            <a:fld id="{9207B7BA-7BE5-4B54-ACCF-FFDF7E1E7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098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survey of 52 practices reported on average 1 emergency/month</a:t>
            </a:r>
          </a:p>
          <a:p>
            <a:r>
              <a:rPr lang="en-US"/>
              <a:t>Another study showed almost 2/3 of peds and FPs in an urban setting reported &gt;1 </a:t>
            </a:r>
            <a:r>
              <a:rPr lang="en-US" err="1"/>
              <a:t>pt</a:t>
            </a:r>
            <a:r>
              <a:rPr lang="en-US"/>
              <a:t> per week who required hospitalization or urgent stabilization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99EE4-BB2E-4AE6-B84D-F570C8C261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1540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9EE4-BB2E-4AE6-B84D-F570C8C2610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770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9EE4-BB2E-4AE6-B84D-F570C8C2610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7164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9EE4-BB2E-4AE6-B84D-F570C8C2610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0227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9EE4-BB2E-4AE6-B84D-F570C8C2610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35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9EE4-BB2E-4AE6-B84D-F570C8C2610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113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Before we start these intervention algorithms, please note for unresponsive patients…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1D38D4-BB0E-4319-AB5C-2787EF945EA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9241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Less expensive for both teaching the course as well as for participants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99EE4-BB2E-4AE6-B84D-F570C8C261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4594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99EE4-BB2E-4AE6-B84D-F570C8C261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5128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9EE4-BB2E-4AE6-B84D-F570C8C26104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8018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9EE4-BB2E-4AE6-B84D-F570C8C26104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445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true pediatric emergencies are rare overall – this is true</a:t>
            </a:r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“What are the odds it will happen in my office?” or “EMS response times are fast”; or “The hospital’s right nearby”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Denial: </a:t>
            </a:r>
            <a:r>
              <a:rPr lang="en-US" sz="1200" kern="12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“What are the odds it will happen in my office?”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Challenges: </a:t>
            </a:r>
            <a:r>
              <a:rPr lang="en-US" kern="12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Unique challenges exist in this setting (e.g., staffing, medication, equipment, training)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99EE4-BB2E-4AE6-B84D-F570C8C261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688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9EE4-BB2E-4AE6-B84D-F570C8C26104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744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This is a paraphrase of Pasteur’s original statement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If we encounter a rare, but potentially serious event in our office, the best opportunity for a good outcome for that child is when we are ready for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99EE4-BB2E-4AE6-B84D-F570C8C261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669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currently makes up the components of preparing for emergencies in your office? (1 - courses and 2 – sim)</a:t>
            </a:r>
          </a:p>
          <a:p>
            <a:r>
              <a:rPr lang="en-US"/>
              <a:t>However, there are limitations to what is offered…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99EE4-BB2E-4AE6-B84D-F570C8C261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201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 it turns out that some options are too much, and some offer too little</a:t>
            </a:r>
          </a:p>
          <a:p>
            <a:endParaRPr lang="en-US"/>
          </a:p>
          <a:p>
            <a:r>
              <a:rPr lang="en-US"/>
              <a:t>We need something that’s just right</a:t>
            </a:r>
          </a:p>
          <a:p>
            <a:endParaRPr lang="en-US"/>
          </a:p>
          <a:p>
            <a:r>
              <a:rPr lang="en-US"/>
              <a:t>Unfortunately there is currently no ideal option to help us successfully manage the critically ill child in the outpatient setting</a:t>
            </a:r>
          </a:p>
          <a:p>
            <a:endParaRPr lang="en-US"/>
          </a:p>
          <a:p>
            <a:r>
              <a:rPr lang="en-US"/>
              <a:t>We are hoping that we can change that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99EE4-BB2E-4AE6-B84D-F570C8C261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35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Let’s take a step back so I can explain to you how our plan for managing office emergencies came about.</a:t>
            </a:r>
          </a:p>
          <a:p>
            <a:endParaRPr lang="en-US" sz="1200"/>
          </a:p>
          <a:p>
            <a:r>
              <a:rPr lang="en-US" sz="1200"/>
              <a:t>Allow me to walk you through the evolution of our staffing model</a:t>
            </a:r>
          </a:p>
          <a:p>
            <a:endParaRPr lang="en-US" sz="120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99EE4-BB2E-4AE6-B84D-F570C8C261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179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99EE4-BB2E-4AE6-B84D-F570C8C261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538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above taken into account, We propose….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99EE4-BB2E-4AE6-B84D-F570C8C261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519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99EE4-BB2E-4AE6-B84D-F570C8C261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286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gi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gi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gi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lur&#10;&#10;Description automatically generated">
            <a:extLst>
              <a:ext uri="{FF2B5EF4-FFF2-40B4-BE49-F238E27FC236}">
                <a16:creationId xmlns:a16="http://schemas.microsoft.com/office/drawing/2014/main" id="{2AF66CB0-6B13-45DF-9632-5943C7D412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8DFC61-CA47-0F21-A46D-069ECB2866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21124"/>
            <a:ext cx="12249771" cy="125687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1BD47D8-5EC8-2B4D-847A-AD08B0C9AE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7027" y="2967335"/>
            <a:ext cx="7492573" cy="757130"/>
          </a:xfrm>
        </p:spPr>
        <p:txBody>
          <a:bodyPr wrap="square" anchor="b">
            <a:spAutoFit/>
          </a:bodyPr>
          <a:lstStyle>
            <a:lvl1pPr marL="0" marR="0" indent="0" algn="l" defTabSz="5143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2023 Convention Title Here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2023EA7F-1A7D-EC40-8526-CFB039E64C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37026" y="3834476"/>
            <a:ext cx="7038763" cy="63302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3200">
                <a:solidFill>
                  <a:schemeClr val="bg1"/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Here</a:t>
            </a:r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41F5402-C31C-EA30-190C-72A1C98EBF5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813" y="474294"/>
            <a:ext cx="3524147" cy="937423"/>
          </a:xfrm>
          <a:prstGeom prst="rect">
            <a:avLst/>
          </a:prstGeom>
        </p:spPr>
      </p:pic>
      <p:pic>
        <p:nvPicPr>
          <p:cNvPr id="16" name="Picture 15" descr="Text&#10;&#10;Description automatically generated with medium confidence">
            <a:extLst>
              <a:ext uri="{FF2B5EF4-FFF2-40B4-BE49-F238E27FC236}">
                <a16:creationId xmlns:a16="http://schemas.microsoft.com/office/drawing/2014/main" id="{9C59872E-985C-8598-9F61-96583B96FB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0" y="4941325"/>
            <a:ext cx="1466315" cy="50953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C84A9BC9-2385-EF30-543F-E593C08C444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564" y="4985486"/>
            <a:ext cx="2340047" cy="421208"/>
          </a:xfrm>
          <a:prstGeom prst="rect">
            <a:avLst/>
          </a:prstGeom>
        </p:spPr>
      </p:pic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C092A08A-10AC-EE67-155D-9F9C8FFB5E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614" y="6522523"/>
            <a:ext cx="1827423" cy="16927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© 2023 Urgent Care Association</a:t>
            </a:r>
          </a:p>
        </p:txBody>
      </p:sp>
      <p:pic>
        <p:nvPicPr>
          <p:cNvPr id="12" name="Picture 1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4A11410-2E03-C086-BA04-83F2F88A69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021" y="4525191"/>
            <a:ext cx="2429980" cy="132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95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4585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056D9-4A1A-2D4C-B851-DA2784B53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F71E10-4AE2-D241-9B61-ABEB3568F3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435917"/>
            <a:ext cx="10515600" cy="47410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8326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056D9-4A1A-2D4C-B851-DA2784B53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F71E10-4AE2-D241-9B61-ABEB3568F3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435917"/>
            <a:ext cx="10515600" cy="47410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2229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056D9-4A1A-2D4C-B851-DA2784B53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F71E10-4AE2-D241-9B61-ABEB3568F3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435917"/>
            <a:ext cx="10515600" cy="47410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9286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056D9-4A1A-2D4C-B851-DA2784B53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F71E10-4AE2-D241-9B61-ABEB3568F3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435917"/>
            <a:ext cx="10515600" cy="47410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1416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056D9-4A1A-2D4C-B851-DA2784B53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F71E10-4AE2-D241-9B61-ABEB3568F3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435917"/>
            <a:ext cx="10515600" cy="47410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1479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056D9-4A1A-2D4C-B851-DA2784B53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F71E10-4AE2-D241-9B61-ABEB3568F3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435917"/>
            <a:ext cx="10515600" cy="47410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3302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056D9-4A1A-2D4C-B851-DA2784B53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F71E10-4AE2-D241-9B61-ABEB3568F3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435917"/>
            <a:ext cx="10515600" cy="47410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88106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056D9-4A1A-2D4C-B851-DA2784B53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F71E10-4AE2-D241-9B61-ABEB3568F3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435917"/>
            <a:ext cx="10515600" cy="47410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02862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056D9-4A1A-2D4C-B851-DA2784B53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F71E10-4AE2-D241-9B61-ABEB3568F3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435917"/>
            <a:ext cx="10515600" cy="47410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0646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lur&#10;&#10;Description automatically generated">
            <a:extLst>
              <a:ext uri="{FF2B5EF4-FFF2-40B4-BE49-F238E27FC236}">
                <a16:creationId xmlns:a16="http://schemas.microsoft.com/office/drawing/2014/main" id="{5806FB1A-52F5-5CF8-0139-C9C79B8B24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5F2592-4981-38D9-1510-A89231F973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21124"/>
            <a:ext cx="12249771" cy="1256877"/>
          </a:xfrm>
          <a:prstGeom prst="rect">
            <a:avLst/>
          </a:prstGeom>
        </p:spPr>
      </p:pic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B4415F47-738D-9454-20A0-E6E34773F1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614" y="6522523"/>
            <a:ext cx="1827423" cy="16927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© 2023 Urgent Care Association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8D2989-21AB-2555-7C45-F72FAB0FB8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7027" y="2561859"/>
            <a:ext cx="7492573" cy="757130"/>
          </a:xfrm>
        </p:spPr>
        <p:txBody>
          <a:bodyPr wrap="square" anchor="b">
            <a:spAutoFit/>
          </a:bodyPr>
          <a:lstStyle>
            <a:lvl1pPr marL="0" marR="0" indent="0" algn="l" defTabSz="5143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2023 Convention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EA9F71-CFF0-4D19-8BE2-F86DB3ED734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37026" y="3429000"/>
            <a:ext cx="7038763" cy="63302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3200">
                <a:solidFill>
                  <a:schemeClr val="bg1"/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Here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71C936A-9856-E839-69D3-B9482FFE42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813" y="474294"/>
            <a:ext cx="3524147" cy="937423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B1AA27C1-3C3F-92A9-4FDD-69BF6171713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855" y="4438063"/>
            <a:ext cx="2034654" cy="707022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CC9E5AB-60CD-CB0B-0542-6A3185C5B41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6" y="4472016"/>
            <a:ext cx="3739276" cy="673069"/>
          </a:xfrm>
          <a:prstGeom prst="rect">
            <a:avLst/>
          </a:prstGeom>
        </p:spPr>
      </p:pic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B000F5A-EA52-D5CB-4B12-ADA719BDB04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020" y="1475451"/>
            <a:ext cx="2429980" cy="132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0825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056D9-4A1A-2D4C-B851-DA2784B53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F71E10-4AE2-D241-9B61-ABEB3568F3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435917"/>
            <a:ext cx="10515600" cy="47410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23170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056D9-4A1A-2D4C-B851-DA2784B53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F71E10-4AE2-D241-9B61-ABEB3568F3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435917"/>
            <a:ext cx="10515600" cy="47410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13231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056D9-4A1A-2D4C-B851-DA2784B53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F71E10-4AE2-D241-9B61-ABEB3568F3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435917"/>
            <a:ext cx="10515600" cy="47410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27819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056D9-4A1A-2D4C-B851-DA2784B53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F71E10-4AE2-D241-9B61-ABEB3568F3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435917"/>
            <a:ext cx="10515600" cy="47410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43067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056D9-4A1A-2D4C-B851-DA2784B53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F71E10-4AE2-D241-9B61-ABEB3568F3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435917"/>
            <a:ext cx="10515600" cy="47410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11394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056D9-4A1A-2D4C-B851-DA2784B53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F71E10-4AE2-D241-9B61-ABEB3568F3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435917"/>
            <a:ext cx="10515600" cy="47410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57174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056D9-4A1A-2D4C-B851-DA2784B53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F71E10-4AE2-D241-9B61-ABEB3568F3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435917"/>
            <a:ext cx="10515600" cy="47410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91601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056D9-4A1A-2D4C-B851-DA2784B53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F71E10-4AE2-D241-9B61-ABEB3568F3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435917"/>
            <a:ext cx="10515600" cy="47410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13195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056D9-4A1A-2D4C-B851-DA2784B53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F71E10-4AE2-D241-9B61-ABEB3568F3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435917"/>
            <a:ext cx="10515600" cy="47410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00543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056D9-4A1A-2D4C-B851-DA2784B53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F71E10-4AE2-D241-9B61-ABEB3568F3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435917"/>
            <a:ext cx="10515600" cy="47410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8070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1F4D5-2DCB-451C-BD8C-59A2711E72D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80381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620A5-1DE8-46B4-A4D0-1B17EA860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895" y="1005142"/>
            <a:ext cx="11410645" cy="4755578"/>
          </a:xfrm>
          <a:noFill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764C6F-7D17-A5C8-4F92-736D5F23E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1605" y="6558572"/>
            <a:ext cx="3657600" cy="299428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53EDEC15-6757-1842-81B7-3B7BFAA157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E5970EE2-D785-4DCB-4BC0-DBBA4741FE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614" y="6522523"/>
            <a:ext cx="1827423" cy="16927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© 2023 Urgent Care Association</a:t>
            </a:r>
          </a:p>
        </p:txBody>
      </p:sp>
    </p:spTree>
    <p:extLst>
      <p:ext uri="{BB962C8B-B14F-4D97-AF65-F5344CB8AC3E}">
        <p14:creationId xmlns:p14="http://schemas.microsoft.com/office/powerpoint/2010/main" val="7942077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056D9-4A1A-2D4C-B851-DA2784B53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F71E10-4AE2-D241-9B61-ABEB3568F3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435917"/>
            <a:ext cx="10515600" cy="47410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75296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056D9-4A1A-2D4C-B851-DA2784B53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F71E10-4AE2-D241-9B61-ABEB3568F3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435917"/>
            <a:ext cx="10515600" cy="47410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38081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056D9-4A1A-2D4C-B851-DA2784B53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F71E10-4AE2-D241-9B61-ABEB3568F3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435917"/>
            <a:ext cx="10515600" cy="47410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33442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056D9-4A1A-2D4C-B851-DA2784B53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F71E10-4AE2-D241-9B61-ABEB3568F3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435917"/>
            <a:ext cx="10515600" cy="47410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50823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056D9-4A1A-2D4C-B851-DA2784B53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F71E10-4AE2-D241-9B61-ABEB3568F3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435917"/>
            <a:ext cx="10515600" cy="47410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63084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056D9-4A1A-2D4C-B851-DA2784B53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F71E10-4AE2-D241-9B61-ABEB3568F3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435917"/>
            <a:ext cx="10515600" cy="47410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49884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056D9-4A1A-2D4C-B851-DA2784B53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F71E10-4AE2-D241-9B61-ABEB3568F3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435917"/>
            <a:ext cx="10515600" cy="47410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61708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056D9-4A1A-2D4C-B851-DA2784B53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F71E10-4AE2-D241-9B61-ABEB3568F3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435917"/>
            <a:ext cx="10515600" cy="47410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80664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056D9-4A1A-2D4C-B851-DA2784B53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F71E10-4AE2-D241-9B61-ABEB3568F3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435917"/>
            <a:ext cx="10515600" cy="47410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65289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056D9-4A1A-2D4C-B851-DA2784B53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F71E10-4AE2-D241-9B61-ABEB3568F3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435917"/>
            <a:ext cx="10515600" cy="47410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1938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Content Body 2 Colum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7FDB4-546C-40E4-AF0D-1F5C5B542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19A7C-8272-46DF-B517-6BF1B15A4A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894" y="1036239"/>
            <a:ext cx="5497505" cy="47746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D39159-10E0-4182-99BE-7D456442AB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5604" y="1047024"/>
            <a:ext cx="5633939" cy="47746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FB68FAC-6CD9-2A1A-5F9F-90E07DD5CF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1605" y="6558572"/>
            <a:ext cx="3657600" cy="299428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53EDEC15-6757-1842-81B7-3B7BFAA157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38A2A3EA-14D1-8682-487B-6DA9BFF862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614" y="6522523"/>
            <a:ext cx="1827423" cy="16927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© 2023 Urgent Care Association</a:t>
            </a:r>
          </a:p>
        </p:txBody>
      </p:sp>
    </p:spTree>
    <p:extLst>
      <p:ext uri="{BB962C8B-B14F-4D97-AF65-F5344CB8AC3E}">
        <p14:creationId xmlns:p14="http://schemas.microsoft.com/office/powerpoint/2010/main" val="37265441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056D9-4A1A-2D4C-B851-DA2784B53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F71E10-4AE2-D241-9B61-ABEB3568F3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435917"/>
            <a:ext cx="10515600" cy="47410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57697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056D9-4A1A-2D4C-B851-DA2784B53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F71E10-4AE2-D241-9B61-ABEB3568F3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435917"/>
            <a:ext cx="10515600" cy="47410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59667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056D9-4A1A-2D4C-B851-DA2784B53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F71E10-4AE2-D241-9B61-ABEB3568F3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435917"/>
            <a:ext cx="10515600" cy="47410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12944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ull Screen XRs / Photo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889000"/>
          </a:xfrm>
          <a:noFill/>
        </p:spPr>
        <p:txBody>
          <a:bodyPr>
            <a:normAutofit/>
          </a:bodyPr>
          <a:lstStyle>
            <a:lvl1pPr marL="80431" indent="0" algn="l">
              <a:defRPr sz="5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This is for XR’s.  Title optional</a:t>
            </a:r>
          </a:p>
        </p:txBody>
      </p:sp>
    </p:spTree>
    <p:extLst>
      <p:ext uri="{BB962C8B-B14F-4D97-AF65-F5344CB8AC3E}">
        <p14:creationId xmlns:p14="http://schemas.microsoft.com/office/powerpoint/2010/main" val="10703828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056D9-4A1A-2D4C-B851-DA2784B53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F71E10-4AE2-D241-9B61-ABEB3568F3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435917"/>
            <a:ext cx="10515600" cy="47410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16053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lur&#10;&#10;Description automatically generated">
            <a:extLst>
              <a:ext uri="{FF2B5EF4-FFF2-40B4-BE49-F238E27FC236}">
                <a16:creationId xmlns:a16="http://schemas.microsoft.com/office/drawing/2014/main" id="{2AF66CB0-6B13-45DF-9632-5943C7D412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8DFC61-CA47-0F21-A46D-069ECB2866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21124"/>
            <a:ext cx="12249771" cy="125687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1BD47D8-5EC8-2B4D-847A-AD08B0C9AE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7027" y="2967335"/>
            <a:ext cx="9531348" cy="757130"/>
          </a:xfrm>
        </p:spPr>
        <p:txBody>
          <a:bodyPr wrap="square" anchor="b">
            <a:spAutoFit/>
          </a:bodyPr>
          <a:lstStyle>
            <a:lvl1pPr marL="0" marR="0" indent="0" algn="l" defTabSz="5143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2023 Convention Title Here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2023EA7F-1A7D-EC40-8526-CFB039E64C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37026" y="3834476"/>
            <a:ext cx="7038763" cy="63302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3200">
                <a:solidFill>
                  <a:schemeClr val="bg1"/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Here</a:t>
            </a:r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41F5402-C31C-EA30-190C-72A1C98EBF5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813" y="474294"/>
            <a:ext cx="3524147" cy="937423"/>
          </a:xfrm>
          <a:prstGeom prst="rect">
            <a:avLst/>
          </a:prstGeom>
        </p:spPr>
      </p:pic>
      <p:pic>
        <p:nvPicPr>
          <p:cNvPr id="16" name="Picture 15" descr="Text&#10;&#10;Description automatically generated with medium confidence">
            <a:extLst>
              <a:ext uri="{FF2B5EF4-FFF2-40B4-BE49-F238E27FC236}">
                <a16:creationId xmlns:a16="http://schemas.microsoft.com/office/drawing/2014/main" id="{9C59872E-985C-8598-9F61-96583B96FB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140" y="4931595"/>
            <a:ext cx="2213246" cy="769081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C84A9BC9-2385-EF30-543F-E593C08C444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324" y="5039376"/>
            <a:ext cx="3532054" cy="635769"/>
          </a:xfrm>
          <a:prstGeom prst="rect">
            <a:avLst/>
          </a:prstGeom>
        </p:spPr>
      </p:pic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C092A08A-10AC-EE67-155D-9F9C8FFB5E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614" y="6522523"/>
            <a:ext cx="1827423" cy="16927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© 2023 Urgent Care Association</a:t>
            </a:r>
          </a:p>
        </p:txBody>
      </p:sp>
    </p:spTree>
    <p:extLst>
      <p:ext uri="{BB962C8B-B14F-4D97-AF65-F5344CB8AC3E}">
        <p14:creationId xmlns:p14="http://schemas.microsoft.com/office/powerpoint/2010/main" val="14737958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lur&#10;&#10;Description automatically generated">
            <a:extLst>
              <a:ext uri="{FF2B5EF4-FFF2-40B4-BE49-F238E27FC236}">
                <a16:creationId xmlns:a16="http://schemas.microsoft.com/office/drawing/2014/main" id="{5806FB1A-52F5-5CF8-0139-C9C79B8B24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EB0B22B-4D22-935B-7E14-F427C36968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81" y="2453269"/>
            <a:ext cx="6462390" cy="1718996"/>
          </a:xfrm>
          <a:prstGeom prst="rect">
            <a:avLst/>
          </a:prstGeom>
        </p:spPr>
      </p:pic>
      <p:pic>
        <p:nvPicPr>
          <p:cNvPr id="18" name="Picture 17" descr="Text&#10;&#10;Description automatically generated with medium confidence">
            <a:extLst>
              <a:ext uri="{FF2B5EF4-FFF2-40B4-BE49-F238E27FC236}">
                <a16:creationId xmlns:a16="http://schemas.microsoft.com/office/drawing/2014/main" id="{94DE516E-CB68-C770-07C3-8507900050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467" y="4351732"/>
            <a:ext cx="2213246" cy="769081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CE2ABE21-9D11-D780-831B-4D53611740D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51" y="4459513"/>
            <a:ext cx="3532054" cy="6357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5F2592-4981-38D9-1510-A89231F9730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21124"/>
            <a:ext cx="12249771" cy="1256877"/>
          </a:xfrm>
          <a:prstGeom prst="rect">
            <a:avLst/>
          </a:prstGeom>
        </p:spPr>
      </p:pic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B4415F47-738D-9454-20A0-E6E34773F1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614" y="6522523"/>
            <a:ext cx="1827423" cy="16927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© 2023 Urgent Care Association</a:t>
            </a:r>
          </a:p>
        </p:txBody>
      </p:sp>
    </p:spTree>
    <p:extLst>
      <p:ext uri="{BB962C8B-B14F-4D97-AF65-F5344CB8AC3E}">
        <p14:creationId xmlns:p14="http://schemas.microsoft.com/office/powerpoint/2010/main" val="38000825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1F4D5-2DCB-451C-BD8C-59A2711E72D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80381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620A5-1DE8-46B4-A4D0-1B17EA860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895" y="1005142"/>
            <a:ext cx="11410645" cy="4755578"/>
          </a:xfrm>
          <a:solidFill>
            <a:schemeClr val="bg1">
              <a:alpha val="80381"/>
            </a:schemeClr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764C6F-7D17-A5C8-4F92-736D5F23E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1605" y="6558572"/>
            <a:ext cx="3657600" cy="299428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53EDEC15-6757-1842-81B7-3B7BFAA157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E5970EE2-D785-4DCB-4BC0-DBBA4741FE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614" y="6522523"/>
            <a:ext cx="1827423" cy="16927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© 2023 Urgent Care Association</a:t>
            </a:r>
          </a:p>
        </p:txBody>
      </p:sp>
    </p:spTree>
    <p:extLst>
      <p:ext uri="{BB962C8B-B14F-4D97-AF65-F5344CB8AC3E}">
        <p14:creationId xmlns:p14="http://schemas.microsoft.com/office/powerpoint/2010/main" val="7942077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Content Body 2 Colum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7FDB4-546C-40E4-AF0D-1F5C5B542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19A7C-8272-46DF-B517-6BF1B15A4A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894" y="1036239"/>
            <a:ext cx="5497505" cy="47746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D39159-10E0-4182-99BE-7D456442AB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5604" y="1047024"/>
            <a:ext cx="5633939" cy="47746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FB68FAC-6CD9-2A1A-5F9F-90E07DD5CF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1605" y="6558572"/>
            <a:ext cx="3657600" cy="299428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53EDEC15-6757-1842-81B7-3B7BFAA157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38A2A3EA-14D1-8682-487B-6DA9BFF862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614" y="6522523"/>
            <a:ext cx="1827423" cy="16927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© 2023 Urgent Care Association</a:t>
            </a:r>
          </a:p>
        </p:txBody>
      </p:sp>
    </p:spTree>
    <p:extLst>
      <p:ext uri="{BB962C8B-B14F-4D97-AF65-F5344CB8AC3E}">
        <p14:creationId xmlns:p14="http://schemas.microsoft.com/office/powerpoint/2010/main" val="37265441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itle and Content Body 2 Colum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7FDB4-546C-40E4-AF0D-1F5C5B54276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79720"/>
            </a:schemeClr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19A7C-8272-46DF-B517-6BF1B15A4A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895" y="1036240"/>
            <a:ext cx="5149427" cy="4470481"/>
          </a:xfrm>
          <a:solidFill>
            <a:schemeClr val="bg1">
              <a:alpha val="79720"/>
            </a:schemeClr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D39159-10E0-4182-99BE-7D456442AB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88565" y="1036865"/>
            <a:ext cx="5035223" cy="4470481"/>
          </a:xfrm>
          <a:solidFill>
            <a:schemeClr val="bg1">
              <a:alpha val="79720"/>
            </a:schemeClr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7D1B9D0-7172-EF45-C209-D19014159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1605" y="6558572"/>
            <a:ext cx="3657600" cy="299428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53EDEC15-6757-1842-81B7-3B7BFAA157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3A6C6606-682B-77B3-762B-8A0C401977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614" y="6522523"/>
            <a:ext cx="1827423" cy="16927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© 2023 Urgent Care Association</a:t>
            </a:r>
          </a:p>
        </p:txBody>
      </p:sp>
    </p:spTree>
    <p:extLst>
      <p:ext uri="{BB962C8B-B14F-4D97-AF65-F5344CB8AC3E}">
        <p14:creationId xmlns:p14="http://schemas.microsoft.com/office/powerpoint/2010/main" val="2671710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itle and Content Body 2 Colum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7FDB4-546C-40E4-AF0D-1F5C5B542761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19A7C-8272-46DF-B517-6BF1B15A4A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895" y="1036240"/>
            <a:ext cx="5149427" cy="4470481"/>
          </a:xfrm>
          <a:noFill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D39159-10E0-4182-99BE-7D456442AB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88565" y="1036865"/>
            <a:ext cx="5035223" cy="4470481"/>
          </a:xfrm>
          <a:noFill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7D1B9D0-7172-EF45-C209-D19014159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1605" y="6558572"/>
            <a:ext cx="3657600" cy="299428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53EDEC15-6757-1842-81B7-3B7BFAA157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3A6C6606-682B-77B3-762B-8A0C401977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614" y="6522523"/>
            <a:ext cx="1827423" cy="16927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© 2023 Urgent Care Association</a:t>
            </a:r>
          </a:p>
        </p:txBody>
      </p:sp>
    </p:spTree>
    <p:extLst>
      <p:ext uri="{BB962C8B-B14F-4D97-AF65-F5344CB8AC3E}">
        <p14:creationId xmlns:p14="http://schemas.microsoft.com/office/powerpoint/2010/main" val="2671710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8BC46-A273-5041-8ED2-00793F303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81FDA0E-7DF0-A637-0593-0DA693D91D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1605" y="6558572"/>
            <a:ext cx="3657600" cy="299428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53EDEC15-6757-1842-81B7-3B7BFAA157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C609C6-EC05-4693-0EA6-4A6AB86918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614" y="6522523"/>
            <a:ext cx="1827423" cy="16927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© 2023 Urgent Care Association</a:t>
            </a:r>
          </a:p>
        </p:txBody>
      </p:sp>
    </p:spTree>
    <p:extLst>
      <p:ext uri="{BB962C8B-B14F-4D97-AF65-F5344CB8AC3E}">
        <p14:creationId xmlns:p14="http://schemas.microsoft.com/office/powerpoint/2010/main" val="35041489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lur&#10;&#10;Description automatically generated">
            <a:extLst>
              <a:ext uri="{FF2B5EF4-FFF2-40B4-BE49-F238E27FC236}">
                <a16:creationId xmlns:a16="http://schemas.microsoft.com/office/drawing/2014/main" id="{7DA8C73E-5763-587F-0AB6-269CB47C28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86E3321-7066-238F-3748-9DD6E3A3C1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813" y="474294"/>
            <a:ext cx="3524147" cy="937423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653C1D6-C8B0-6435-52EC-2744271ED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1605" y="6558572"/>
            <a:ext cx="3657600" cy="299428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53EDEC15-6757-1842-81B7-3B7BFAA157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66988B3-DAAE-5EDA-381F-E9916D586B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614" y="6522523"/>
            <a:ext cx="1827423" cy="16927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© 2023 Urgent Care Association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824814F-317E-8BB0-836F-C9B24AE79A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13037" y="3582740"/>
            <a:ext cx="7766595" cy="552118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Transition</a:t>
            </a:r>
          </a:p>
        </p:txBody>
      </p:sp>
    </p:spTree>
    <p:extLst>
      <p:ext uri="{BB962C8B-B14F-4D97-AF65-F5344CB8AC3E}">
        <p14:creationId xmlns:p14="http://schemas.microsoft.com/office/powerpoint/2010/main" val="4959816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nge_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0A184ED-2537-6EEF-7D0A-7C2CC3FCA7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939" t="41436" r="15802" b="-704"/>
          <a:stretch/>
        </p:blipFill>
        <p:spPr>
          <a:xfrm>
            <a:off x="0" y="-1"/>
            <a:ext cx="12192000" cy="6979921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653C1D6-C8B0-6435-52EC-2744271ED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1605" y="6558572"/>
            <a:ext cx="3657600" cy="299428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53EDEC15-6757-1842-81B7-3B7BFAA157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66988B3-DAAE-5EDA-381F-E9916D586B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614" y="6522523"/>
            <a:ext cx="1827423" cy="16927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© 2023 Urgent Care Association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51E76D4-2C25-DCE7-6727-6CB25332E7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06143" y="5603574"/>
            <a:ext cx="3916052" cy="412216"/>
          </a:xfrm>
          <a:prstGeom prst="rect">
            <a:avLst/>
          </a:prstGeom>
        </p:spPr>
      </p:pic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733646D3-81AC-7DA0-6A90-9DE0596CF05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9725" y="2311726"/>
            <a:ext cx="7038763" cy="1850956"/>
          </a:xfrm>
        </p:spPr>
        <p:txBody>
          <a:bodyPr>
            <a:spAutoFit/>
          </a:bodyPr>
          <a:lstStyle>
            <a:lvl1pPr marL="239713" indent="-239713">
              <a:tabLst/>
              <a:defRPr>
                <a:solidFill>
                  <a:srgbClr val="FFFFFF"/>
                </a:solidFill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Takeaway 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Takeaway two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Takeaway three</a:t>
            </a:r>
            <a:endParaRPr lang="en-US" dirty="0"/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964C2A78-BA5C-E245-34C3-38DC67E0B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725" y="1008529"/>
            <a:ext cx="7766595" cy="1136997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How You Can Drive Change: </a:t>
            </a:r>
          </a:p>
        </p:txBody>
      </p:sp>
    </p:spTree>
    <p:extLst>
      <p:ext uri="{BB962C8B-B14F-4D97-AF65-F5344CB8AC3E}">
        <p14:creationId xmlns:p14="http://schemas.microsoft.com/office/powerpoint/2010/main" val="11987073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725A7ED-606B-EA19-681A-7D645F289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1605" y="6558572"/>
            <a:ext cx="3657600" cy="299428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53EDEC15-6757-1842-81B7-3B7BFAA157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867F608A-B18D-05F6-00BE-FD80EB62DB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614" y="6522523"/>
            <a:ext cx="1827423" cy="16927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© 2023 Urgent Care Association</a:t>
            </a:r>
          </a:p>
        </p:txBody>
      </p:sp>
    </p:spTree>
    <p:extLst>
      <p:ext uri="{BB962C8B-B14F-4D97-AF65-F5344CB8AC3E}">
        <p14:creationId xmlns:p14="http://schemas.microsoft.com/office/powerpoint/2010/main" val="3166650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8BC46-A273-5041-8ED2-00793F303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81FDA0E-7DF0-A637-0593-0DA693D91D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1605" y="6558572"/>
            <a:ext cx="3657600" cy="299428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53EDEC15-6757-1842-81B7-3B7BFAA157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C609C6-EC05-4693-0EA6-4A6AB86918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614" y="6522523"/>
            <a:ext cx="1827423" cy="16927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© 2023 Urgent Care Association</a:t>
            </a:r>
          </a:p>
        </p:txBody>
      </p:sp>
    </p:spTree>
    <p:extLst>
      <p:ext uri="{BB962C8B-B14F-4D97-AF65-F5344CB8AC3E}">
        <p14:creationId xmlns:p14="http://schemas.microsoft.com/office/powerpoint/2010/main" val="3504148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lur&#10;&#10;Description automatically generated">
            <a:extLst>
              <a:ext uri="{FF2B5EF4-FFF2-40B4-BE49-F238E27FC236}">
                <a16:creationId xmlns:a16="http://schemas.microsoft.com/office/drawing/2014/main" id="{7DA8C73E-5763-587F-0AB6-269CB47C28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86E3321-7066-238F-3748-9DD6E3A3C1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813" y="474294"/>
            <a:ext cx="3524147" cy="937423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653C1D6-C8B0-6435-52EC-2744271ED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1605" y="6558572"/>
            <a:ext cx="3657600" cy="299428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53EDEC15-6757-1842-81B7-3B7BFAA157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66988B3-DAAE-5EDA-381F-E9916D586B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614" y="6522523"/>
            <a:ext cx="1827423" cy="16927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© 2023 Urgent Care Association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824814F-317E-8BB0-836F-C9B24AE79A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13037" y="3582740"/>
            <a:ext cx="7766595" cy="552118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Transition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55A1C2C-2053-F88C-3284-7E2BAED6AA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886" y="4685545"/>
            <a:ext cx="2429980" cy="132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81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725A7ED-606B-EA19-681A-7D645F289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1605" y="6558572"/>
            <a:ext cx="3657600" cy="299428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53EDEC15-6757-1842-81B7-3B7BFAA157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867F608A-B18D-05F6-00BE-FD80EB62DB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614" y="6522523"/>
            <a:ext cx="1827423" cy="16927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© 2023 Urgent Care Association</a:t>
            </a:r>
          </a:p>
        </p:txBody>
      </p:sp>
    </p:spTree>
    <p:extLst>
      <p:ext uri="{BB962C8B-B14F-4D97-AF65-F5344CB8AC3E}">
        <p14:creationId xmlns:p14="http://schemas.microsoft.com/office/powerpoint/2010/main" val="3166650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nge_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9867DE8-E527-8B9B-DBD4-85DB102079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939" t="41436" r="15802" b="-704"/>
          <a:stretch/>
        </p:blipFill>
        <p:spPr>
          <a:xfrm>
            <a:off x="0" y="-1"/>
            <a:ext cx="12192000" cy="6979921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653C1D6-C8B0-6435-52EC-2744271ED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1605" y="6558572"/>
            <a:ext cx="3657600" cy="299428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53EDEC15-6757-1842-81B7-3B7BFAA157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66988B3-DAAE-5EDA-381F-E9916D586B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614" y="6522523"/>
            <a:ext cx="1827423" cy="16927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© 2023 Urgent Care Association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51E76D4-2C25-DCE7-6727-6CB25332E7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06143" y="5603574"/>
            <a:ext cx="3916052" cy="412216"/>
          </a:xfrm>
          <a:prstGeom prst="rect">
            <a:avLst/>
          </a:prstGeom>
        </p:spPr>
      </p:pic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733646D3-81AC-7DA0-6A90-9DE0596CF05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9725" y="2311726"/>
            <a:ext cx="7038763" cy="1850956"/>
          </a:xfrm>
        </p:spPr>
        <p:txBody>
          <a:bodyPr>
            <a:spAutoFit/>
          </a:bodyPr>
          <a:lstStyle>
            <a:lvl1pPr marL="466725" indent="-466725">
              <a:tabLst/>
              <a:defRPr>
                <a:solidFill>
                  <a:srgbClr val="FFFFFF"/>
                </a:solidFill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</a:rPr>
              <a:t>Takeaway 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</a:rPr>
              <a:t>Takeaway two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</a:rPr>
              <a:t>Takeaway three</a:t>
            </a:r>
            <a:endParaRPr lang="en-US"/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964C2A78-BA5C-E245-34C3-38DC67E0B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725" y="1008529"/>
            <a:ext cx="7766595" cy="1136997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sz="3200">
                <a:solidFill>
                  <a:schemeClr val="bg1"/>
                </a:solidFill>
              </a:rPr>
              <a:t>How You Can Drive Change: 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6397432-A9B8-43DA-C3A5-744F772D5D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169" y="254688"/>
            <a:ext cx="2429980" cy="132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7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2.gi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3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jpe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4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280B3154-21FD-BC5C-AA81-89DFBE5CEF5F}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7357"/>
            <a:ext cx="12195086" cy="2540643"/>
          </a:xfrm>
          <a:prstGeom prst="rect">
            <a:avLst/>
          </a:prstGeom>
        </p:spPr>
      </p:pic>
      <p:pic>
        <p:nvPicPr>
          <p:cNvPr id="15" name="Picture 1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191BE14-FFC0-EC6C-0F78-D2F196DA4C54}"/>
              </a:ext>
            </a:extLst>
          </p:cNvPr>
          <p:cNvPicPr>
            <a:picLocks noChangeAspect="1"/>
          </p:cNvPicPr>
          <p:nvPr userDrawn="1"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415" y="4926508"/>
            <a:ext cx="2429980" cy="13223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5A8741F-3C5F-A00F-C1F9-EEA115DF49CE}"/>
              </a:ext>
            </a:extLst>
          </p:cNvPr>
          <p:cNvPicPr>
            <a:picLocks noChangeAspect="1"/>
          </p:cNvPicPr>
          <p:nvPr userDrawn="1"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46" y="5418882"/>
            <a:ext cx="12249771" cy="125687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860F3C-12FD-4CAC-8B9D-03C88F133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893" y="315878"/>
            <a:ext cx="7766595" cy="552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2C6683-1E45-48EE-A8CF-36D55D395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896" y="1005142"/>
            <a:ext cx="11424192" cy="4247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Logo&#10;&#10;Description automatically generated with low confidence">
            <a:extLst>
              <a:ext uri="{FF2B5EF4-FFF2-40B4-BE49-F238E27FC236}">
                <a16:creationId xmlns:a16="http://schemas.microsoft.com/office/drawing/2014/main" id="{19279206-164B-2B8C-209E-8F537EE4F30F}"/>
              </a:ext>
            </a:extLst>
          </p:cNvPr>
          <p:cNvPicPr>
            <a:picLocks noChangeAspect="1"/>
          </p:cNvPicPr>
          <p:nvPr userDrawn="1"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941" y="217145"/>
            <a:ext cx="3524147" cy="937423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E53638BE-4C01-966B-53AE-9FBBD3BE72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1605" y="6558572"/>
            <a:ext cx="3657600" cy="299428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53EDEC15-6757-1842-81B7-3B7BFAA157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834ACDE5-AF77-3683-4222-9307B27BE0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614" y="6522523"/>
            <a:ext cx="1827423" cy="16927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© 2023 Urgent Care Association</a:t>
            </a:r>
          </a:p>
        </p:txBody>
      </p:sp>
    </p:spTree>
    <p:extLst>
      <p:ext uri="{BB962C8B-B14F-4D97-AF65-F5344CB8AC3E}">
        <p14:creationId xmlns:p14="http://schemas.microsoft.com/office/powerpoint/2010/main" val="3748240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20" r:id="rId2"/>
    <p:sldLayoutId id="2147483719" r:id="rId3"/>
    <p:sldLayoutId id="2147483702" r:id="rId4"/>
    <p:sldLayoutId id="2147483721" r:id="rId5"/>
    <p:sldLayoutId id="2147483718" r:id="rId6"/>
    <p:sldLayoutId id="2147483723" r:id="rId7"/>
    <p:sldLayoutId id="2147483705" r:id="rId8"/>
    <p:sldLayoutId id="2147483769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  <p:sldLayoutId id="2147483737" r:id="rId22"/>
    <p:sldLayoutId id="2147483738" r:id="rId23"/>
    <p:sldLayoutId id="2147483739" r:id="rId24"/>
    <p:sldLayoutId id="2147483740" r:id="rId25"/>
    <p:sldLayoutId id="2147483741" r:id="rId26"/>
    <p:sldLayoutId id="2147483742" r:id="rId27"/>
    <p:sldLayoutId id="2147483743" r:id="rId28"/>
    <p:sldLayoutId id="2147483744" r:id="rId29"/>
    <p:sldLayoutId id="2147483745" r:id="rId30"/>
    <p:sldLayoutId id="2147483746" r:id="rId31"/>
    <p:sldLayoutId id="2147483747" r:id="rId32"/>
    <p:sldLayoutId id="2147483748" r:id="rId33"/>
    <p:sldLayoutId id="2147483749" r:id="rId34"/>
    <p:sldLayoutId id="2147483750" r:id="rId35"/>
    <p:sldLayoutId id="2147483751" r:id="rId36"/>
    <p:sldLayoutId id="2147483752" r:id="rId37"/>
    <p:sldLayoutId id="2147483753" r:id="rId38"/>
    <p:sldLayoutId id="2147483754" r:id="rId39"/>
    <p:sldLayoutId id="2147483755" r:id="rId40"/>
    <p:sldLayoutId id="2147483756" r:id="rId41"/>
    <p:sldLayoutId id="2147483757" r:id="rId42"/>
    <p:sldLayoutId id="2147483759" r:id="rId43"/>
    <p:sldLayoutId id="2147483760" r:id="rId44"/>
  </p:sldLayoutIdLst>
  <p:hf hd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+mj-lt"/>
          <a:ea typeface="+mj-ea"/>
          <a:cs typeface="Calibri" panose="020F0502020204030204" pitchFamily="34" charset="0"/>
        </a:defRPr>
      </a:lvl1pPr>
    </p:titleStyle>
    <p:bodyStyle>
      <a:lvl1pPr marL="128588" indent="-128588" algn="l" defTabSz="514350" rtl="0" eaLnBrk="1" latinLnBrk="0" hangingPunct="1">
        <a:lnSpc>
          <a:spcPct val="150000"/>
        </a:lnSpc>
        <a:spcBef>
          <a:spcPts val="563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385763" indent="-128588" algn="l" defTabSz="514350" rtl="0" eaLnBrk="1" latinLnBrk="0" hangingPunct="1">
        <a:lnSpc>
          <a:spcPct val="150000"/>
        </a:lnSpc>
        <a:spcBef>
          <a:spcPts val="281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642938" indent="-128588" algn="l" defTabSz="514350" rtl="0" eaLnBrk="1" latinLnBrk="0" hangingPunct="1">
        <a:lnSpc>
          <a:spcPct val="150000"/>
        </a:lnSpc>
        <a:spcBef>
          <a:spcPts val="281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900113" indent="-128588" algn="l" defTabSz="514350" rtl="0" eaLnBrk="1" latinLnBrk="0" hangingPunct="1">
        <a:lnSpc>
          <a:spcPct val="150000"/>
        </a:lnSpc>
        <a:spcBef>
          <a:spcPts val="281"/>
        </a:spcBef>
        <a:buFont typeface="Arial" panose="020B0604020202020204" pitchFamily="34" charset="0"/>
        <a:buChar char="•"/>
        <a:defRPr sz="1400" b="0" i="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157288" indent="-128588" algn="l" defTabSz="514350" rtl="0" eaLnBrk="1" latinLnBrk="0" hangingPunct="1">
        <a:lnSpc>
          <a:spcPct val="150000"/>
        </a:lnSpc>
        <a:spcBef>
          <a:spcPts val="281"/>
        </a:spcBef>
        <a:buFont typeface="Arial" panose="020B0604020202020204" pitchFamily="34" charset="0"/>
        <a:buChar char="•"/>
        <a:defRPr sz="1400" b="0" i="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280B3154-21FD-BC5C-AA81-89DFBE5CEF5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7357"/>
            <a:ext cx="12195086" cy="25406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5A8741F-3C5F-A00F-C1F9-EEA115DF49C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46" y="5418882"/>
            <a:ext cx="12249771" cy="125687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860F3C-12FD-4CAC-8B9D-03C88F133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893" y="315878"/>
            <a:ext cx="7766595" cy="552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2C6683-1E45-48EE-A8CF-36D55D395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895" y="1005142"/>
            <a:ext cx="11410649" cy="4984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 descr="Logo&#10;&#10;Description automatically generated with low confidence">
            <a:extLst>
              <a:ext uri="{FF2B5EF4-FFF2-40B4-BE49-F238E27FC236}">
                <a16:creationId xmlns:a16="http://schemas.microsoft.com/office/drawing/2014/main" id="{19279206-164B-2B8C-209E-8F537EE4F30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941" y="217145"/>
            <a:ext cx="3524147" cy="937423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E53638BE-4C01-966B-53AE-9FBBD3BE72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1605" y="6558572"/>
            <a:ext cx="3657600" cy="299428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53EDEC15-6757-1842-81B7-3B7BFAA157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834ACDE5-AF77-3683-4222-9307B27BE0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614" y="6522523"/>
            <a:ext cx="1827423" cy="16927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© 2023 Urgent Care Association</a:t>
            </a:r>
          </a:p>
        </p:txBody>
      </p:sp>
    </p:spTree>
    <p:extLst>
      <p:ext uri="{BB962C8B-B14F-4D97-AF65-F5344CB8AC3E}">
        <p14:creationId xmlns:p14="http://schemas.microsoft.com/office/powerpoint/2010/main" val="3748240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24" r:id="rId8"/>
    <p:sldLayoutId id="2147483770" r:id="rId9"/>
  </p:sldLayoutIdLst>
  <p:hf hd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+mj-lt"/>
          <a:ea typeface="+mj-ea"/>
          <a:cs typeface="Calibri" panose="020F0502020204030204" pitchFamily="34" charset="0"/>
        </a:defRPr>
      </a:lvl1pPr>
    </p:titleStyle>
    <p:bodyStyle>
      <a:lvl1pPr marL="128588" indent="-128588" algn="l" defTabSz="514350" rtl="0" eaLnBrk="1" latinLnBrk="0" hangingPunct="1">
        <a:lnSpc>
          <a:spcPct val="150000"/>
        </a:lnSpc>
        <a:spcBef>
          <a:spcPts val="563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385763" indent="-128588" algn="l" defTabSz="514350" rtl="0" eaLnBrk="1" latinLnBrk="0" hangingPunct="1">
        <a:lnSpc>
          <a:spcPct val="150000"/>
        </a:lnSpc>
        <a:spcBef>
          <a:spcPts val="281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642938" indent="-128588" algn="l" defTabSz="514350" rtl="0" eaLnBrk="1" latinLnBrk="0" hangingPunct="1">
        <a:lnSpc>
          <a:spcPct val="150000"/>
        </a:lnSpc>
        <a:spcBef>
          <a:spcPts val="281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900113" indent="-128588" algn="l" defTabSz="514350" rtl="0" eaLnBrk="1" latinLnBrk="0" hangingPunct="1">
        <a:lnSpc>
          <a:spcPct val="150000"/>
        </a:lnSpc>
        <a:spcBef>
          <a:spcPts val="281"/>
        </a:spcBef>
        <a:buFont typeface="Arial" panose="020B0604020202020204" pitchFamily="34" charset="0"/>
        <a:buChar char="•"/>
        <a:defRPr sz="1400" b="0" i="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157288" indent="-128588" algn="l" defTabSz="514350" rtl="0" eaLnBrk="1" latinLnBrk="0" hangingPunct="1">
        <a:lnSpc>
          <a:spcPct val="150000"/>
        </a:lnSpc>
        <a:spcBef>
          <a:spcPts val="281"/>
        </a:spcBef>
        <a:buFont typeface="Arial" panose="020B0604020202020204" pitchFamily="34" charset="0"/>
        <a:buChar char="•"/>
        <a:defRPr sz="1400" b="0" i="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6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6.pn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38.jpeg"/><Relationship Id="rId4" Type="http://schemas.openxmlformats.org/officeDocument/2006/relationships/image" Target="../media/image37.sv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2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3.png"/><Relationship Id="rId5" Type="http://schemas.openxmlformats.org/officeDocument/2006/relationships/image" Target="../media/image26.png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5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6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6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6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0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12" Type="http://schemas.openxmlformats.org/officeDocument/2006/relationships/image" Target="../media/image4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41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41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26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BBBEB49-F4DA-A6B2-63F7-5FFC393B6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03" y="2315194"/>
            <a:ext cx="11746263" cy="1421928"/>
          </a:xfrm>
        </p:spPr>
        <p:txBody>
          <a:bodyPr/>
          <a:lstStyle/>
          <a:p>
            <a:r>
              <a:rPr lang="en-US" dirty="0">
                <a:ea typeface="+mj-lt"/>
                <a:cs typeface="+mj-lt"/>
              </a:rPr>
              <a:t>RESCUE Me!: A Novel Pediatric Resuscitation Course for the Urgent Care Setting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988EE98-C2AD-4390-020B-BE6D615BD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1603" y="3737122"/>
            <a:ext cx="9581715" cy="63302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0"/>
              </a:spcBef>
            </a:pPr>
            <a:r>
              <a:rPr lang="en-US" sz="2800" b="1" dirty="0">
                <a:latin typeface="Calibri"/>
                <a:cs typeface="Calibri"/>
              </a:rPr>
              <a:t>Nikhil B. Shah, M.D.</a:t>
            </a:r>
            <a:endParaRPr lang="en-US" sz="2800" b="1" dirty="0"/>
          </a:p>
          <a:p>
            <a:pPr>
              <a:spcBef>
                <a:spcPts val="0"/>
              </a:spcBef>
            </a:pPr>
            <a:r>
              <a:rPr lang="en-US" sz="2800" b="1" dirty="0">
                <a:latin typeface="Calibri"/>
                <a:cs typeface="Calibri"/>
              </a:rPr>
              <a:t>Senior Director of Provider Training</a:t>
            </a:r>
          </a:p>
          <a:p>
            <a:pPr>
              <a:spcBef>
                <a:spcPts val="0"/>
              </a:spcBef>
            </a:pPr>
            <a:r>
              <a:rPr lang="en-US" sz="2800" b="1" dirty="0">
                <a:latin typeface="Calibri"/>
                <a:cs typeface="Calibri"/>
              </a:rPr>
              <a:t>PM Pediatric Care</a:t>
            </a:r>
            <a:endParaRPr lang="en-US" sz="2800" b="1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5CA07E-FDF9-EA49-9FDB-95FB89694A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 2023 Urgent Care Association</a:t>
            </a:r>
          </a:p>
        </p:txBody>
      </p:sp>
    </p:spTree>
    <p:extLst>
      <p:ext uri="{BB962C8B-B14F-4D97-AF65-F5344CB8AC3E}">
        <p14:creationId xmlns:p14="http://schemas.microsoft.com/office/powerpoint/2010/main" val="1984205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A866E-B20A-4004-83EB-EA74630A9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752577"/>
            <a:ext cx="11799065" cy="4525963"/>
          </a:xfrm>
        </p:spPr>
        <p:txBody>
          <a:bodyPr>
            <a:normAutofit/>
          </a:bodyPr>
          <a:lstStyle/>
          <a:p>
            <a:pPr marL="411480" lvl="0" algn="ctr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/>
              <a:t>BLS certification required of ALL staff- UCA requirement</a:t>
            </a:r>
          </a:p>
          <a:p>
            <a:pPr marL="411480" lvl="0" algn="ctr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/>
              <a:t>Providers and nurses were previously required to maintain PALS certification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090CD1-C1CD-4198-A63E-D4A64F375A6B}"/>
              </a:ext>
            </a:extLst>
          </p:cNvPr>
          <p:cNvSpPr txBox="1"/>
          <p:nvPr/>
        </p:nvSpPr>
        <p:spPr>
          <a:xfrm>
            <a:off x="691988" y="1501411"/>
            <a:ext cx="108080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Where do PALS &amp; BLS fit into this?</a:t>
            </a:r>
          </a:p>
        </p:txBody>
      </p:sp>
    </p:spTree>
    <p:extLst>
      <p:ext uri="{BB962C8B-B14F-4D97-AF65-F5344CB8AC3E}">
        <p14:creationId xmlns:p14="http://schemas.microsoft.com/office/powerpoint/2010/main" val="25266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CBC83-BCC3-0B7E-8C2C-196BEB5C1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Session Evaluation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316BB4F-618F-F2BD-77A4-4D525D16A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Your feedback is valuable, take a moment to complete the survey for this session.</a:t>
            </a:r>
          </a:p>
          <a:p>
            <a:r>
              <a:rPr lang="en-US" dirty="0"/>
              <a:t>To claim CME, you must complete a separate survey available after the convention.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0B24E0-1BA7-FE7E-DCC9-2A185D1EDA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EDEC15-6757-1842-81B7-3B7BFAA1573D}" type="slidenum">
              <a:rPr lang="en-US" smtClean="0"/>
              <a:pPr/>
              <a:t>101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D98958-B4F6-6D4B-8046-4466CA66E4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 2023 Urgent Care Association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7CDE99-4CB1-E82F-D55B-96612F547C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91" t="14540" r="6049" b="29900"/>
          <a:stretch/>
        </p:blipFill>
        <p:spPr>
          <a:xfrm>
            <a:off x="2506716" y="2601310"/>
            <a:ext cx="6794938" cy="2680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398521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4E102D-F90B-7FAD-FBB0-3542D9A32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EDEC15-6757-1842-81B7-3B7BFAA1573D}" type="slidenum">
              <a:rPr lang="en-US" smtClean="0"/>
              <a:pPr/>
              <a:t>102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595A22-D905-FFFC-6B88-C72E3EAE3D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 2023 Urgent Care Association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DFA5FE8-9A99-104C-B7DD-B9169531A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nshah@pmpediatrics.com</a:t>
            </a:r>
          </a:p>
        </p:txBody>
      </p:sp>
    </p:spTree>
    <p:extLst>
      <p:ext uri="{BB962C8B-B14F-4D97-AF65-F5344CB8AC3E}">
        <p14:creationId xmlns:p14="http://schemas.microsoft.com/office/powerpoint/2010/main" val="1283951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B869D19-562A-4857-8D9A-8E2A45509B74}"/>
              </a:ext>
            </a:extLst>
          </p:cNvPr>
          <p:cNvSpPr/>
          <p:nvPr/>
        </p:nvSpPr>
        <p:spPr>
          <a:xfrm>
            <a:off x="882127" y="4624984"/>
            <a:ext cx="9910515" cy="114300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 propose a novel course that is </a:t>
            </a: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relevant to our setting, higher yield, and shorter/less time-intensive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450634-366D-42EE-BA07-6149E393893C}"/>
              </a:ext>
            </a:extLst>
          </p:cNvPr>
          <p:cNvSpPr txBox="1"/>
          <p:nvPr/>
        </p:nvSpPr>
        <p:spPr>
          <a:xfrm>
            <a:off x="-7173" y="605919"/>
            <a:ext cx="6465346" cy="42750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marR="0" lvl="0" indent="-274320" algn="l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lt"/>
                <a:cs typeface="Calibri"/>
              </a:rPr>
              <a:t>When we attempted to use knowledge/skills acquired from PALS to manage patients in our simulation scenarios, there was a disconnect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274320" algn="l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Scope of practice was often not relevant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274320" algn="l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PALS was not reflective of equipment, medications, personnel in our office</a:t>
            </a:r>
          </a:p>
          <a:p>
            <a:pPr marL="457200" marR="0" lvl="0" indent="-274320" algn="l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0" name="Picture 9" descr="Diagram, text&#10;&#10;Description automatically generated with medium confidence">
            <a:extLst>
              <a:ext uri="{FF2B5EF4-FFF2-40B4-BE49-F238E27FC236}">
                <a16:creationId xmlns:a16="http://schemas.microsoft.com/office/drawing/2014/main" id="{EC8949CA-BDA9-418F-BCC1-D5371C97C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296" y="732193"/>
            <a:ext cx="5181600" cy="3403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843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65A217E-9869-44A2-B419-42781BB38281}"/>
              </a:ext>
            </a:extLst>
          </p:cNvPr>
          <p:cNvSpPr/>
          <p:nvPr/>
        </p:nvSpPr>
        <p:spPr>
          <a:xfrm>
            <a:off x="7722110" y="1893347"/>
            <a:ext cx="3566248" cy="2297412"/>
          </a:xfrm>
          <a:prstGeom prst="roundRect">
            <a:avLst>
              <a:gd name="adj" fmla="val 6623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Simulation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“mock” codes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8CA1F5C-DF5F-40B0-89A7-92F75E5D0543}"/>
              </a:ext>
            </a:extLst>
          </p:cNvPr>
          <p:cNvSpPr/>
          <p:nvPr/>
        </p:nvSpPr>
        <p:spPr>
          <a:xfrm flipH="1">
            <a:off x="425444" y="1884555"/>
            <a:ext cx="3566249" cy="2297411"/>
          </a:xfrm>
          <a:prstGeom prst="roundRect">
            <a:avLst>
              <a:gd name="adj" fmla="val 7251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Novel Course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3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0.16107 0.001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47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48148E-6 L -0.16563 0.0002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48BDD4DD-C255-8403-FFB9-B51F26F3107E}"/>
              </a:ext>
            </a:extLst>
          </p:cNvPr>
          <p:cNvSpPr txBox="1"/>
          <p:nvPr/>
        </p:nvSpPr>
        <p:spPr>
          <a:xfrm>
            <a:off x="1914407" y="1657046"/>
            <a:ext cx="8363188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600" b="1">
                <a:gradFill>
                  <a:gsLst>
                    <a:gs pos="0">
                      <a:srgbClr val="0FE5BD"/>
                    </a:gs>
                    <a:gs pos="100000">
                      <a:srgbClr val="493E8E"/>
                    </a:gs>
                  </a:gsLst>
                  <a:lin ang="8100000" scaled="1"/>
                </a:gradFill>
                <a:latin typeface="Tiempos Headline Regular" panose="02020503060303060403" pitchFamily="18" charset="0"/>
              </a:rPr>
              <a:t>RESCUE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C6D6FBD-6D41-3827-83DF-DC714402339F}"/>
              </a:ext>
            </a:extLst>
          </p:cNvPr>
          <p:cNvCxnSpPr>
            <a:cxnSpLocks/>
          </p:cNvCxnSpPr>
          <p:nvPr/>
        </p:nvCxnSpPr>
        <p:spPr>
          <a:xfrm>
            <a:off x="2008950" y="3884911"/>
            <a:ext cx="8174102" cy="0"/>
          </a:xfrm>
          <a:prstGeom prst="line">
            <a:avLst/>
          </a:prstGeom>
          <a:ln w="508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0D8DE97-2F1A-D171-4300-4B932F1319A5}"/>
              </a:ext>
            </a:extLst>
          </p:cNvPr>
          <p:cNvSpPr txBox="1"/>
          <p:nvPr/>
        </p:nvSpPr>
        <p:spPr>
          <a:xfrm>
            <a:off x="1898492" y="3884911"/>
            <a:ext cx="83950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4D15B7"/>
                </a:solidFill>
                <a:latin typeface="Tiempos Headline Regular" panose="02020503060303060403" pitchFamily="18" charset="0"/>
              </a:rPr>
              <a:t>Emergency Preparedness Course</a:t>
            </a:r>
          </a:p>
        </p:txBody>
      </p:sp>
    </p:spTree>
    <p:extLst>
      <p:ext uri="{BB962C8B-B14F-4D97-AF65-F5344CB8AC3E}">
        <p14:creationId xmlns:p14="http://schemas.microsoft.com/office/powerpoint/2010/main" val="3056400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7E3C1DC-33E3-4741-1C53-4EE69DC7BA44}"/>
              </a:ext>
            </a:extLst>
          </p:cNvPr>
          <p:cNvGrpSpPr/>
          <p:nvPr/>
        </p:nvGrpSpPr>
        <p:grpSpPr>
          <a:xfrm>
            <a:off x="3629891" y="1222132"/>
            <a:ext cx="5997859" cy="5029162"/>
            <a:chOff x="3235994" y="1335316"/>
            <a:chExt cx="5813022" cy="4915977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F16B85A-0603-11DE-8F88-8F870A3D82D4}"/>
                </a:ext>
              </a:extLst>
            </p:cNvPr>
            <p:cNvSpPr/>
            <p:nvPr/>
          </p:nvSpPr>
          <p:spPr>
            <a:xfrm>
              <a:off x="4057537" y="1396093"/>
              <a:ext cx="4885321" cy="837723"/>
            </a:xfrm>
            <a:custGeom>
              <a:avLst/>
              <a:gdLst>
                <a:gd name="connsiteX0" fmla="*/ 139623 w 837723"/>
                <a:gd name="connsiteY0" fmla="*/ 0 h 4885321"/>
                <a:gd name="connsiteX1" fmla="*/ 698100 w 837723"/>
                <a:gd name="connsiteY1" fmla="*/ 0 h 4885321"/>
                <a:gd name="connsiteX2" fmla="*/ 837723 w 837723"/>
                <a:gd name="connsiteY2" fmla="*/ 139623 h 4885321"/>
                <a:gd name="connsiteX3" fmla="*/ 837723 w 837723"/>
                <a:gd name="connsiteY3" fmla="*/ 4885321 h 4885321"/>
                <a:gd name="connsiteX4" fmla="*/ 837723 w 837723"/>
                <a:gd name="connsiteY4" fmla="*/ 4885321 h 4885321"/>
                <a:gd name="connsiteX5" fmla="*/ 0 w 837723"/>
                <a:gd name="connsiteY5" fmla="*/ 4885321 h 4885321"/>
                <a:gd name="connsiteX6" fmla="*/ 0 w 837723"/>
                <a:gd name="connsiteY6" fmla="*/ 4885321 h 4885321"/>
                <a:gd name="connsiteX7" fmla="*/ 0 w 837723"/>
                <a:gd name="connsiteY7" fmla="*/ 139623 h 4885321"/>
                <a:gd name="connsiteX8" fmla="*/ 139623 w 837723"/>
                <a:gd name="connsiteY8" fmla="*/ 0 h 4885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7723" h="4885321">
                  <a:moveTo>
                    <a:pt x="837723" y="814237"/>
                  </a:moveTo>
                  <a:lnTo>
                    <a:pt x="837723" y="4071084"/>
                  </a:lnTo>
                  <a:cubicBezTo>
                    <a:pt x="837723" y="4520775"/>
                    <a:pt x="827004" y="4885318"/>
                    <a:pt x="813781" y="4885318"/>
                  </a:cubicBezTo>
                  <a:lnTo>
                    <a:pt x="0" y="4885318"/>
                  </a:lnTo>
                  <a:lnTo>
                    <a:pt x="0" y="4885318"/>
                  </a:lnTo>
                  <a:lnTo>
                    <a:pt x="0" y="3"/>
                  </a:lnTo>
                  <a:lnTo>
                    <a:pt x="0" y="3"/>
                  </a:lnTo>
                  <a:lnTo>
                    <a:pt x="813781" y="3"/>
                  </a:lnTo>
                  <a:cubicBezTo>
                    <a:pt x="827004" y="3"/>
                    <a:pt x="837723" y="364546"/>
                    <a:pt x="837723" y="8142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64719" rIns="288544" bIns="164719" numCol="1" spcCol="1270" anchor="ctr" anchorCtr="0">
              <a:noAutofit/>
            </a:bodyPr>
            <a:lstStyle/>
            <a:p>
              <a:pPr marL="285750" marR="0" lvl="1" indent="-285750" algn="l" defTabSz="1689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suscitation</a:t>
              </a: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and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C4B2261E-7F67-C5CE-A35B-7D8DF376D02C}"/>
                </a:ext>
              </a:extLst>
            </p:cNvPr>
            <p:cNvSpPr/>
            <p:nvPr/>
          </p:nvSpPr>
          <p:spPr>
            <a:xfrm>
              <a:off x="3235994" y="1335316"/>
              <a:ext cx="1022548" cy="951958"/>
            </a:xfrm>
            <a:custGeom>
              <a:avLst/>
              <a:gdLst>
                <a:gd name="connsiteX0" fmla="*/ 0 w 1210408"/>
                <a:gd name="connsiteY0" fmla="*/ 158663 h 951958"/>
                <a:gd name="connsiteX1" fmla="*/ 158663 w 1210408"/>
                <a:gd name="connsiteY1" fmla="*/ 0 h 951958"/>
                <a:gd name="connsiteX2" fmla="*/ 1051745 w 1210408"/>
                <a:gd name="connsiteY2" fmla="*/ 0 h 951958"/>
                <a:gd name="connsiteX3" fmla="*/ 1210408 w 1210408"/>
                <a:gd name="connsiteY3" fmla="*/ 158663 h 951958"/>
                <a:gd name="connsiteX4" fmla="*/ 1210408 w 1210408"/>
                <a:gd name="connsiteY4" fmla="*/ 793295 h 951958"/>
                <a:gd name="connsiteX5" fmla="*/ 1051745 w 1210408"/>
                <a:gd name="connsiteY5" fmla="*/ 951958 h 951958"/>
                <a:gd name="connsiteX6" fmla="*/ 158663 w 1210408"/>
                <a:gd name="connsiteY6" fmla="*/ 951958 h 951958"/>
                <a:gd name="connsiteX7" fmla="*/ 0 w 1210408"/>
                <a:gd name="connsiteY7" fmla="*/ 793295 h 951958"/>
                <a:gd name="connsiteX8" fmla="*/ 0 w 1210408"/>
                <a:gd name="connsiteY8" fmla="*/ 158663 h 95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0408" h="951958">
                  <a:moveTo>
                    <a:pt x="0" y="158663"/>
                  </a:moveTo>
                  <a:cubicBezTo>
                    <a:pt x="0" y="71036"/>
                    <a:pt x="71036" y="0"/>
                    <a:pt x="158663" y="0"/>
                  </a:cubicBezTo>
                  <a:lnTo>
                    <a:pt x="1051745" y="0"/>
                  </a:lnTo>
                  <a:cubicBezTo>
                    <a:pt x="1139372" y="0"/>
                    <a:pt x="1210408" y="71036"/>
                    <a:pt x="1210408" y="158663"/>
                  </a:cubicBezTo>
                  <a:lnTo>
                    <a:pt x="1210408" y="793295"/>
                  </a:lnTo>
                  <a:cubicBezTo>
                    <a:pt x="1210408" y="880922"/>
                    <a:pt x="1139372" y="951958"/>
                    <a:pt x="1051745" y="951958"/>
                  </a:cubicBezTo>
                  <a:lnTo>
                    <a:pt x="158663" y="951958"/>
                  </a:lnTo>
                  <a:cubicBezTo>
                    <a:pt x="71036" y="951958"/>
                    <a:pt x="0" y="880922"/>
                    <a:pt x="0" y="793295"/>
                  </a:cubicBezTo>
                  <a:lnTo>
                    <a:pt x="0" y="15866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32114"/>
                </a:gs>
                <a:gs pos="100000">
                  <a:srgbClr val="EC3321"/>
                </a:gs>
              </a:gsLst>
              <a:lin ang="0" scaled="0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9351" tIns="137911" rIns="91440" bIns="137911" numCol="1" spcCol="1270" anchor="ctr" anchorCtr="0">
              <a:noAutofit/>
            </a:bodyPr>
            <a:lstStyle/>
            <a:p>
              <a:pPr marL="0" marR="0" lvl="0" indent="0" algn="r" defTabSz="2133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 w="1270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0430985-9BF8-2973-4AF3-7EF3F5A8E6C7}"/>
                </a:ext>
              </a:extLst>
            </p:cNvPr>
            <p:cNvSpPr/>
            <p:nvPr/>
          </p:nvSpPr>
          <p:spPr>
            <a:xfrm>
              <a:off x="4163694" y="2432190"/>
              <a:ext cx="4885322" cy="761567"/>
            </a:xfrm>
            <a:custGeom>
              <a:avLst/>
              <a:gdLst>
                <a:gd name="connsiteX0" fmla="*/ 126930 w 761566"/>
                <a:gd name="connsiteY0" fmla="*/ 0 h 4885321"/>
                <a:gd name="connsiteX1" fmla="*/ 634636 w 761566"/>
                <a:gd name="connsiteY1" fmla="*/ 0 h 4885321"/>
                <a:gd name="connsiteX2" fmla="*/ 761566 w 761566"/>
                <a:gd name="connsiteY2" fmla="*/ 126930 h 4885321"/>
                <a:gd name="connsiteX3" fmla="*/ 761566 w 761566"/>
                <a:gd name="connsiteY3" fmla="*/ 4885321 h 4885321"/>
                <a:gd name="connsiteX4" fmla="*/ 761566 w 761566"/>
                <a:gd name="connsiteY4" fmla="*/ 4885321 h 4885321"/>
                <a:gd name="connsiteX5" fmla="*/ 0 w 761566"/>
                <a:gd name="connsiteY5" fmla="*/ 4885321 h 4885321"/>
                <a:gd name="connsiteX6" fmla="*/ 0 w 761566"/>
                <a:gd name="connsiteY6" fmla="*/ 4885321 h 4885321"/>
                <a:gd name="connsiteX7" fmla="*/ 0 w 761566"/>
                <a:gd name="connsiteY7" fmla="*/ 126930 h 4885321"/>
                <a:gd name="connsiteX8" fmla="*/ 126930 w 761566"/>
                <a:gd name="connsiteY8" fmla="*/ 0 h 4885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1566" h="4885321">
                  <a:moveTo>
                    <a:pt x="761566" y="814237"/>
                  </a:moveTo>
                  <a:lnTo>
                    <a:pt x="761566" y="4071084"/>
                  </a:lnTo>
                  <a:cubicBezTo>
                    <a:pt x="761566" y="4520776"/>
                    <a:pt x="752707" y="4885318"/>
                    <a:pt x="741779" y="4885318"/>
                  </a:cubicBezTo>
                  <a:lnTo>
                    <a:pt x="0" y="4885318"/>
                  </a:lnTo>
                  <a:lnTo>
                    <a:pt x="0" y="4885318"/>
                  </a:lnTo>
                  <a:lnTo>
                    <a:pt x="0" y="3"/>
                  </a:lnTo>
                  <a:lnTo>
                    <a:pt x="0" y="3"/>
                  </a:lnTo>
                  <a:lnTo>
                    <a:pt x="741779" y="3"/>
                  </a:lnTo>
                  <a:cubicBezTo>
                    <a:pt x="752707" y="3"/>
                    <a:pt x="761566" y="364545"/>
                    <a:pt x="761566" y="8142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4781" tIns="109567" rIns="181957" bIns="109568" numCol="1" spcCol="1270" anchor="ctr" anchorCtr="0">
              <a:noAutofit/>
            </a:bodyPr>
            <a:lstStyle/>
            <a:p>
              <a:pPr marL="285750" marR="0" lvl="1" indent="-285750" algn="l" defTabSz="1689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tabilization</a:t>
              </a: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of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CCC5DCD-7B47-9010-1461-ACC25C0E04DF}"/>
                </a:ext>
              </a:extLst>
            </p:cNvPr>
            <p:cNvSpPr/>
            <p:nvPr/>
          </p:nvSpPr>
          <p:spPr>
            <a:xfrm>
              <a:off x="3235994" y="2326320"/>
              <a:ext cx="1022548" cy="951958"/>
            </a:xfrm>
            <a:custGeom>
              <a:avLst/>
              <a:gdLst>
                <a:gd name="connsiteX0" fmla="*/ 0 w 1210408"/>
                <a:gd name="connsiteY0" fmla="*/ 158663 h 951958"/>
                <a:gd name="connsiteX1" fmla="*/ 158663 w 1210408"/>
                <a:gd name="connsiteY1" fmla="*/ 0 h 951958"/>
                <a:gd name="connsiteX2" fmla="*/ 1051745 w 1210408"/>
                <a:gd name="connsiteY2" fmla="*/ 0 h 951958"/>
                <a:gd name="connsiteX3" fmla="*/ 1210408 w 1210408"/>
                <a:gd name="connsiteY3" fmla="*/ 158663 h 951958"/>
                <a:gd name="connsiteX4" fmla="*/ 1210408 w 1210408"/>
                <a:gd name="connsiteY4" fmla="*/ 793295 h 951958"/>
                <a:gd name="connsiteX5" fmla="*/ 1051745 w 1210408"/>
                <a:gd name="connsiteY5" fmla="*/ 951958 h 951958"/>
                <a:gd name="connsiteX6" fmla="*/ 158663 w 1210408"/>
                <a:gd name="connsiteY6" fmla="*/ 951958 h 951958"/>
                <a:gd name="connsiteX7" fmla="*/ 0 w 1210408"/>
                <a:gd name="connsiteY7" fmla="*/ 793295 h 951958"/>
                <a:gd name="connsiteX8" fmla="*/ 0 w 1210408"/>
                <a:gd name="connsiteY8" fmla="*/ 158663 h 95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0408" h="951958">
                  <a:moveTo>
                    <a:pt x="0" y="158663"/>
                  </a:moveTo>
                  <a:cubicBezTo>
                    <a:pt x="0" y="71036"/>
                    <a:pt x="71036" y="0"/>
                    <a:pt x="158663" y="0"/>
                  </a:cubicBezTo>
                  <a:lnTo>
                    <a:pt x="1051745" y="0"/>
                  </a:lnTo>
                  <a:cubicBezTo>
                    <a:pt x="1139372" y="0"/>
                    <a:pt x="1210408" y="71036"/>
                    <a:pt x="1210408" y="158663"/>
                  </a:cubicBezTo>
                  <a:lnTo>
                    <a:pt x="1210408" y="793295"/>
                  </a:lnTo>
                  <a:cubicBezTo>
                    <a:pt x="1210408" y="880922"/>
                    <a:pt x="1139372" y="951958"/>
                    <a:pt x="1051745" y="951958"/>
                  </a:cubicBezTo>
                  <a:lnTo>
                    <a:pt x="158663" y="951958"/>
                  </a:lnTo>
                  <a:cubicBezTo>
                    <a:pt x="71036" y="951958"/>
                    <a:pt x="0" y="880922"/>
                    <a:pt x="0" y="793295"/>
                  </a:cubicBezTo>
                  <a:lnTo>
                    <a:pt x="0" y="15866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32114"/>
                </a:gs>
                <a:gs pos="100000">
                  <a:srgbClr val="EC3321"/>
                </a:gs>
              </a:gsLst>
              <a:lin ang="0" scaled="0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9351" tIns="137911" rIns="137160" bIns="137911" numCol="1" spcCol="1270" anchor="ctr" anchorCtr="0">
              <a:noAutofit/>
            </a:bodyPr>
            <a:lstStyle/>
            <a:p>
              <a:pPr marL="0" marR="0" lvl="0" indent="0" algn="r" defTabSz="2133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 w="1270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FA21B01-1814-D52F-1066-0052A614EDE4}"/>
                </a:ext>
              </a:extLst>
            </p:cNvPr>
            <p:cNvSpPr/>
            <p:nvPr/>
          </p:nvSpPr>
          <p:spPr>
            <a:xfrm>
              <a:off x="4163694" y="3431745"/>
              <a:ext cx="4885322" cy="761567"/>
            </a:xfrm>
            <a:custGeom>
              <a:avLst/>
              <a:gdLst>
                <a:gd name="connsiteX0" fmla="*/ 126930 w 761566"/>
                <a:gd name="connsiteY0" fmla="*/ 0 h 4885321"/>
                <a:gd name="connsiteX1" fmla="*/ 634636 w 761566"/>
                <a:gd name="connsiteY1" fmla="*/ 0 h 4885321"/>
                <a:gd name="connsiteX2" fmla="*/ 761566 w 761566"/>
                <a:gd name="connsiteY2" fmla="*/ 126930 h 4885321"/>
                <a:gd name="connsiteX3" fmla="*/ 761566 w 761566"/>
                <a:gd name="connsiteY3" fmla="*/ 4885321 h 4885321"/>
                <a:gd name="connsiteX4" fmla="*/ 761566 w 761566"/>
                <a:gd name="connsiteY4" fmla="*/ 4885321 h 4885321"/>
                <a:gd name="connsiteX5" fmla="*/ 0 w 761566"/>
                <a:gd name="connsiteY5" fmla="*/ 4885321 h 4885321"/>
                <a:gd name="connsiteX6" fmla="*/ 0 w 761566"/>
                <a:gd name="connsiteY6" fmla="*/ 4885321 h 4885321"/>
                <a:gd name="connsiteX7" fmla="*/ 0 w 761566"/>
                <a:gd name="connsiteY7" fmla="*/ 126930 h 4885321"/>
                <a:gd name="connsiteX8" fmla="*/ 126930 w 761566"/>
                <a:gd name="connsiteY8" fmla="*/ 0 h 4885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1566" h="4885321">
                  <a:moveTo>
                    <a:pt x="761566" y="814237"/>
                  </a:moveTo>
                  <a:lnTo>
                    <a:pt x="761566" y="4071084"/>
                  </a:lnTo>
                  <a:cubicBezTo>
                    <a:pt x="761566" y="4520776"/>
                    <a:pt x="752707" y="4885318"/>
                    <a:pt x="741779" y="4885318"/>
                  </a:cubicBezTo>
                  <a:lnTo>
                    <a:pt x="0" y="4885318"/>
                  </a:lnTo>
                  <a:lnTo>
                    <a:pt x="0" y="4885318"/>
                  </a:lnTo>
                  <a:lnTo>
                    <a:pt x="0" y="3"/>
                  </a:lnTo>
                  <a:lnTo>
                    <a:pt x="0" y="3"/>
                  </a:lnTo>
                  <a:lnTo>
                    <a:pt x="741779" y="3"/>
                  </a:lnTo>
                  <a:cubicBezTo>
                    <a:pt x="752707" y="3"/>
                    <a:pt x="761566" y="364545"/>
                    <a:pt x="761566" y="8142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4781" tIns="109568" rIns="181957" bIns="109567" numCol="1" spcCol="1270" anchor="ctr" anchorCtr="0">
              <a:noAutofit/>
            </a:bodyPr>
            <a:lstStyle/>
            <a:p>
              <a:pPr marL="285750" marR="0" lvl="1" indent="-285750" algn="l" defTabSz="1689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hildren</a:t>
              </a: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in the 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8C49C0B-2CA9-8F45-DB59-BB2B34E0D79E}"/>
                </a:ext>
              </a:extLst>
            </p:cNvPr>
            <p:cNvSpPr/>
            <p:nvPr/>
          </p:nvSpPr>
          <p:spPr>
            <a:xfrm>
              <a:off x="3235994" y="3317324"/>
              <a:ext cx="1022548" cy="951958"/>
            </a:xfrm>
            <a:custGeom>
              <a:avLst/>
              <a:gdLst>
                <a:gd name="connsiteX0" fmla="*/ 0 w 1210408"/>
                <a:gd name="connsiteY0" fmla="*/ 158663 h 951958"/>
                <a:gd name="connsiteX1" fmla="*/ 158663 w 1210408"/>
                <a:gd name="connsiteY1" fmla="*/ 0 h 951958"/>
                <a:gd name="connsiteX2" fmla="*/ 1051745 w 1210408"/>
                <a:gd name="connsiteY2" fmla="*/ 0 h 951958"/>
                <a:gd name="connsiteX3" fmla="*/ 1210408 w 1210408"/>
                <a:gd name="connsiteY3" fmla="*/ 158663 h 951958"/>
                <a:gd name="connsiteX4" fmla="*/ 1210408 w 1210408"/>
                <a:gd name="connsiteY4" fmla="*/ 793295 h 951958"/>
                <a:gd name="connsiteX5" fmla="*/ 1051745 w 1210408"/>
                <a:gd name="connsiteY5" fmla="*/ 951958 h 951958"/>
                <a:gd name="connsiteX6" fmla="*/ 158663 w 1210408"/>
                <a:gd name="connsiteY6" fmla="*/ 951958 h 951958"/>
                <a:gd name="connsiteX7" fmla="*/ 0 w 1210408"/>
                <a:gd name="connsiteY7" fmla="*/ 793295 h 951958"/>
                <a:gd name="connsiteX8" fmla="*/ 0 w 1210408"/>
                <a:gd name="connsiteY8" fmla="*/ 158663 h 95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0408" h="951958">
                  <a:moveTo>
                    <a:pt x="0" y="158663"/>
                  </a:moveTo>
                  <a:cubicBezTo>
                    <a:pt x="0" y="71036"/>
                    <a:pt x="71036" y="0"/>
                    <a:pt x="158663" y="0"/>
                  </a:cubicBezTo>
                  <a:lnTo>
                    <a:pt x="1051745" y="0"/>
                  </a:lnTo>
                  <a:cubicBezTo>
                    <a:pt x="1139372" y="0"/>
                    <a:pt x="1210408" y="71036"/>
                    <a:pt x="1210408" y="158663"/>
                  </a:cubicBezTo>
                  <a:lnTo>
                    <a:pt x="1210408" y="793295"/>
                  </a:lnTo>
                  <a:cubicBezTo>
                    <a:pt x="1210408" y="880922"/>
                    <a:pt x="1139372" y="951958"/>
                    <a:pt x="1051745" y="951958"/>
                  </a:cubicBezTo>
                  <a:lnTo>
                    <a:pt x="158663" y="951958"/>
                  </a:lnTo>
                  <a:cubicBezTo>
                    <a:pt x="71036" y="951958"/>
                    <a:pt x="0" y="880922"/>
                    <a:pt x="0" y="793295"/>
                  </a:cubicBezTo>
                  <a:lnTo>
                    <a:pt x="0" y="15866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32114"/>
                </a:gs>
                <a:gs pos="100000">
                  <a:srgbClr val="EC3321"/>
                </a:gs>
              </a:gsLst>
              <a:lin ang="0" scaled="0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9351" tIns="137911" rIns="137160" bIns="137911" numCol="1" spcCol="1270" anchor="ctr" anchorCtr="0">
              <a:noAutofit/>
            </a:bodyPr>
            <a:lstStyle/>
            <a:p>
              <a:pPr marL="0" marR="0" lvl="0" indent="0" algn="r" defTabSz="2133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 w="1270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E7BCBCC-E5B7-3B6A-9370-F0BB1EC99BC3}"/>
                </a:ext>
              </a:extLst>
            </p:cNvPr>
            <p:cNvSpPr/>
            <p:nvPr/>
          </p:nvSpPr>
          <p:spPr>
            <a:xfrm>
              <a:off x="4147871" y="4404217"/>
              <a:ext cx="4885322" cy="761567"/>
            </a:xfrm>
            <a:custGeom>
              <a:avLst/>
              <a:gdLst>
                <a:gd name="connsiteX0" fmla="*/ 126930 w 761566"/>
                <a:gd name="connsiteY0" fmla="*/ 0 h 4885321"/>
                <a:gd name="connsiteX1" fmla="*/ 634636 w 761566"/>
                <a:gd name="connsiteY1" fmla="*/ 0 h 4885321"/>
                <a:gd name="connsiteX2" fmla="*/ 761566 w 761566"/>
                <a:gd name="connsiteY2" fmla="*/ 126930 h 4885321"/>
                <a:gd name="connsiteX3" fmla="*/ 761566 w 761566"/>
                <a:gd name="connsiteY3" fmla="*/ 4885321 h 4885321"/>
                <a:gd name="connsiteX4" fmla="*/ 761566 w 761566"/>
                <a:gd name="connsiteY4" fmla="*/ 4885321 h 4885321"/>
                <a:gd name="connsiteX5" fmla="*/ 0 w 761566"/>
                <a:gd name="connsiteY5" fmla="*/ 4885321 h 4885321"/>
                <a:gd name="connsiteX6" fmla="*/ 0 w 761566"/>
                <a:gd name="connsiteY6" fmla="*/ 4885321 h 4885321"/>
                <a:gd name="connsiteX7" fmla="*/ 0 w 761566"/>
                <a:gd name="connsiteY7" fmla="*/ 126930 h 4885321"/>
                <a:gd name="connsiteX8" fmla="*/ 126930 w 761566"/>
                <a:gd name="connsiteY8" fmla="*/ 0 h 4885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1566" h="4885321">
                  <a:moveTo>
                    <a:pt x="761566" y="814237"/>
                  </a:moveTo>
                  <a:lnTo>
                    <a:pt x="761566" y="4071084"/>
                  </a:lnTo>
                  <a:cubicBezTo>
                    <a:pt x="761566" y="4520776"/>
                    <a:pt x="752707" y="4885318"/>
                    <a:pt x="741779" y="4885318"/>
                  </a:cubicBezTo>
                  <a:lnTo>
                    <a:pt x="0" y="4885318"/>
                  </a:lnTo>
                  <a:lnTo>
                    <a:pt x="0" y="4885318"/>
                  </a:lnTo>
                  <a:lnTo>
                    <a:pt x="0" y="3"/>
                  </a:lnTo>
                  <a:lnTo>
                    <a:pt x="0" y="3"/>
                  </a:lnTo>
                  <a:lnTo>
                    <a:pt x="741779" y="3"/>
                  </a:lnTo>
                  <a:cubicBezTo>
                    <a:pt x="752707" y="3"/>
                    <a:pt x="761566" y="364545"/>
                    <a:pt x="761566" y="8142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4781" tIns="109568" rIns="181957" bIns="109567" numCol="1" spcCol="1270" anchor="ctr" anchorCtr="0">
              <a:noAutofit/>
            </a:bodyPr>
            <a:lstStyle/>
            <a:p>
              <a:pPr marL="285750" marR="0" lvl="1" indent="-285750" algn="l" defTabSz="1689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rgent</a:t>
              </a: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care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3F93B2B-A465-D6D1-502F-819805BC9AA0}"/>
                </a:ext>
              </a:extLst>
            </p:cNvPr>
            <p:cNvSpPr/>
            <p:nvPr/>
          </p:nvSpPr>
          <p:spPr>
            <a:xfrm>
              <a:off x="3235994" y="4308329"/>
              <a:ext cx="1022548" cy="951958"/>
            </a:xfrm>
            <a:custGeom>
              <a:avLst/>
              <a:gdLst>
                <a:gd name="connsiteX0" fmla="*/ 0 w 1210408"/>
                <a:gd name="connsiteY0" fmla="*/ 158663 h 951958"/>
                <a:gd name="connsiteX1" fmla="*/ 158663 w 1210408"/>
                <a:gd name="connsiteY1" fmla="*/ 0 h 951958"/>
                <a:gd name="connsiteX2" fmla="*/ 1051745 w 1210408"/>
                <a:gd name="connsiteY2" fmla="*/ 0 h 951958"/>
                <a:gd name="connsiteX3" fmla="*/ 1210408 w 1210408"/>
                <a:gd name="connsiteY3" fmla="*/ 158663 h 951958"/>
                <a:gd name="connsiteX4" fmla="*/ 1210408 w 1210408"/>
                <a:gd name="connsiteY4" fmla="*/ 793295 h 951958"/>
                <a:gd name="connsiteX5" fmla="*/ 1051745 w 1210408"/>
                <a:gd name="connsiteY5" fmla="*/ 951958 h 951958"/>
                <a:gd name="connsiteX6" fmla="*/ 158663 w 1210408"/>
                <a:gd name="connsiteY6" fmla="*/ 951958 h 951958"/>
                <a:gd name="connsiteX7" fmla="*/ 0 w 1210408"/>
                <a:gd name="connsiteY7" fmla="*/ 793295 h 951958"/>
                <a:gd name="connsiteX8" fmla="*/ 0 w 1210408"/>
                <a:gd name="connsiteY8" fmla="*/ 158663 h 95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0408" h="951958">
                  <a:moveTo>
                    <a:pt x="0" y="158663"/>
                  </a:moveTo>
                  <a:cubicBezTo>
                    <a:pt x="0" y="71036"/>
                    <a:pt x="71036" y="0"/>
                    <a:pt x="158663" y="0"/>
                  </a:cubicBezTo>
                  <a:lnTo>
                    <a:pt x="1051745" y="0"/>
                  </a:lnTo>
                  <a:cubicBezTo>
                    <a:pt x="1139372" y="0"/>
                    <a:pt x="1210408" y="71036"/>
                    <a:pt x="1210408" y="158663"/>
                  </a:cubicBezTo>
                  <a:lnTo>
                    <a:pt x="1210408" y="793295"/>
                  </a:lnTo>
                  <a:cubicBezTo>
                    <a:pt x="1210408" y="880922"/>
                    <a:pt x="1139372" y="951958"/>
                    <a:pt x="1051745" y="951958"/>
                  </a:cubicBezTo>
                  <a:lnTo>
                    <a:pt x="158663" y="951958"/>
                  </a:lnTo>
                  <a:cubicBezTo>
                    <a:pt x="71036" y="951958"/>
                    <a:pt x="0" y="880922"/>
                    <a:pt x="0" y="793295"/>
                  </a:cubicBezTo>
                  <a:lnTo>
                    <a:pt x="0" y="15866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32114"/>
                </a:gs>
                <a:gs pos="100000">
                  <a:srgbClr val="EC3321"/>
                </a:gs>
              </a:gsLst>
              <a:lin ang="0" scaled="0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9351" tIns="137160" rIns="91440" bIns="137911" numCol="1" spcCol="1270" anchor="ctr" anchorCtr="0">
              <a:noAutofit/>
            </a:bodyPr>
            <a:lstStyle/>
            <a:p>
              <a:pPr marL="0" marR="0" lvl="0" indent="0" algn="r" defTabSz="2133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 w="1270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852F78A-74C6-C4AC-7818-096A0D3F584F}"/>
                </a:ext>
              </a:extLst>
            </p:cNvPr>
            <p:cNvSpPr/>
            <p:nvPr/>
          </p:nvSpPr>
          <p:spPr>
            <a:xfrm>
              <a:off x="4134841" y="5403782"/>
              <a:ext cx="4885322" cy="761567"/>
            </a:xfrm>
            <a:custGeom>
              <a:avLst/>
              <a:gdLst>
                <a:gd name="connsiteX0" fmla="*/ 126930 w 761566"/>
                <a:gd name="connsiteY0" fmla="*/ 0 h 4885321"/>
                <a:gd name="connsiteX1" fmla="*/ 634636 w 761566"/>
                <a:gd name="connsiteY1" fmla="*/ 0 h 4885321"/>
                <a:gd name="connsiteX2" fmla="*/ 761566 w 761566"/>
                <a:gd name="connsiteY2" fmla="*/ 126930 h 4885321"/>
                <a:gd name="connsiteX3" fmla="*/ 761566 w 761566"/>
                <a:gd name="connsiteY3" fmla="*/ 4885321 h 4885321"/>
                <a:gd name="connsiteX4" fmla="*/ 761566 w 761566"/>
                <a:gd name="connsiteY4" fmla="*/ 4885321 h 4885321"/>
                <a:gd name="connsiteX5" fmla="*/ 0 w 761566"/>
                <a:gd name="connsiteY5" fmla="*/ 4885321 h 4885321"/>
                <a:gd name="connsiteX6" fmla="*/ 0 w 761566"/>
                <a:gd name="connsiteY6" fmla="*/ 4885321 h 4885321"/>
                <a:gd name="connsiteX7" fmla="*/ 0 w 761566"/>
                <a:gd name="connsiteY7" fmla="*/ 126930 h 4885321"/>
                <a:gd name="connsiteX8" fmla="*/ 126930 w 761566"/>
                <a:gd name="connsiteY8" fmla="*/ 0 h 4885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1566" h="4885321">
                  <a:moveTo>
                    <a:pt x="761566" y="814237"/>
                  </a:moveTo>
                  <a:lnTo>
                    <a:pt x="761566" y="4071084"/>
                  </a:lnTo>
                  <a:cubicBezTo>
                    <a:pt x="761566" y="4520776"/>
                    <a:pt x="752707" y="4885318"/>
                    <a:pt x="741779" y="4885318"/>
                  </a:cubicBezTo>
                  <a:lnTo>
                    <a:pt x="0" y="4885318"/>
                  </a:lnTo>
                  <a:lnTo>
                    <a:pt x="0" y="4885318"/>
                  </a:lnTo>
                  <a:lnTo>
                    <a:pt x="0" y="3"/>
                  </a:lnTo>
                  <a:lnTo>
                    <a:pt x="0" y="3"/>
                  </a:lnTo>
                  <a:lnTo>
                    <a:pt x="741779" y="3"/>
                  </a:lnTo>
                  <a:cubicBezTo>
                    <a:pt x="752707" y="3"/>
                    <a:pt x="761566" y="364545"/>
                    <a:pt x="761566" y="8142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4781" tIns="109568" rIns="181957" bIns="109567" numCol="1" spcCol="1270" anchor="ctr" anchorCtr="0">
              <a:noAutofit/>
            </a:bodyPr>
            <a:lstStyle/>
            <a:p>
              <a:pPr marL="285750" marR="0" lvl="1" indent="-285750" algn="l" defTabSz="1689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nvironment</a:t>
              </a: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86AE98B-80CB-A847-7C2A-8FC2CC0A8EFC}"/>
                </a:ext>
              </a:extLst>
            </p:cNvPr>
            <p:cNvSpPr/>
            <p:nvPr/>
          </p:nvSpPr>
          <p:spPr>
            <a:xfrm>
              <a:off x="3235994" y="5299335"/>
              <a:ext cx="1022548" cy="951958"/>
            </a:xfrm>
            <a:custGeom>
              <a:avLst/>
              <a:gdLst>
                <a:gd name="connsiteX0" fmla="*/ 0 w 1210408"/>
                <a:gd name="connsiteY0" fmla="*/ 158663 h 951958"/>
                <a:gd name="connsiteX1" fmla="*/ 158663 w 1210408"/>
                <a:gd name="connsiteY1" fmla="*/ 0 h 951958"/>
                <a:gd name="connsiteX2" fmla="*/ 1051745 w 1210408"/>
                <a:gd name="connsiteY2" fmla="*/ 0 h 951958"/>
                <a:gd name="connsiteX3" fmla="*/ 1210408 w 1210408"/>
                <a:gd name="connsiteY3" fmla="*/ 158663 h 951958"/>
                <a:gd name="connsiteX4" fmla="*/ 1210408 w 1210408"/>
                <a:gd name="connsiteY4" fmla="*/ 793295 h 951958"/>
                <a:gd name="connsiteX5" fmla="*/ 1051745 w 1210408"/>
                <a:gd name="connsiteY5" fmla="*/ 951958 h 951958"/>
                <a:gd name="connsiteX6" fmla="*/ 158663 w 1210408"/>
                <a:gd name="connsiteY6" fmla="*/ 951958 h 951958"/>
                <a:gd name="connsiteX7" fmla="*/ 0 w 1210408"/>
                <a:gd name="connsiteY7" fmla="*/ 793295 h 951958"/>
                <a:gd name="connsiteX8" fmla="*/ 0 w 1210408"/>
                <a:gd name="connsiteY8" fmla="*/ 158663 h 95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0408" h="951958">
                  <a:moveTo>
                    <a:pt x="0" y="158663"/>
                  </a:moveTo>
                  <a:cubicBezTo>
                    <a:pt x="0" y="71036"/>
                    <a:pt x="71036" y="0"/>
                    <a:pt x="158663" y="0"/>
                  </a:cubicBezTo>
                  <a:lnTo>
                    <a:pt x="1051745" y="0"/>
                  </a:lnTo>
                  <a:cubicBezTo>
                    <a:pt x="1139372" y="0"/>
                    <a:pt x="1210408" y="71036"/>
                    <a:pt x="1210408" y="158663"/>
                  </a:cubicBezTo>
                  <a:lnTo>
                    <a:pt x="1210408" y="793295"/>
                  </a:lnTo>
                  <a:cubicBezTo>
                    <a:pt x="1210408" y="880922"/>
                    <a:pt x="1139372" y="951958"/>
                    <a:pt x="1051745" y="951958"/>
                  </a:cubicBezTo>
                  <a:lnTo>
                    <a:pt x="158663" y="951958"/>
                  </a:lnTo>
                  <a:cubicBezTo>
                    <a:pt x="71036" y="951958"/>
                    <a:pt x="0" y="880922"/>
                    <a:pt x="0" y="793295"/>
                  </a:cubicBezTo>
                  <a:lnTo>
                    <a:pt x="0" y="15866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32114"/>
                </a:gs>
                <a:gs pos="100000">
                  <a:srgbClr val="EC3321"/>
                </a:gs>
              </a:gsLst>
              <a:lin ang="0" scaled="0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9351" tIns="137911" rIns="137160" bIns="137911" numCol="1" spcCol="1270" anchor="ctr" anchorCtr="0">
              <a:noAutofit/>
            </a:bodyPr>
            <a:lstStyle/>
            <a:p>
              <a:pPr marL="0" marR="0" lvl="0" indent="0" algn="r" defTabSz="2133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 w="1270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</a:t>
              </a: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9F210B1E-E66B-B2EA-F5E2-D8BC19ACF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rmAutofit/>
          </a:bodyPr>
          <a:lstStyle/>
          <a:p>
            <a:r>
              <a:rPr lang="en-US" sz="5400"/>
              <a:t>What is </a:t>
            </a:r>
            <a:r>
              <a:rPr lang="en-US" sz="5400" b="1"/>
              <a:t>RESCUE?</a:t>
            </a:r>
          </a:p>
        </p:txBody>
      </p:sp>
    </p:spTree>
    <p:extLst>
      <p:ext uri="{BB962C8B-B14F-4D97-AF65-F5344CB8AC3E}">
        <p14:creationId xmlns:p14="http://schemas.microsoft.com/office/powerpoint/2010/main" val="3917709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8B6F8FE-28CF-0CDE-F229-E6865AE7B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rmAutofit/>
          </a:bodyPr>
          <a:lstStyle/>
          <a:p>
            <a:r>
              <a:rPr lang="en-US" sz="5400"/>
              <a:t>Course Description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C16CF6D-495F-BC7C-0021-6EDFAD76947F}"/>
              </a:ext>
            </a:extLst>
          </p:cNvPr>
          <p:cNvSpPr txBox="1">
            <a:spLocks/>
          </p:cNvSpPr>
          <p:nvPr/>
        </p:nvSpPr>
        <p:spPr>
          <a:xfrm>
            <a:off x="424774" y="1366739"/>
            <a:ext cx="11598614" cy="534534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/>
              <a:t>Target audience: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/>
              <a:t>Pediatric &amp; non-pediatric physicians, APPs &amp; nurses, EMT/Urgent Care Techs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b="1"/>
              <a:t>Course content: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/>
              <a:t>Blended-learning approach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b="1"/>
              <a:t>Course duration: </a:t>
            </a:r>
            <a:r>
              <a:rPr lang="en-US">
                <a:solidFill>
                  <a:srgbClr val="FF0000"/>
                </a:solidFill>
              </a:rPr>
              <a:t>1 day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/>
              <a:t>Online modules (independent pre-coursework) – 3 hours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/>
              <a:t>Instructor-led classroom training – 4 hours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b="1"/>
              <a:t>Assessment:</a:t>
            </a:r>
            <a:endParaRPr lang="en-US" sz="240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/>
              <a:t>Skills stations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/>
              <a:t>Simulation-based mega-codes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/>
              <a:t>Written post-test with minimum passing score of 80%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	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29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94C2246F-0ABD-8A61-2FC2-4A56CE78FC7C}"/>
              </a:ext>
            </a:extLst>
          </p:cNvPr>
          <p:cNvSpPr>
            <a:spLocks noChangeAspect="1"/>
          </p:cNvSpPr>
          <p:nvPr/>
        </p:nvSpPr>
        <p:spPr>
          <a:xfrm>
            <a:off x="3579473" y="1150974"/>
            <a:ext cx="4854127" cy="4770809"/>
          </a:xfrm>
          <a:custGeom>
            <a:avLst/>
            <a:gdLst>
              <a:gd name="connsiteX0" fmla="*/ 2241096 w 4482192"/>
              <a:gd name="connsiteY0" fmla="*/ 0 h 4482192"/>
              <a:gd name="connsiteX1" fmla="*/ 4482192 w 4482192"/>
              <a:gd name="connsiteY1" fmla="*/ 2241096 h 4482192"/>
              <a:gd name="connsiteX2" fmla="*/ 2241096 w 4482192"/>
              <a:gd name="connsiteY2" fmla="*/ 2241096 h 4482192"/>
              <a:gd name="connsiteX3" fmla="*/ 2241096 w 4482192"/>
              <a:gd name="connsiteY3" fmla="*/ 0 h 4482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2192" h="4482192">
                <a:moveTo>
                  <a:pt x="2241096" y="0"/>
                </a:moveTo>
                <a:cubicBezTo>
                  <a:pt x="3478819" y="0"/>
                  <a:pt x="4482192" y="1003373"/>
                  <a:pt x="4482192" y="2241096"/>
                </a:cubicBezTo>
                <a:lnTo>
                  <a:pt x="2241096" y="2241096"/>
                </a:lnTo>
                <a:lnTo>
                  <a:pt x="2241096" y="0"/>
                </a:lnTo>
                <a:close/>
              </a:path>
            </a:pathLst>
          </a:custGeom>
          <a:gradFill rotWithShape="1">
            <a:gsLst>
              <a:gs pos="0">
                <a:srgbClr val="8064A2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txBody>
          <a:bodyPr spcFirstLastPara="0" vert="horz" wrap="square" lIns="2194560" tIns="871116" rIns="577639" bIns="2360911" numCol="1" spcCol="1270" anchor="ctr" anchorCtr="0">
            <a:noAutofit/>
          </a:bodyPr>
          <a:lstStyle/>
          <a:p>
            <a:pPr marL="347472" marR="0" lvl="1" indent="0" algn="ctr" defTabSz="14668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Interact</a:t>
            </a:r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263B7E28-B050-68F2-DF73-602103AC4055}"/>
              </a:ext>
            </a:extLst>
          </p:cNvPr>
          <p:cNvSpPr>
            <a:spLocks noChangeAspect="1"/>
          </p:cNvSpPr>
          <p:nvPr/>
        </p:nvSpPr>
        <p:spPr>
          <a:xfrm>
            <a:off x="3579473" y="1154370"/>
            <a:ext cx="4854128" cy="4771233"/>
          </a:xfrm>
          <a:custGeom>
            <a:avLst/>
            <a:gdLst>
              <a:gd name="connsiteX0" fmla="*/ 4482192 w 4482192"/>
              <a:gd name="connsiteY0" fmla="*/ 2241096 h 4482192"/>
              <a:gd name="connsiteX1" fmla="*/ 2241096 w 4482192"/>
              <a:gd name="connsiteY1" fmla="*/ 4482192 h 4482192"/>
              <a:gd name="connsiteX2" fmla="*/ 2241096 w 4482192"/>
              <a:gd name="connsiteY2" fmla="*/ 2241096 h 4482192"/>
              <a:gd name="connsiteX3" fmla="*/ 4482192 w 4482192"/>
              <a:gd name="connsiteY3" fmla="*/ 2241096 h 4482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2192" h="4482192">
                <a:moveTo>
                  <a:pt x="4482192" y="2241096"/>
                </a:moveTo>
                <a:cubicBezTo>
                  <a:pt x="4482192" y="3478819"/>
                  <a:pt x="3478819" y="4482192"/>
                  <a:pt x="2241096" y="4482192"/>
                </a:cubicBezTo>
                <a:lnTo>
                  <a:pt x="2241096" y="2241096"/>
                </a:lnTo>
                <a:lnTo>
                  <a:pt x="4482192" y="2241096"/>
                </a:lnTo>
                <a:close/>
              </a:path>
            </a:pathLst>
          </a:custGeom>
          <a:gradFill rotWithShape="1">
            <a:gsLst>
              <a:gs pos="0">
                <a:srgbClr val="8064A2">
                  <a:hueOff val="-1488257"/>
                  <a:satOff val="8966"/>
                  <a:lumOff val="719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-1488257"/>
                  <a:satOff val="8966"/>
                  <a:lumOff val="719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-1488257"/>
                  <a:satOff val="8966"/>
                  <a:lumOff val="719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txBody>
          <a:bodyPr spcFirstLastPara="0" vert="horz" wrap="square" lIns="2651760" tIns="2743200" rIns="457200" bIns="868982" numCol="1" spcCol="1270" anchor="ctr" anchorCtr="0">
            <a:noAutofit/>
          </a:bodyPr>
          <a:lstStyle/>
          <a:p>
            <a:pPr marL="0" marR="0" lvl="0" indent="0" algn="ctr" defTabSz="14668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Intervene</a:t>
            </a: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78E3EF6D-C400-2DE6-EBCF-9C1F52B5D3AF}"/>
              </a:ext>
            </a:extLst>
          </p:cNvPr>
          <p:cNvSpPr>
            <a:spLocks noChangeAspect="1"/>
          </p:cNvSpPr>
          <p:nvPr/>
        </p:nvSpPr>
        <p:spPr>
          <a:xfrm>
            <a:off x="3579473" y="1154370"/>
            <a:ext cx="4854128" cy="4771233"/>
          </a:xfrm>
          <a:custGeom>
            <a:avLst/>
            <a:gdLst>
              <a:gd name="connsiteX0" fmla="*/ 2241096 w 4482192"/>
              <a:gd name="connsiteY0" fmla="*/ 4482192 h 4482192"/>
              <a:gd name="connsiteX1" fmla="*/ 0 w 4482192"/>
              <a:gd name="connsiteY1" fmla="*/ 2241096 h 4482192"/>
              <a:gd name="connsiteX2" fmla="*/ 2241096 w 4482192"/>
              <a:gd name="connsiteY2" fmla="*/ 2241096 h 4482192"/>
              <a:gd name="connsiteX3" fmla="*/ 2241096 w 4482192"/>
              <a:gd name="connsiteY3" fmla="*/ 4482192 h 4482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2192" h="4482192">
                <a:moveTo>
                  <a:pt x="2241096" y="4482192"/>
                </a:moveTo>
                <a:cubicBezTo>
                  <a:pt x="1003373" y="4482192"/>
                  <a:pt x="0" y="3478819"/>
                  <a:pt x="0" y="2241096"/>
                </a:cubicBezTo>
                <a:lnTo>
                  <a:pt x="2241096" y="2241096"/>
                </a:lnTo>
                <a:lnTo>
                  <a:pt x="2241096" y="4482192"/>
                </a:lnTo>
                <a:close/>
              </a:path>
            </a:pathLst>
          </a:custGeom>
          <a:gradFill rotWithShape="1">
            <a:gsLst>
              <a:gs pos="0">
                <a:srgbClr val="8064A2">
                  <a:hueOff val="-2976513"/>
                  <a:satOff val="17933"/>
                  <a:lumOff val="1437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-2976513"/>
                  <a:satOff val="17933"/>
                  <a:lumOff val="1437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-2976513"/>
                  <a:satOff val="17933"/>
                  <a:lumOff val="1437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txBody>
          <a:bodyPr spcFirstLastPara="0" vert="horz" wrap="square" lIns="548825" tIns="2363045" rIns="2560320" bIns="868982" numCol="1" spcCol="1270" anchor="ctr" anchorCtr="0">
            <a:noAutofit/>
          </a:bodyPr>
          <a:lstStyle/>
          <a:p>
            <a:pPr marL="0" marR="0" lvl="0" indent="0" algn="ctr" defTabSz="14668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14668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Initiate Early Transfer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DCE7708B-3205-CA2C-10E1-B9AB3A407358}"/>
              </a:ext>
            </a:extLst>
          </p:cNvPr>
          <p:cNvSpPr>
            <a:spLocks noChangeAspect="1"/>
          </p:cNvSpPr>
          <p:nvPr/>
        </p:nvSpPr>
        <p:spPr>
          <a:xfrm>
            <a:off x="3579473" y="1149803"/>
            <a:ext cx="4854128" cy="4771233"/>
          </a:xfrm>
          <a:custGeom>
            <a:avLst/>
            <a:gdLst>
              <a:gd name="connsiteX0" fmla="*/ 0 w 4482192"/>
              <a:gd name="connsiteY0" fmla="*/ 2241096 h 4482192"/>
              <a:gd name="connsiteX1" fmla="*/ 2241096 w 4482192"/>
              <a:gd name="connsiteY1" fmla="*/ 0 h 4482192"/>
              <a:gd name="connsiteX2" fmla="*/ 2241096 w 4482192"/>
              <a:gd name="connsiteY2" fmla="*/ 2241096 h 4482192"/>
              <a:gd name="connsiteX3" fmla="*/ 0 w 4482192"/>
              <a:gd name="connsiteY3" fmla="*/ 2241096 h 4482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2192" h="4482192">
                <a:moveTo>
                  <a:pt x="0" y="2241096"/>
                </a:moveTo>
                <a:cubicBezTo>
                  <a:pt x="0" y="1003373"/>
                  <a:pt x="1003373" y="0"/>
                  <a:pt x="2241096" y="0"/>
                </a:cubicBezTo>
                <a:lnTo>
                  <a:pt x="2241096" y="2241096"/>
                </a:lnTo>
                <a:lnTo>
                  <a:pt x="0" y="2241096"/>
                </a:lnTo>
                <a:close/>
              </a:path>
            </a:pathLst>
          </a:custGeom>
          <a:gradFill rotWithShape="1">
            <a:gsLst>
              <a:gs pos="0">
                <a:srgbClr val="8064A2">
                  <a:hueOff val="-4464770"/>
                  <a:satOff val="26899"/>
                  <a:lumOff val="2156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-4464770"/>
                  <a:satOff val="26899"/>
                  <a:lumOff val="2156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-4464770"/>
                  <a:satOff val="26899"/>
                  <a:lumOff val="2156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txBody>
          <a:bodyPr spcFirstLastPara="0" vert="horz" wrap="square" lIns="542475" tIns="862631" rIns="2560320" bIns="2356696" numCol="1" spcCol="1270" anchor="ctr" anchorCtr="0">
            <a:noAutofit/>
          </a:bodyPr>
          <a:lstStyle/>
          <a:p>
            <a:pPr marL="0" marR="0" lvl="0" indent="0" algn="ctr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Identify</a:t>
            </a:r>
          </a:p>
        </p:txBody>
      </p:sp>
      <p:sp>
        <p:nvSpPr>
          <p:cNvPr id="72" name="Arrow: Circular 71">
            <a:extLst>
              <a:ext uri="{FF2B5EF4-FFF2-40B4-BE49-F238E27FC236}">
                <a16:creationId xmlns:a16="http://schemas.microsoft.com/office/drawing/2014/main" id="{192218EF-BCCE-49E2-02A8-7B3EC46AC56D}"/>
              </a:ext>
            </a:extLst>
          </p:cNvPr>
          <p:cNvSpPr>
            <a:spLocks noChangeAspect="1"/>
          </p:cNvSpPr>
          <p:nvPr/>
        </p:nvSpPr>
        <p:spPr>
          <a:xfrm>
            <a:off x="3351102" y="1088473"/>
            <a:ext cx="5394960" cy="5001768"/>
          </a:xfrm>
          <a:prstGeom prst="circularArrow">
            <a:avLst>
              <a:gd name="adj1" fmla="val 6898"/>
              <a:gd name="adj2" fmla="val 465012"/>
              <a:gd name="adj3" fmla="val 550847"/>
              <a:gd name="adj4" fmla="val 20584141"/>
              <a:gd name="adj5" fmla="val 6852"/>
            </a:avLst>
          </a:prstGeom>
          <a:gradFill rotWithShape="1">
            <a:gsLst>
              <a:gs pos="0">
                <a:srgbClr val="4F81BD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4F81BD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4F81BD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</p:sp>
      <p:sp>
        <p:nvSpPr>
          <p:cNvPr id="73" name="Arrow: Circular 72">
            <a:extLst>
              <a:ext uri="{FF2B5EF4-FFF2-40B4-BE49-F238E27FC236}">
                <a16:creationId xmlns:a16="http://schemas.microsoft.com/office/drawing/2014/main" id="{AA98D5F6-BFE9-D253-980F-F7A3DA89B983}"/>
              </a:ext>
            </a:extLst>
          </p:cNvPr>
          <p:cNvSpPr/>
          <p:nvPr/>
        </p:nvSpPr>
        <p:spPr>
          <a:xfrm>
            <a:off x="3319473" y="1165270"/>
            <a:ext cx="5397408" cy="4998543"/>
          </a:xfrm>
          <a:prstGeom prst="circularArrow">
            <a:avLst>
              <a:gd name="adj1" fmla="val 6898"/>
              <a:gd name="adj2" fmla="val 465012"/>
              <a:gd name="adj3" fmla="val 5950847"/>
              <a:gd name="adj4" fmla="val 4384141"/>
              <a:gd name="adj5" fmla="val 5880"/>
            </a:avLst>
          </a:prstGeom>
          <a:gradFill rotWithShape="1">
            <a:gsLst>
              <a:gs pos="0">
                <a:srgbClr val="4F81BD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4F81BD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4F81BD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</p:sp>
      <p:sp>
        <p:nvSpPr>
          <p:cNvPr id="74" name="Arrow: Circular 73">
            <a:extLst>
              <a:ext uri="{FF2B5EF4-FFF2-40B4-BE49-F238E27FC236}">
                <a16:creationId xmlns:a16="http://schemas.microsoft.com/office/drawing/2014/main" id="{D3CD6EC1-F23B-57DD-75A6-F81DC3FF11EF}"/>
              </a:ext>
            </a:extLst>
          </p:cNvPr>
          <p:cNvSpPr>
            <a:spLocks/>
          </p:cNvSpPr>
          <p:nvPr/>
        </p:nvSpPr>
        <p:spPr>
          <a:xfrm>
            <a:off x="3242096" y="1007110"/>
            <a:ext cx="5397408" cy="4998543"/>
          </a:xfrm>
          <a:prstGeom prst="circularArrow">
            <a:avLst>
              <a:gd name="adj1" fmla="val 6898"/>
              <a:gd name="adj2" fmla="val 465012"/>
              <a:gd name="adj3" fmla="val 11350847"/>
              <a:gd name="adj4" fmla="val 9906350"/>
              <a:gd name="adj5" fmla="val 7175"/>
            </a:avLst>
          </a:prstGeom>
          <a:gradFill rotWithShape="1">
            <a:gsLst>
              <a:gs pos="0">
                <a:srgbClr val="4F81BD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4F81BD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4F81BD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</p:sp>
      <p:sp>
        <p:nvSpPr>
          <p:cNvPr id="75" name="Arrow: Circular 74">
            <a:extLst>
              <a:ext uri="{FF2B5EF4-FFF2-40B4-BE49-F238E27FC236}">
                <a16:creationId xmlns:a16="http://schemas.microsoft.com/office/drawing/2014/main" id="{B84A8FC3-73D1-1A8F-4F3F-A13F5B3750D2}"/>
              </a:ext>
            </a:extLst>
          </p:cNvPr>
          <p:cNvSpPr>
            <a:spLocks noChangeAspect="1"/>
          </p:cNvSpPr>
          <p:nvPr/>
        </p:nvSpPr>
        <p:spPr>
          <a:xfrm>
            <a:off x="3319473" y="927231"/>
            <a:ext cx="5397408" cy="5001768"/>
          </a:xfrm>
          <a:prstGeom prst="circularArrow">
            <a:avLst>
              <a:gd name="adj1" fmla="val 6898"/>
              <a:gd name="adj2" fmla="val 465012"/>
              <a:gd name="adj3" fmla="val 16750847"/>
              <a:gd name="adj4" fmla="val 15184141"/>
              <a:gd name="adj5" fmla="val 5921"/>
            </a:avLst>
          </a:prstGeom>
          <a:gradFill rotWithShape="1">
            <a:gsLst>
              <a:gs pos="0">
                <a:srgbClr val="4F81BD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4F81BD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4F81BD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3CEB721-5497-7DC5-7B05-17DE6DDCB7DB}"/>
              </a:ext>
            </a:extLst>
          </p:cNvPr>
          <p:cNvSpPr txBox="1"/>
          <p:nvPr/>
        </p:nvSpPr>
        <p:spPr>
          <a:xfrm>
            <a:off x="785545" y="4660687"/>
            <a:ext cx="25339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71541" lvl="1" indent="-571500" algn="r"/>
            <a:r>
              <a:rPr lang="en-US" i="1" dirty="0">
                <a:solidFill>
                  <a:prstClr val="black"/>
                </a:solidFill>
                <a:cs typeface="Calibri"/>
              </a:rPr>
              <a:t>Initiate</a:t>
            </a:r>
            <a:r>
              <a:rPr lang="en-US" dirty="0">
                <a:solidFill>
                  <a:prstClr val="black"/>
                </a:solidFill>
                <a:cs typeface="Calibri"/>
              </a:rPr>
              <a:t> early transfer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1CDE13E-9DF0-6FBF-642D-BC74A8F74ABF}"/>
              </a:ext>
            </a:extLst>
          </p:cNvPr>
          <p:cNvSpPr txBox="1"/>
          <p:nvPr/>
        </p:nvSpPr>
        <p:spPr>
          <a:xfrm>
            <a:off x="939776" y="1821845"/>
            <a:ext cx="2411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41" lvl="1" indent="-571500" algn="r"/>
            <a:r>
              <a:rPr lang="en-US" i="1" dirty="0">
                <a:solidFill>
                  <a:prstClr val="black"/>
                </a:solidFill>
                <a:cs typeface="Calibri"/>
              </a:rPr>
              <a:t>Identify</a:t>
            </a:r>
            <a:r>
              <a:rPr lang="en-US" dirty="0">
                <a:solidFill>
                  <a:prstClr val="black"/>
                </a:solidFill>
                <a:cs typeface="Calibri"/>
              </a:rPr>
              <a:t> a critically ill child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5F4DDDE-EBCC-DE0B-6F12-E44E4FFB30A9}"/>
              </a:ext>
            </a:extLst>
          </p:cNvPr>
          <p:cNvSpPr txBox="1"/>
          <p:nvPr/>
        </p:nvSpPr>
        <p:spPr>
          <a:xfrm>
            <a:off x="8433600" y="4660687"/>
            <a:ext cx="34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i="1" dirty="0">
                <a:solidFill>
                  <a:prstClr val="black"/>
                </a:solidFill>
                <a:cs typeface="Calibri"/>
              </a:rPr>
              <a:t>Interventions</a:t>
            </a:r>
            <a:r>
              <a:rPr lang="en-US" dirty="0">
                <a:solidFill>
                  <a:prstClr val="black"/>
                </a:solidFill>
                <a:cs typeface="Calibri"/>
              </a:rPr>
              <a:t> in the UC setting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9925D13-604A-0DF9-4F35-8A533255A4B2}"/>
              </a:ext>
            </a:extLst>
          </p:cNvPr>
          <p:cNvSpPr txBox="1"/>
          <p:nvPr/>
        </p:nvSpPr>
        <p:spPr>
          <a:xfrm>
            <a:off x="8433600" y="1699676"/>
            <a:ext cx="3007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i="1" dirty="0">
                <a:solidFill>
                  <a:prstClr val="black"/>
                </a:solidFill>
                <a:cs typeface="Calibri"/>
              </a:rPr>
              <a:t>Interact</a:t>
            </a:r>
            <a:r>
              <a:rPr lang="en-US" dirty="0">
                <a:solidFill>
                  <a:prstClr val="black"/>
                </a:solidFill>
                <a:cs typeface="Calibri"/>
              </a:rPr>
              <a:t> with staff to mobilize resources</a:t>
            </a:r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C28DC309-2044-7148-F428-2C1284F0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9455"/>
            <a:ext cx="12192000" cy="1143000"/>
          </a:xfrm>
        </p:spPr>
        <p:txBody>
          <a:bodyPr>
            <a:noAutofit/>
          </a:bodyPr>
          <a:lstStyle/>
          <a:p>
            <a:r>
              <a:rPr lang="en-US" sz="5400"/>
              <a:t>I</a:t>
            </a:r>
            <a:r>
              <a:rPr lang="en-US" sz="5400" baseline="30000"/>
              <a:t>4 </a:t>
            </a:r>
            <a:r>
              <a:rPr lang="en-US" sz="5400"/>
              <a:t>RESCUE Cycle: Overview</a:t>
            </a:r>
          </a:p>
        </p:txBody>
      </p:sp>
    </p:spTree>
    <p:extLst>
      <p:ext uri="{BB962C8B-B14F-4D97-AF65-F5344CB8AC3E}">
        <p14:creationId xmlns:p14="http://schemas.microsoft.com/office/powerpoint/2010/main" val="19372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  <p:bldP spid="76" grpId="0"/>
      <p:bldP spid="77" grpId="0"/>
      <p:bldP spid="78" grpId="0"/>
      <p:bldP spid="7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F84E940A-E235-7967-EFC6-B8DD6AE0A6BB}"/>
              </a:ext>
            </a:extLst>
          </p:cNvPr>
          <p:cNvSpPr/>
          <p:nvPr/>
        </p:nvSpPr>
        <p:spPr>
          <a:xfrm>
            <a:off x="2643023" y="3960611"/>
            <a:ext cx="748219" cy="522858"/>
          </a:xfrm>
          <a:custGeom>
            <a:avLst/>
            <a:gdLst>
              <a:gd name="connsiteX0" fmla="*/ 0 w 748219"/>
              <a:gd name="connsiteY0" fmla="*/ 104572 h 522858"/>
              <a:gd name="connsiteX1" fmla="*/ 486790 w 748219"/>
              <a:gd name="connsiteY1" fmla="*/ 104572 h 522858"/>
              <a:gd name="connsiteX2" fmla="*/ 486790 w 748219"/>
              <a:gd name="connsiteY2" fmla="*/ 0 h 522858"/>
              <a:gd name="connsiteX3" fmla="*/ 748219 w 748219"/>
              <a:gd name="connsiteY3" fmla="*/ 261429 h 522858"/>
              <a:gd name="connsiteX4" fmla="*/ 486790 w 748219"/>
              <a:gd name="connsiteY4" fmla="*/ 522858 h 522858"/>
              <a:gd name="connsiteX5" fmla="*/ 486790 w 748219"/>
              <a:gd name="connsiteY5" fmla="*/ 418286 h 522858"/>
              <a:gd name="connsiteX6" fmla="*/ 0 w 748219"/>
              <a:gd name="connsiteY6" fmla="*/ 418286 h 522858"/>
              <a:gd name="connsiteX7" fmla="*/ 0 w 748219"/>
              <a:gd name="connsiteY7" fmla="*/ 104572 h 52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8219" h="522858">
                <a:moveTo>
                  <a:pt x="0" y="104572"/>
                </a:moveTo>
                <a:lnTo>
                  <a:pt x="486790" y="104572"/>
                </a:lnTo>
                <a:lnTo>
                  <a:pt x="486790" y="0"/>
                </a:lnTo>
                <a:lnTo>
                  <a:pt x="748219" y="261429"/>
                </a:lnTo>
                <a:lnTo>
                  <a:pt x="486790" y="522858"/>
                </a:lnTo>
                <a:lnTo>
                  <a:pt x="486790" y="418286"/>
                </a:lnTo>
                <a:lnTo>
                  <a:pt x="0" y="418286"/>
                </a:lnTo>
                <a:lnTo>
                  <a:pt x="0" y="104572"/>
                </a:lnTo>
                <a:close/>
              </a:path>
            </a:pathLst>
          </a:custGeom>
          <a:solidFill>
            <a:srgbClr val="C0504D">
              <a:lumMod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0" vert="horz" wrap="square" lIns="0" tIns="104572" rIns="156857" bIns="104572" numCol="1" spcCol="1270" anchor="ctr" anchorCtr="0">
            <a:noAutofit/>
          </a:bodyPr>
          <a:lstStyle/>
          <a:p>
            <a:pPr marL="0" marR="0" lvl="0" indent="0" algn="ctr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37F8A76E-4689-1548-28D8-A01E00CD5376}"/>
              </a:ext>
            </a:extLst>
          </p:cNvPr>
          <p:cNvSpPr/>
          <p:nvPr/>
        </p:nvSpPr>
        <p:spPr>
          <a:xfrm>
            <a:off x="5701442" y="3960611"/>
            <a:ext cx="748219" cy="522858"/>
          </a:xfrm>
          <a:custGeom>
            <a:avLst/>
            <a:gdLst>
              <a:gd name="connsiteX0" fmla="*/ 0 w 748219"/>
              <a:gd name="connsiteY0" fmla="*/ 104572 h 522858"/>
              <a:gd name="connsiteX1" fmla="*/ 486790 w 748219"/>
              <a:gd name="connsiteY1" fmla="*/ 104572 h 522858"/>
              <a:gd name="connsiteX2" fmla="*/ 486790 w 748219"/>
              <a:gd name="connsiteY2" fmla="*/ 0 h 522858"/>
              <a:gd name="connsiteX3" fmla="*/ 748219 w 748219"/>
              <a:gd name="connsiteY3" fmla="*/ 261429 h 522858"/>
              <a:gd name="connsiteX4" fmla="*/ 486790 w 748219"/>
              <a:gd name="connsiteY4" fmla="*/ 522858 h 522858"/>
              <a:gd name="connsiteX5" fmla="*/ 486790 w 748219"/>
              <a:gd name="connsiteY5" fmla="*/ 418286 h 522858"/>
              <a:gd name="connsiteX6" fmla="*/ 0 w 748219"/>
              <a:gd name="connsiteY6" fmla="*/ 418286 h 522858"/>
              <a:gd name="connsiteX7" fmla="*/ 0 w 748219"/>
              <a:gd name="connsiteY7" fmla="*/ 104572 h 52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8219" h="522858">
                <a:moveTo>
                  <a:pt x="0" y="104572"/>
                </a:moveTo>
                <a:lnTo>
                  <a:pt x="486790" y="104572"/>
                </a:lnTo>
                <a:lnTo>
                  <a:pt x="486790" y="0"/>
                </a:lnTo>
                <a:lnTo>
                  <a:pt x="748219" y="261429"/>
                </a:lnTo>
                <a:lnTo>
                  <a:pt x="486790" y="522858"/>
                </a:lnTo>
                <a:lnTo>
                  <a:pt x="486790" y="418286"/>
                </a:lnTo>
                <a:lnTo>
                  <a:pt x="0" y="418286"/>
                </a:lnTo>
                <a:lnTo>
                  <a:pt x="0" y="104572"/>
                </a:lnTo>
                <a:close/>
              </a:path>
            </a:pathLst>
          </a:custGeom>
          <a:solidFill>
            <a:srgbClr val="C0504D">
              <a:lumMod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0" vert="horz" wrap="square" lIns="0" tIns="104572" rIns="156857" bIns="104572" numCol="1" spcCol="1270" anchor="ctr" anchorCtr="0">
            <a:noAutofit/>
          </a:bodyPr>
          <a:lstStyle/>
          <a:p>
            <a:pPr marL="0" marR="0" lvl="0" indent="0" algn="ctr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A1B4BEFA-BFFF-AC03-371D-0BDD629B5A48}"/>
              </a:ext>
            </a:extLst>
          </p:cNvPr>
          <p:cNvSpPr/>
          <p:nvPr/>
        </p:nvSpPr>
        <p:spPr>
          <a:xfrm>
            <a:off x="8750236" y="3960611"/>
            <a:ext cx="748219" cy="522858"/>
          </a:xfrm>
          <a:custGeom>
            <a:avLst/>
            <a:gdLst>
              <a:gd name="connsiteX0" fmla="*/ 0 w 748219"/>
              <a:gd name="connsiteY0" fmla="*/ 104572 h 522858"/>
              <a:gd name="connsiteX1" fmla="*/ 486790 w 748219"/>
              <a:gd name="connsiteY1" fmla="*/ 104572 h 522858"/>
              <a:gd name="connsiteX2" fmla="*/ 486790 w 748219"/>
              <a:gd name="connsiteY2" fmla="*/ 0 h 522858"/>
              <a:gd name="connsiteX3" fmla="*/ 748219 w 748219"/>
              <a:gd name="connsiteY3" fmla="*/ 261429 h 522858"/>
              <a:gd name="connsiteX4" fmla="*/ 486790 w 748219"/>
              <a:gd name="connsiteY4" fmla="*/ 522858 h 522858"/>
              <a:gd name="connsiteX5" fmla="*/ 486790 w 748219"/>
              <a:gd name="connsiteY5" fmla="*/ 418286 h 522858"/>
              <a:gd name="connsiteX6" fmla="*/ 0 w 748219"/>
              <a:gd name="connsiteY6" fmla="*/ 418286 h 522858"/>
              <a:gd name="connsiteX7" fmla="*/ 0 w 748219"/>
              <a:gd name="connsiteY7" fmla="*/ 104572 h 52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8219" h="522858">
                <a:moveTo>
                  <a:pt x="0" y="104572"/>
                </a:moveTo>
                <a:lnTo>
                  <a:pt x="486790" y="104572"/>
                </a:lnTo>
                <a:lnTo>
                  <a:pt x="486790" y="0"/>
                </a:lnTo>
                <a:lnTo>
                  <a:pt x="748219" y="261429"/>
                </a:lnTo>
                <a:lnTo>
                  <a:pt x="486790" y="522858"/>
                </a:lnTo>
                <a:lnTo>
                  <a:pt x="486790" y="418286"/>
                </a:lnTo>
                <a:lnTo>
                  <a:pt x="0" y="418286"/>
                </a:lnTo>
                <a:lnTo>
                  <a:pt x="0" y="104572"/>
                </a:lnTo>
                <a:close/>
              </a:path>
            </a:pathLst>
          </a:custGeom>
          <a:solidFill>
            <a:srgbClr val="C0504D">
              <a:lumMod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0" vert="horz" wrap="square" lIns="0" tIns="104572" rIns="156857" bIns="104572" numCol="1" spcCol="1270" anchor="ctr" anchorCtr="0">
            <a:noAutofit/>
          </a:bodyPr>
          <a:lstStyle/>
          <a:p>
            <a:pPr marL="0" marR="0" lvl="0" indent="0" algn="ctr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41B78B8F-EFA2-3302-5884-625F7E682F60}"/>
              </a:ext>
            </a:extLst>
          </p:cNvPr>
          <p:cNvSpPr/>
          <p:nvPr/>
        </p:nvSpPr>
        <p:spPr>
          <a:xfrm>
            <a:off x="9525759" y="2917515"/>
            <a:ext cx="2236338" cy="2609050"/>
          </a:xfrm>
          <a:custGeom>
            <a:avLst/>
            <a:gdLst>
              <a:gd name="connsiteX0" fmla="*/ 0 w 2108299"/>
              <a:gd name="connsiteY0" fmla="*/ 210830 h 2428661"/>
              <a:gd name="connsiteX1" fmla="*/ 210830 w 2108299"/>
              <a:gd name="connsiteY1" fmla="*/ 0 h 2428661"/>
              <a:gd name="connsiteX2" fmla="*/ 1897469 w 2108299"/>
              <a:gd name="connsiteY2" fmla="*/ 0 h 2428661"/>
              <a:gd name="connsiteX3" fmla="*/ 2108299 w 2108299"/>
              <a:gd name="connsiteY3" fmla="*/ 210830 h 2428661"/>
              <a:gd name="connsiteX4" fmla="*/ 2108299 w 2108299"/>
              <a:gd name="connsiteY4" fmla="*/ 2217831 h 2428661"/>
              <a:gd name="connsiteX5" fmla="*/ 1897469 w 2108299"/>
              <a:gd name="connsiteY5" fmla="*/ 2428661 h 2428661"/>
              <a:gd name="connsiteX6" fmla="*/ 210830 w 2108299"/>
              <a:gd name="connsiteY6" fmla="*/ 2428661 h 2428661"/>
              <a:gd name="connsiteX7" fmla="*/ 0 w 2108299"/>
              <a:gd name="connsiteY7" fmla="*/ 2217831 h 2428661"/>
              <a:gd name="connsiteX8" fmla="*/ 0 w 2108299"/>
              <a:gd name="connsiteY8" fmla="*/ 210830 h 242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8299" h="2428661">
                <a:moveTo>
                  <a:pt x="0" y="210830"/>
                </a:moveTo>
                <a:cubicBezTo>
                  <a:pt x="0" y="94392"/>
                  <a:pt x="94392" y="0"/>
                  <a:pt x="210830" y="0"/>
                </a:cubicBezTo>
                <a:lnTo>
                  <a:pt x="1897469" y="0"/>
                </a:lnTo>
                <a:cubicBezTo>
                  <a:pt x="2013907" y="0"/>
                  <a:pt x="2108299" y="94392"/>
                  <a:pt x="2108299" y="210830"/>
                </a:cubicBezTo>
                <a:lnTo>
                  <a:pt x="2108299" y="2217831"/>
                </a:lnTo>
                <a:cubicBezTo>
                  <a:pt x="2108299" y="2334269"/>
                  <a:pt x="2013907" y="2428661"/>
                  <a:pt x="1897469" y="2428661"/>
                </a:cubicBezTo>
                <a:lnTo>
                  <a:pt x="210830" y="2428661"/>
                </a:lnTo>
                <a:cubicBezTo>
                  <a:pt x="94392" y="2428661"/>
                  <a:pt x="0" y="2334269"/>
                  <a:pt x="0" y="2217831"/>
                </a:cubicBezTo>
                <a:lnTo>
                  <a:pt x="0" y="210830"/>
                </a:lnTo>
                <a:close/>
              </a:path>
            </a:pathLst>
          </a:custGeom>
          <a:gradFill rotWithShape="1">
            <a:gsLst>
              <a:gs pos="0">
                <a:srgbClr val="8064A2">
                  <a:hueOff val="-4464770"/>
                  <a:satOff val="26899"/>
                  <a:lumOff val="2156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-4464770"/>
                  <a:satOff val="26899"/>
                  <a:lumOff val="2156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-4464770"/>
                  <a:satOff val="26899"/>
                  <a:lumOff val="2156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0" vert="horz" wrap="square" lIns="130330" tIns="130330" rIns="130330" bIns="130330" numCol="1" spcCol="1270" anchor="t" anchorCtr="0">
            <a:noAutofit/>
          </a:bodyPr>
          <a:lstStyle/>
          <a:p>
            <a:pPr marL="0" marR="0" lvl="0" indent="0" algn="ctr" defTabSz="800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Directed Interventions</a:t>
            </a:r>
          </a:p>
          <a:p>
            <a:pPr marL="0" marR="0" lvl="1" indent="0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Example: </a:t>
            </a:r>
          </a:p>
          <a:p>
            <a:pPr marL="171450" marR="0" lvl="1" indent="-171450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Resp</a:t>
            </a:r>
          </a:p>
          <a:p>
            <a:pPr marL="628650" marR="0" lvl="2" indent="-171450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Albuterol/Ipratropium</a:t>
            </a:r>
          </a:p>
          <a:p>
            <a:pPr marL="628650" marR="0" lvl="2" indent="-171450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Racemic Epinephrine</a:t>
            </a:r>
          </a:p>
          <a:p>
            <a:pPr marL="628650" marR="0" lvl="2" indent="-171450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Dexamethasone</a:t>
            </a:r>
          </a:p>
          <a:p>
            <a:pPr marL="171450" marR="0" lvl="1" indent="-171450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Shock</a:t>
            </a:r>
          </a:p>
          <a:p>
            <a:pPr marL="628650" marR="0" lvl="2" indent="-171450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Normal Saline</a:t>
            </a:r>
          </a:p>
          <a:p>
            <a:pPr marL="171450" marR="0" lvl="1" indent="-171450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Cardiac</a:t>
            </a:r>
          </a:p>
          <a:p>
            <a:pPr marL="628650" marR="0" lvl="2" indent="-171450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Adenosine</a:t>
            </a:r>
          </a:p>
          <a:p>
            <a:pPr marL="628650" marR="0" lvl="2" indent="-171450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Epinephrine</a:t>
            </a:r>
          </a:p>
          <a:p>
            <a:pPr marL="0" marR="0" lvl="1" indent="0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655C9C1-0BAB-CAC8-A1D7-19E18E1C0683}"/>
              </a:ext>
            </a:extLst>
          </p:cNvPr>
          <p:cNvGrpSpPr/>
          <p:nvPr/>
        </p:nvGrpSpPr>
        <p:grpSpPr>
          <a:xfrm>
            <a:off x="370501" y="2917515"/>
            <a:ext cx="2236338" cy="2609050"/>
            <a:chOff x="370501" y="2149377"/>
            <a:chExt cx="2236338" cy="2609050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0B7D022-03D9-F9A3-E6A1-8D7F4AB9534C}"/>
                </a:ext>
              </a:extLst>
            </p:cNvPr>
            <p:cNvSpPr/>
            <p:nvPr/>
          </p:nvSpPr>
          <p:spPr>
            <a:xfrm>
              <a:off x="370501" y="2149377"/>
              <a:ext cx="2236338" cy="2609050"/>
            </a:xfrm>
            <a:custGeom>
              <a:avLst/>
              <a:gdLst>
                <a:gd name="connsiteX0" fmla="*/ 0 w 2108299"/>
                <a:gd name="connsiteY0" fmla="*/ 210830 h 2428661"/>
                <a:gd name="connsiteX1" fmla="*/ 210830 w 2108299"/>
                <a:gd name="connsiteY1" fmla="*/ 0 h 2428661"/>
                <a:gd name="connsiteX2" fmla="*/ 1897469 w 2108299"/>
                <a:gd name="connsiteY2" fmla="*/ 0 h 2428661"/>
                <a:gd name="connsiteX3" fmla="*/ 2108299 w 2108299"/>
                <a:gd name="connsiteY3" fmla="*/ 210830 h 2428661"/>
                <a:gd name="connsiteX4" fmla="*/ 2108299 w 2108299"/>
                <a:gd name="connsiteY4" fmla="*/ 2217831 h 2428661"/>
                <a:gd name="connsiteX5" fmla="*/ 1897469 w 2108299"/>
                <a:gd name="connsiteY5" fmla="*/ 2428661 h 2428661"/>
                <a:gd name="connsiteX6" fmla="*/ 210830 w 2108299"/>
                <a:gd name="connsiteY6" fmla="*/ 2428661 h 2428661"/>
                <a:gd name="connsiteX7" fmla="*/ 0 w 2108299"/>
                <a:gd name="connsiteY7" fmla="*/ 2217831 h 2428661"/>
                <a:gd name="connsiteX8" fmla="*/ 0 w 2108299"/>
                <a:gd name="connsiteY8" fmla="*/ 210830 h 2428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8299" h="2428661">
                  <a:moveTo>
                    <a:pt x="0" y="210830"/>
                  </a:moveTo>
                  <a:cubicBezTo>
                    <a:pt x="0" y="94392"/>
                    <a:pt x="94392" y="0"/>
                    <a:pt x="210830" y="0"/>
                  </a:cubicBezTo>
                  <a:lnTo>
                    <a:pt x="1897469" y="0"/>
                  </a:lnTo>
                  <a:cubicBezTo>
                    <a:pt x="2013907" y="0"/>
                    <a:pt x="2108299" y="94392"/>
                    <a:pt x="2108299" y="210830"/>
                  </a:cubicBezTo>
                  <a:lnTo>
                    <a:pt x="2108299" y="2217831"/>
                  </a:lnTo>
                  <a:cubicBezTo>
                    <a:pt x="2108299" y="2334269"/>
                    <a:pt x="2013907" y="2428661"/>
                    <a:pt x="1897469" y="2428661"/>
                  </a:cubicBezTo>
                  <a:lnTo>
                    <a:pt x="210830" y="2428661"/>
                  </a:lnTo>
                  <a:cubicBezTo>
                    <a:pt x="94392" y="2428661"/>
                    <a:pt x="0" y="2334269"/>
                    <a:pt x="0" y="2217831"/>
                  </a:cubicBezTo>
                  <a:lnTo>
                    <a:pt x="0" y="210830"/>
                  </a:lnTo>
                  <a:close/>
                </a:path>
              </a:pathLst>
            </a:custGeom>
            <a:gradFill rotWithShape="1">
              <a:gsLst>
                <a:gs pos="0">
                  <a:srgbClr val="8064A2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8064A2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8064A2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spcFirstLastPara="0" vert="horz" wrap="square" lIns="130330" tIns="130330" rIns="130330" bIns="130330" numCol="1" spcCol="1270" anchor="t" anchorCtr="0">
              <a:noAutofit/>
            </a:bodyPr>
            <a:lstStyle/>
            <a:p>
              <a:pPr marL="0" marR="0" lvl="0" indent="0" algn="ctr" defTabSz="8001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Initial Impression</a:t>
              </a: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  <a:p>
              <a:pPr marL="0" marR="0" lvl="1" indent="0" defTabSz="6223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PAT</a:t>
              </a:r>
            </a:p>
          </p:txBody>
        </p:sp>
        <p:pic>
          <p:nvPicPr>
            <p:cNvPr id="40" name="Picture 2" descr="EMS training: The pediatric assessment triangle">
              <a:extLst>
                <a:ext uri="{FF2B5EF4-FFF2-40B4-BE49-F238E27FC236}">
                  <a16:creationId xmlns:a16="http://schemas.microsoft.com/office/drawing/2014/main" id="{7848E12F-9A69-9752-AD4B-3ADEB8439B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550" y="3378077"/>
              <a:ext cx="1334241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F0F7114C-2F1C-8D98-9331-A63DB3BC69C6}"/>
              </a:ext>
            </a:extLst>
          </p:cNvPr>
          <p:cNvSpPr/>
          <p:nvPr/>
        </p:nvSpPr>
        <p:spPr>
          <a:xfrm>
            <a:off x="3418548" y="2917515"/>
            <a:ext cx="2236338" cy="2609050"/>
          </a:xfrm>
          <a:custGeom>
            <a:avLst/>
            <a:gdLst>
              <a:gd name="connsiteX0" fmla="*/ 0 w 2108299"/>
              <a:gd name="connsiteY0" fmla="*/ 210830 h 2428661"/>
              <a:gd name="connsiteX1" fmla="*/ 210830 w 2108299"/>
              <a:gd name="connsiteY1" fmla="*/ 0 h 2428661"/>
              <a:gd name="connsiteX2" fmla="*/ 1897469 w 2108299"/>
              <a:gd name="connsiteY2" fmla="*/ 0 h 2428661"/>
              <a:gd name="connsiteX3" fmla="*/ 2108299 w 2108299"/>
              <a:gd name="connsiteY3" fmla="*/ 210830 h 2428661"/>
              <a:gd name="connsiteX4" fmla="*/ 2108299 w 2108299"/>
              <a:gd name="connsiteY4" fmla="*/ 2217831 h 2428661"/>
              <a:gd name="connsiteX5" fmla="*/ 1897469 w 2108299"/>
              <a:gd name="connsiteY5" fmla="*/ 2428661 h 2428661"/>
              <a:gd name="connsiteX6" fmla="*/ 210830 w 2108299"/>
              <a:gd name="connsiteY6" fmla="*/ 2428661 h 2428661"/>
              <a:gd name="connsiteX7" fmla="*/ 0 w 2108299"/>
              <a:gd name="connsiteY7" fmla="*/ 2217831 h 2428661"/>
              <a:gd name="connsiteX8" fmla="*/ 0 w 2108299"/>
              <a:gd name="connsiteY8" fmla="*/ 210830 h 242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8299" h="2428661">
                <a:moveTo>
                  <a:pt x="0" y="210830"/>
                </a:moveTo>
                <a:cubicBezTo>
                  <a:pt x="0" y="94392"/>
                  <a:pt x="94392" y="0"/>
                  <a:pt x="210830" y="0"/>
                </a:cubicBezTo>
                <a:lnTo>
                  <a:pt x="1897469" y="0"/>
                </a:lnTo>
                <a:cubicBezTo>
                  <a:pt x="2013907" y="0"/>
                  <a:pt x="2108299" y="94392"/>
                  <a:pt x="2108299" y="210830"/>
                </a:cubicBezTo>
                <a:lnTo>
                  <a:pt x="2108299" y="2217831"/>
                </a:lnTo>
                <a:cubicBezTo>
                  <a:pt x="2108299" y="2334269"/>
                  <a:pt x="2013907" y="2428661"/>
                  <a:pt x="1897469" y="2428661"/>
                </a:cubicBezTo>
                <a:lnTo>
                  <a:pt x="210830" y="2428661"/>
                </a:lnTo>
                <a:cubicBezTo>
                  <a:pt x="94392" y="2428661"/>
                  <a:pt x="0" y="2334269"/>
                  <a:pt x="0" y="2217831"/>
                </a:cubicBezTo>
                <a:lnTo>
                  <a:pt x="0" y="210830"/>
                </a:lnTo>
                <a:close/>
              </a:path>
            </a:pathLst>
          </a:custGeom>
          <a:gradFill rotWithShape="1">
            <a:gsLst>
              <a:gs pos="0">
                <a:srgbClr val="8064A2">
                  <a:hueOff val="-1488257"/>
                  <a:satOff val="8966"/>
                  <a:lumOff val="719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-1488257"/>
                  <a:satOff val="8966"/>
                  <a:lumOff val="719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-1488257"/>
                  <a:satOff val="8966"/>
                  <a:lumOff val="719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0" vert="horz" wrap="square" lIns="130330" tIns="130330" rIns="130330" bIns="130330" numCol="1" spcCol="1270" anchor="t" anchorCtr="0">
            <a:noAutofit/>
          </a:bodyPr>
          <a:lstStyle/>
          <a:p>
            <a:pPr marL="0" marR="0" lvl="0" indent="0" algn="ctr" defTabSz="800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Mobilize Resources</a:t>
            </a:r>
          </a:p>
          <a:p>
            <a:pPr marL="114300" marR="0" lvl="1" indent="-114300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Alert provider and team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4300" marR="0" lvl="1" indent="-114300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Obtain necessary equipment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33DD18ED-6683-0A63-6D36-45FB231F795E}"/>
              </a:ext>
            </a:extLst>
          </p:cNvPr>
          <p:cNvSpPr/>
          <p:nvPr/>
        </p:nvSpPr>
        <p:spPr>
          <a:xfrm>
            <a:off x="6476967" y="2917515"/>
            <a:ext cx="2236338" cy="2609050"/>
          </a:xfrm>
          <a:custGeom>
            <a:avLst/>
            <a:gdLst>
              <a:gd name="connsiteX0" fmla="*/ 0 w 2108299"/>
              <a:gd name="connsiteY0" fmla="*/ 210830 h 2428661"/>
              <a:gd name="connsiteX1" fmla="*/ 210830 w 2108299"/>
              <a:gd name="connsiteY1" fmla="*/ 0 h 2428661"/>
              <a:gd name="connsiteX2" fmla="*/ 1897469 w 2108299"/>
              <a:gd name="connsiteY2" fmla="*/ 0 h 2428661"/>
              <a:gd name="connsiteX3" fmla="*/ 2108299 w 2108299"/>
              <a:gd name="connsiteY3" fmla="*/ 210830 h 2428661"/>
              <a:gd name="connsiteX4" fmla="*/ 2108299 w 2108299"/>
              <a:gd name="connsiteY4" fmla="*/ 2217831 h 2428661"/>
              <a:gd name="connsiteX5" fmla="*/ 1897469 w 2108299"/>
              <a:gd name="connsiteY5" fmla="*/ 2428661 h 2428661"/>
              <a:gd name="connsiteX6" fmla="*/ 210830 w 2108299"/>
              <a:gd name="connsiteY6" fmla="*/ 2428661 h 2428661"/>
              <a:gd name="connsiteX7" fmla="*/ 0 w 2108299"/>
              <a:gd name="connsiteY7" fmla="*/ 2217831 h 2428661"/>
              <a:gd name="connsiteX8" fmla="*/ 0 w 2108299"/>
              <a:gd name="connsiteY8" fmla="*/ 210830 h 242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8299" h="2428661">
                <a:moveTo>
                  <a:pt x="0" y="210830"/>
                </a:moveTo>
                <a:cubicBezTo>
                  <a:pt x="0" y="94392"/>
                  <a:pt x="94392" y="0"/>
                  <a:pt x="210830" y="0"/>
                </a:cubicBezTo>
                <a:lnTo>
                  <a:pt x="1897469" y="0"/>
                </a:lnTo>
                <a:cubicBezTo>
                  <a:pt x="2013907" y="0"/>
                  <a:pt x="2108299" y="94392"/>
                  <a:pt x="2108299" y="210830"/>
                </a:cubicBezTo>
                <a:lnTo>
                  <a:pt x="2108299" y="2217831"/>
                </a:lnTo>
                <a:cubicBezTo>
                  <a:pt x="2108299" y="2334269"/>
                  <a:pt x="2013907" y="2428661"/>
                  <a:pt x="1897469" y="2428661"/>
                </a:cubicBezTo>
                <a:lnTo>
                  <a:pt x="210830" y="2428661"/>
                </a:lnTo>
                <a:cubicBezTo>
                  <a:pt x="94392" y="2428661"/>
                  <a:pt x="0" y="2334269"/>
                  <a:pt x="0" y="2217831"/>
                </a:cubicBezTo>
                <a:lnTo>
                  <a:pt x="0" y="210830"/>
                </a:lnTo>
                <a:close/>
              </a:path>
            </a:pathLst>
          </a:custGeom>
          <a:gradFill rotWithShape="1">
            <a:gsLst>
              <a:gs pos="0">
                <a:srgbClr val="8064A2">
                  <a:hueOff val="-2976513"/>
                  <a:satOff val="17933"/>
                  <a:lumOff val="1437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-2976513"/>
                  <a:satOff val="17933"/>
                  <a:lumOff val="1437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-2976513"/>
                  <a:satOff val="17933"/>
                  <a:lumOff val="1437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0" vert="horz" wrap="square" lIns="130330" tIns="130330" rIns="130330" bIns="130330" numCol="1" spcCol="1270" anchor="t" anchorCtr="0">
            <a:noAutofit/>
          </a:bodyPr>
          <a:lstStyle/>
          <a:p>
            <a:pPr marL="0" marR="0" lvl="0" indent="0" algn="ctr" defTabSz="8001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Critical 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8001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Interventions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4300" marR="0" lvl="1" indent="-114300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4300" marR="0" lvl="1" indent="-114300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Primary Assessment (Survey) &amp; Vitals:</a:t>
            </a:r>
          </a:p>
          <a:p>
            <a:pPr marL="365760" marR="0" lvl="2" indent="-114300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Airway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65760" marR="0" lvl="2" indent="-114300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Breathing 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65760" marR="0" lvl="2" indent="-114300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Circulation</a:t>
            </a:r>
          </a:p>
          <a:p>
            <a:pPr marL="114300" marR="0" lvl="1" indent="-114300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4300" marR="0" lvl="1" indent="-114300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Secondary Assessment (Survey)</a:t>
            </a:r>
          </a:p>
        </p:txBody>
      </p:sp>
      <p:pic>
        <p:nvPicPr>
          <p:cNvPr id="43" name="Picture 42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CAA3A16D-00B3-5947-A57B-14860DBA2D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241" y="1529685"/>
            <a:ext cx="1261189" cy="1242596"/>
          </a:xfrm>
          <a:prstGeom prst="rect">
            <a:avLst/>
          </a:prstGeom>
        </p:spPr>
      </p:pic>
      <p:pic>
        <p:nvPicPr>
          <p:cNvPr id="44" name="Picture 43" descr="Chart, diagram&#10;&#10;Description automatically generated">
            <a:extLst>
              <a:ext uri="{FF2B5EF4-FFF2-40B4-BE49-F238E27FC236}">
                <a16:creationId xmlns:a16="http://schemas.microsoft.com/office/drawing/2014/main" id="{A543ADE1-99CD-8500-2131-7F10C9D11F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53" y="1524228"/>
            <a:ext cx="1266727" cy="1248053"/>
          </a:xfrm>
          <a:prstGeom prst="rect">
            <a:avLst/>
          </a:prstGeom>
        </p:spPr>
      </p:pic>
      <p:pic>
        <p:nvPicPr>
          <p:cNvPr id="45" name="Picture 44" descr="Chart, treemap chart&#10;&#10;Description automatically generated">
            <a:extLst>
              <a:ext uri="{FF2B5EF4-FFF2-40B4-BE49-F238E27FC236}">
                <a16:creationId xmlns:a16="http://schemas.microsoft.com/office/drawing/2014/main" id="{2EC80459-28BA-A344-95FE-F16AAC7366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011" y="1524228"/>
            <a:ext cx="1266727" cy="1248053"/>
          </a:xfrm>
          <a:prstGeom prst="rect">
            <a:avLst/>
          </a:prstGeom>
        </p:spPr>
      </p:pic>
      <p:pic>
        <p:nvPicPr>
          <p:cNvPr id="46" name="Picture 45" descr="Chart, treemap chart&#10;&#10;Description automatically generated">
            <a:extLst>
              <a:ext uri="{FF2B5EF4-FFF2-40B4-BE49-F238E27FC236}">
                <a16:creationId xmlns:a16="http://schemas.microsoft.com/office/drawing/2014/main" id="{3D301B99-9EFD-D507-25A0-7219DA1B32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68" y="1524228"/>
            <a:ext cx="1266727" cy="1248053"/>
          </a:xfrm>
          <a:prstGeom prst="rect">
            <a:avLst/>
          </a:prstGeom>
        </p:spPr>
      </p:pic>
      <p:pic>
        <p:nvPicPr>
          <p:cNvPr id="47" name="Picture 46" descr="Diagram&#10;&#10;Description automatically generated">
            <a:extLst>
              <a:ext uri="{FF2B5EF4-FFF2-40B4-BE49-F238E27FC236}">
                <a16:creationId xmlns:a16="http://schemas.microsoft.com/office/drawing/2014/main" id="{2B9776C6-4D25-D4B8-4152-FB40A9C60E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529" y="2131240"/>
            <a:ext cx="644887" cy="635586"/>
          </a:xfrm>
          <a:prstGeom prst="rect">
            <a:avLst/>
          </a:prstGeom>
        </p:spPr>
      </p:pic>
      <p:pic>
        <p:nvPicPr>
          <p:cNvPr id="48" name="Picture 47" descr="Diagram&#10;&#10;Description automatically generated">
            <a:extLst>
              <a:ext uri="{FF2B5EF4-FFF2-40B4-BE49-F238E27FC236}">
                <a16:creationId xmlns:a16="http://schemas.microsoft.com/office/drawing/2014/main" id="{AD969345-C43A-36D0-F191-F450E9C208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011" y="2131239"/>
            <a:ext cx="644887" cy="635586"/>
          </a:xfrm>
          <a:prstGeom prst="rect">
            <a:avLst/>
          </a:prstGeom>
        </p:spPr>
      </p:pic>
      <p:sp>
        <p:nvSpPr>
          <p:cNvPr id="49" name="Title 1">
            <a:extLst>
              <a:ext uri="{FF2B5EF4-FFF2-40B4-BE49-F238E27FC236}">
                <a16:creationId xmlns:a16="http://schemas.microsoft.com/office/drawing/2014/main" id="{02211774-FF22-1A5F-3E39-D94CAD15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9358"/>
            <a:ext cx="12192000" cy="1143000"/>
          </a:xfrm>
        </p:spPr>
        <p:txBody>
          <a:bodyPr>
            <a:noAutofit/>
          </a:bodyPr>
          <a:lstStyle/>
          <a:p>
            <a:r>
              <a:rPr lang="en-US" sz="4800">
                <a:cs typeface="Calibri"/>
              </a:rPr>
              <a:t>The Specifics: </a:t>
            </a:r>
            <a:r>
              <a:rPr lang="en-US" sz="5400">
                <a:cs typeface="Calibri"/>
              </a:rPr>
              <a:t>RESCUE Protocol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319977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41" grpId="0" animBg="1"/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70D8E99-37F4-911C-BEF3-EF94A2890ED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Montserrat Medium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5400"/>
              <a:t>I</a:t>
            </a:r>
            <a:r>
              <a:rPr lang="en-US" sz="5400" baseline="30000"/>
              <a:t>4</a:t>
            </a:r>
            <a:r>
              <a:rPr lang="en-US" sz="5400"/>
              <a:t> RESCUE Cycle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F7A29A2-051E-C6FA-544C-3D9B01559267}"/>
              </a:ext>
            </a:extLst>
          </p:cNvPr>
          <p:cNvSpPr/>
          <p:nvPr/>
        </p:nvSpPr>
        <p:spPr>
          <a:xfrm>
            <a:off x="6795116" y="1051184"/>
            <a:ext cx="1909236" cy="1849279"/>
          </a:xfrm>
          <a:custGeom>
            <a:avLst/>
            <a:gdLst>
              <a:gd name="connsiteX0" fmla="*/ 0 w 1916906"/>
              <a:gd name="connsiteY0" fmla="*/ 0 h 1916906"/>
              <a:gd name="connsiteX1" fmla="*/ 1916906 w 1916906"/>
              <a:gd name="connsiteY1" fmla="*/ 0 h 1916906"/>
              <a:gd name="connsiteX2" fmla="*/ 1916906 w 1916906"/>
              <a:gd name="connsiteY2" fmla="*/ 1916906 h 1916906"/>
              <a:gd name="connsiteX3" fmla="*/ 0 w 1916906"/>
              <a:gd name="connsiteY3" fmla="*/ 1916906 h 1916906"/>
              <a:gd name="connsiteX4" fmla="*/ 0 w 1916906"/>
              <a:gd name="connsiteY4" fmla="*/ 0 h 1916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6906" h="1916906">
                <a:moveTo>
                  <a:pt x="0" y="0"/>
                </a:moveTo>
                <a:lnTo>
                  <a:pt x="1916906" y="0"/>
                </a:lnTo>
                <a:lnTo>
                  <a:pt x="1916906" y="1916906"/>
                </a:lnTo>
                <a:lnTo>
                  <a:pt x="0" y="191690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spcFirstLastPara="0" vert="horz" wrap="square" lIns="82550" tIns="82550" rIns="82550" bIns="82550" numCol="1" spcCol="1270" anchor="ctr" anchorCtr="0">
            <a:noAutofit/>
          </a:bodyPr>
          <a:lstStyle/>
          <a:p>
            <a:pPr marL="0" marR="0" lvl="0" indent="0" algn="ctr" defTabSz="28892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DDACF44-8146-3009-18C7-29F3292FE766}"/>
              </a:ext>
            </a:extLst>
          </p:cNvPr>
          <p:cNvSpPr/>
          <p:nvPr/>
        </p:nvSpPr>
        <p:spPr>
          <a:xfrm>
            <a:off x="6795116" y="4195395"/>
            <a:ext cx="1909236" cy="1849279"/>
          </a:xfrm>
          <a:custGeom>
            <a:avLst/>
            <a:gdLst>
              <a:gd name="connsiteX0" fmla="*/ 0 w 1916906"/>
              <a:gd name="connsiteY0" fmla="*/ 0 h 1916906"/>
              <a:gd name="connsiteX1" fmla="*/ 1916906 w 1916906"/>
              <a:gd name="connsiteY1" fmla="*/ 0 h 1916906"/>
              <a:gd name="connsiteX2" fmla="*/ 1916906 w 1916906"/>
              <a:gd name="connsiteY2" fmla="*/ 1916906 h 1916906"/>
              <a:gd name="connsiteX3" fmla="*/ 0 w 1916906"/>
              <a:gd name="connsiteY3" fmla="*/ 1916906 h 1916906"/>
              <a:gd name="connsiteX4" fmla="*/ 0 w 1916906"/>
              <a:gd name="connsiteY4" fmla="*/ 0 h 1916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6906" h="1916906">
                <a:moveTo>
                  <a:pt x="0" y="0"/>
                </a:moveTo>
                <a:lnTo>
                  <a:pt x="1916906" y="0"/>
                </a:lnTo>
                <a:lnTo>
                  <a:pt x="1916906" y="1916906"/>
                </a:lnTo>
                <a:lnTo>
                  <a:pt x="0" y="191690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spcFirstLastPara="0" vert="horz" wrap="square" lIns="82550" tIns="82550" rIns="82550" bIns="82550" numCol="1" spcCol="1270" anchor="ctr" anchorCtr="0">
            <a:noAutofit/>
          </a:bodyPr>
          <a:lstStyle/>
          <a:p>
            <a:pPr marL="0" marR="0" lvl="0" indent="0" algn="ctr" defTabSz="28892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AC7D761-05E3-9DF5-1100-6AE1F46FC481}"/>
              </a:ext>
            </a:extLst>
          </p:cNvPr>
          <p:cNvSpPr/>
          <p:nvPr/>
        </p:nvSpPr>
        <p:spPr>
          <a:xfrm>
            <a:off x="3548961" y="4195395"/>
            <a:ext cx="1909236" cy="1849279"/>
          </a:xfrm>
          <a:custGeom>
            <a:avLst/>
            <a:gdLst>
              <a:gd name="connsiteX0" fmla="*/ 0 w 1916906"/>
              <a:gd name="connsiteY0" fmla="*/ 0 h 1916906"/>
              <a:gd name="connsiteX1" fmla="*/ 1916906 w 1916906"/>
              <a:gd name="connsiteY1" fmla="*/ 0 h 1916906"/>
              <a:gd name="connsiteX2" fmla="*/ 1916906 w 1916906"/>
              <a:gd name="connsiteY2" fmla="*/ 1916906 h 1916906"/>
              <a:gd name="connsiteX3" fmla="*/ 0 w 1916906"/>
              <a:gd name="connsiteY3" fmla="*/ 1916906 h 1916906"/>
              <a:gd name="connsiteX4" fmla="*/ 0 w 1916906"/>
              <a:gd name="connsiteY4" fmla="*/ 0 h 1916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6906" h="1916906">
                <a:moveTo>
                  <a:pt x="0" y="0"/>
                </a:moveTo>
                <a:lnTo>
                  <a:pt x="1916906" y="0"/>
                </a:lnTo>
                <a:lnTo>
                  <a:pt x="1916906" y="1916906"/>
                </a:lnTo>
                <a:lnTo>
                  <a:pt x="0" y="191690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spcFirstLastPara="0" vert="horz" wrap="square" lIns="82550" tIns="82550" rIns="82550" bIns="82550" numCol="1" spcCol="1270" anchor="ctr" anchorCtr="0">
            <a:noAutofit/>
          </a:bodyPr>
          <a:lstStyle/>
          <a:p>
            <a:pPr marL="0" marR="0" lvl="0" indent="0" algn="ctr" defTabSz="28892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C29FD68-DD54-18D0-B8B9-A5DA5BC87817}"/>
              </a:ext>
            </a:extLst>
          </p:cNvPr>
          <p:cNvSpPr>
            <a:spLocks noChangeAspect="1"/>
          </p:cNvSpPr>
          <p:nvPr/>
        </p:nvSpPr>
        <p:spPr>
          <a:xfrm>
            <a:off x="3471139" y="973365"/>
            <a:ext cx="1952654" cy="1891334"/>
          </a:xfrm>
          <a:custGeom>
            <a:avLst/>
            <a:gdLst>
              <a:gd name="connsiteX0" fmla="*/ 0 w 1916906"/>
              <a:gd name="connsiteY0" fmla="*/ 0 h 1916906"/>
              <a:gd name="connsiteX1" fmla="*/ 1916906 w 1916906"/>
              <a:gd name="connsiteY1" fmla="*/ 0 h 1916906"/>
              <a:gd name="connsiteX2" fmla="*/ 1916906 w 1916906"/>
              <a:gd name="connsiteY2" fmla="*/ 1916906 h 1916906"/>
              <a:gd name="connsiteX3" fmla="*/ 0 w 1916906"/>
              <a:gd name="connsiteY3" fmla="*/ 1916906 h 1916906"/>
              <a:gd name="connsiteX4" fmla="*/ 0 w 1916906"/>
              <a:gd name="connsiteY4" fmla="*/ 0 h 1916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6906" h="1916906">
                <a:moveTo>
                  <a:pt x="0" y="0"/>
                </a:moveTo>
                <a:lnTo>
                  <a:pt x="1916906" y="0"/>
                </a:lnTo>
                <a:lnTo>
                  <a:pt x="1916906" y="1916906"/>
                </a:lnTo>
                <a:lnTo>
                  <a:pt x="0" y="191690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spcFirstLastPara="0" vert="horz" wrap="square" lIns="82550" tIns="82550" rIns="82550" bIns="82550" numCol="1" spcCol="1270" anchor="ctr" anchorCtr="0">
            <a:noAutofit/>
          </a:bodyPr>
          <a:lstStyle/>
          <a:p>
            <a:pPr marL="0" marR="0" lvl="0" indent="0" algn="ctr" defTabSz="28892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9" name="Picture 8" descr="Chart, diagram&#10;&#10;Description automatically generated">
            <a:extLst>
              <a:ext uri="{FF2B5EF4-FFF2-40B4-BE49-F238E27FC236}">
                <a16:creationId xmlns:a16="http://schemas.microsoft.com/office/drawing/2014/main" id="{177E6FCD-ACCC-5BCC-6A39-6C031FAB9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168" y="973365"/>
            <a:ext cx="4962574" cy="48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472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36EBC-0FC5-B47C-BCC4-883EBF9BC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585" y="249776"/>
            <a:ext cx="7766595" cy="552118"/>
          </a:xfrm>
        </p:spPr>
        <p:txBody>
          <a:bodyPr/>
          <a:lstStyle/>
          <a:p>
            <a:r>
              <a:rPr lang="en-US" dirty="0"/>
              <a:t> Front Desk is the Front Line</a:t>
            </a:r>
          </a:p>
        </p:txBody>
      </p:sp>
      <p:pic>
        <p:nvPicPr>
          <p:cNvPr id="27" name="Content Placeholder 26" descr="A picture containing diagram&#10;&#10;Description automatically generated">
            <a:extLst>
              <a:ext uri="{FF2B5EF4-FFF2-40B4-BE49-F238E27FC236}">
                <a16:creationId xmlns:a16="http://schemas.microsoft.com/office/drawing/2014/main" id="{5E8A86C2-1A8E-7FC2-3BC8-8A8E98E6E3B2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554" y="3241328"/>
            <a:ext cx="1066892" cy="1042506"/>
          </a:xfr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A4570B5-4AE8-2778-445E-E63FDEFB1B71}"/>
              </a:ext>
            </a:extLst>
          </p:cNvPr>
          <p:cNvSpPr/>
          <p:nvPr/>
        </p:nvSpPr>
        <p:spPr>
          <a:xfrm rot="16200000">
            <a:off x="1687422" y="1743690"/>
            <a:ext cx="1808004" cy="3187855"/>
          </a:xfrm>
          <a:custGeom>
            <a:avLst/>
            <a:gdLst>
              <a:gd name="connsiteX0" fmla="*/ 0 w 2647156"/>
              <a:gd name="connsiteY0" fmla="*/ 63753 h 1275050"/>
              <a:gd name="connsiteX1" fmla="*/ 63753 w 2647156"/>
              <a:gd name="connsiteY1" fmla="*/ 0 h 1275050"/>
              <a:gd name="connsiteX2" fmla="*/ 2583404 w 2647156"/>
              <a:gd name="connsiteY2" fmla="*/ 0 h 1275050"/>
              <a:gd name="connsiteX3" fmla="*/ 2647157 w 2647156"/>
              <a:gd name="connsiteY3" fmla="*/ 63753 h 1275050"/>
              <a:gd name="connsiteX4" fmla="*/ 2647156 w 2647156"/>
              <a:gd name="connsiteY4" fmla="*/ 1211298 h 1275050"/>
              <a:gd name="connsiteX5" fmla="*/ 2583403 w 2647156"/>
              <a:gd name="connsiteY5" fmla="*/ 1275051 h 1275050"/>
              <a:gd name="connsiteX6" fmla="*/ 63753 w 2647156"/>
              <a:gd name="connsiteY6" fmla="*/ 1275050 h 1275050"/>
              <a:gd name="connsiteX7" fmla="*/ 0 w 2647156"/>
              <a:gd name="connsiteY7" fmla="*/ 1211297 h 1275050"/>
              <a:gd name="connsiteX8" fmla="*/ 0 w 2647156"/>
              <a:gd name="connsiteY8" fmla="*/ 63753 h 1275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7156" h="1275050">
                <a:moveTo>
                  <a:pt x="2514795" y="0"/>
                </a:moveTo>
                <a:cubicBezTo>
                  <a:pt x="2587895" y="0"/>
                  <a:pt x="2647154" y="13748"/>
                  <a:pt x="2647154" y="30708"/>
                </a:cubicBezTo>
                <a:lnTo>
                  <a:pt x="2647154" y="1244342"/>
                </a:lnTo>
                <a:cubicBezTo>
                  <a:pt x="2647154" y="1261302"/>
                  <a:pt x="2587895" y="1275050"/>
                  <a:pt x="2514795" y="1275050"/>
                </a:cubicBezTo>
                <a:cubicBezTo>
                  <a:pt x="1720650" y="1275050"/>
                  <a:pt x="926504" y="1275050"/>
                  <a:pt x="132359" y="1275050"/>
                </a:cubicBezTo>
                <a:cubicBezTo>
                  <a:pt x="59259" y="1275050"/>
                  <a:pt x="0" y="1261302"/>
                  <a:pt x="0" y="1244342"/>
                </a:cubicBezTo>
                <a:lnTo>
                  <a:pt x="2" y="30708"/>
                </a:lnTo>
                <a:cubicBezTo>
                  <a:pt x="2" y="13748"/>
                  <a:pt x="59261" y="0"/>
                  <a:pt x="132361" y="0"/>
                </a:cubicBezTo>
                <a:lnTo>
                  <a:pt x="2514795" y="0"/>
                </a:lnTo>
                <a:close/>
              </a:path>
            </a:pathLst>
          </a:custGeom>
          <a:gradFill rotWithShape="1">
            <a:gsLst>
              <a:gs pos="0">
                <a:srgbClr val="8064A2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0" vert="horz" wrap="square" lIns="229508" tIns="102871" rIns="133352" bIns="2117724" numCol="1" spcCol="1270" anchor="t" anchorCtr="0">
            <a:noAutofit/>
          </a:bodyPr>
          <a:lstStyle/>
          <a:p>
            <a:pPr marL="0" marR="0" lvl="0" indent="0" algn="r" defTabSz="13335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128D8D4-0C54-6530-84A3-DD3FA2303DC1}"/>
              </a:ext>
            </a:extLst>
          </p:cNvPr>
          <p:cNvSpPr/>
          <p:nvPr/>
        </p:nvSpPr>
        <p:spPr>
          <a:xfrm>
            <a:off x="1361762" y="2417242"/>
            <a:ext cx="2374951" cy="1808003"/>
          </a:xfrm>
          <a:custGeom>
            <a:avLst/>
            <a:gdLst>
              <a:gd name="connsiteX0" fmla="*/ 0 w 1972131"/>
              <a:gd name="connsiteY0" fmla="*/ 0 h 1275050"/>
              <a:gd name="connsiteX1" fmla="*/ 1972131 w 1972131"/>
              <a:gd name="connsiteY1" fmla="*/ 0 h 1275050"/>
              <a:gd name="connsiteX2" fmla="*/ 1972131 w 1972131"/>
              <a:gd name="connsiteY2" fmla="*/ 1275050 h 1275050"/>
              <a:gd name="connsiteX3" fmla="*/ 0 w 1972131"/>
              <a:gd name="connsiteY3" fmla="*/ 1275050 h 1275050"/>
              <a:gd name="connsiteX4" fmla="*/ 0 w 1972131"/>
              <a:gd name="connsiteY4" fmla="*/ 0 h 1275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2131" h="1275050">
                <a:moveTo>
                  <a:pt x="0" y="0"/>
                </a:moveTo>
                <a:lnTo>
                  <a:pt x="1972131" y="0"/>
                </a:lnTo>
                <a:lnTo>
                  <a:pt x="1972131" y="1275050"/>
                </a:lnTo>
                <a:lnTo>
                  <a:pt x="0" y="127505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p3d/>
        </p:spPr>
        <p:txBody>
          <a:bodyPr spcFirstLastPara="0" vert="horz" wrap="square" lIns="0" tIns="75438" rIns="0" bIns="0" numCol="1" spcCol="1270" anchor="ctr" anchorCtr="0">
            <a:noAutofit/>
          </a:bodyPr>
          <a:lstStyle/>
          <a:p>
            <a:pPr marL="0" marR="0" lvl="0" indent="0" algn="ctr" defTabSz="9779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Parental/</a:t>
            </a: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779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Patient concern</a:t>
            </a: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3BB8944-FDD1-D3A8-7F25-6819FF86027E}"/>
              </a:ext>
            </a:extLst>
          </p:cNvPr>
          <p:cNvSpPr/>
          <p:nvPr/>
        </p:nvSpPr>
        <p:spPr>
          <a:xfrm rot="16200000">
            <a:off x="5037095" y="1742007"/>
            <a:ext cx="1808003" cy="3187853"/>
          </a:xfrm>
          <a:custGeom>
            <a:avLst/>
            <a:gdLst>
              <a:gd name="connsiteX0" fmla="*/ 0 w 2647156"/>
              <a:gd name="connsiteY0" fmla="*/ 63753 h 1275050"/>
              <a:gd name="connsiteX1" fmla="*/ 63753 w 2647156"/>
              <a:gd name="connsiteY1" fmla="*/ 0 h 1275050"/>
              <a:gd name="connsiteX2" fmla="*/ 2583404 w 2647156"/>
              <a:gd name="connsiteY2" fmla="*/ 0 h 1275050"/>
              <a:gd name="connsiteX3" fmla="*/ 2647157 w 2647156"/>
              <a:gd name="connsiteY3" fmla="*/ 63753 h 1275050"/>
              <a:gd name="connsiteX4" fmla="*/ 2647156 w 2647156"/>
              <a:gd name="connsiteY4" fmla="*/ 1211298 h 1275050"/>
              <a:gd name="connsiteX5" fmla="*/ 2583403 w 2647156"/>
              <a:gd name="connsiteY5" fmla="*/ 1275051 h 1275050"/>
              <a:gd name="connsiteX6" fmla="*/ 63753 w 2647156"/>
              <a:gd name="connsiteY6" fmla="*/ 1275050 h 1275050"/>
              <a:gd name="connsiteX7" fmla="*/ 0 w 2647156"/>
              <a:gd name="connsiteY7" fmla="*/ 1211297 h 1275050"/>
              <a:gd name="connsiteX8" fmla="*/ 0 w 2647156"/>
              <a:gd name="connsiteY8" fmla="*/ 63753 h 1275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7156" h="1275050">
                <a:moveTo>
                  <a:pt x="2514795" y="0"/>
                </a:moveTo>
                <a:cubicBezTo>
                  <a:pt x="2587895" y="0"/>
                  <a:pt x="2647154" y="13748"/>
                  <a:pt x="2647154" y="30708"/>
                </a:cubicBezTo>
                <a:lnTo>
                  <a:pt x="2647154" y="1244342"/>
                </a:lnTo>
                <a:cubicBezTo>
                  <a:pt x="2647154" y="1261302"/>
                  <a:pt x="2587895" y="1275050"/>
                  <a:pt x="2514795" y="1275050"/>
                </a:cubicBezTo>
                <a:cubicBezTo>
                  <a:pt x="1720650" y="1275050"/>
                  <a:pt x="926504" y="1275050"/>
                  <a:pt x="132359" y="1275050"/>
                </a:cubicBezTo>
                <a:cubicBezTo>
                  <a:pt x="59259" y="1275050"/>
                  <a:pt x="0" y="1261302"/>
                  <a:pt x="0" y="1244342"/>
                </a:cubicBezTo>
                <a:lnTo>
                  <a:pt x="2" y="30708"/>
                </a:lnTo>
                <a:cubicBezTo>
                  <a:pt x="2" y="13748"/>
                  <a:pt x="59261" y="0"/>
                  <a:pt x="132361" y="0"/>
                </a:cubicBezTo>
                <a:lnTo>
                  <a:pt x="2514795" y="0"/>
                </a:lnTo>
                <a:close/>
              </a:path>
            </a:pathLst>
          </a:custGeom>
          <a:gradFill rotWithShape="1">
            <a:gsLst>
              <a:gs pos="0">
                <a:srgbClr val="8064A2">
                  <a:hueOff val="-2232385"/>
                  <a:satOff val="13449"/>
                  <a:lumOff val="1078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-2232385"/>
                  <a:satOff val="13449"/>
                  <a:lumOff val="1078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-2232385"/>
                  <a:satOff val="13449"/>
                  <a:lumOff val="1078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0" vert="horz" wrap="square" lIns="229509" tIns="102870" rIns="133349" bIns="2117725" numCol="1" spcCol="1270" anchor="t" anchorCtr="0">
            <a:noAutofit/>
          </a:bodyPr>
          <a:lstStyle/>
          <a:p>
            <a:pPr marL="0" marR="0" lvl="0" indent="0" algn="r" defTabSz="13335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lowchart: Extract 16">
            <a:extLst>
              <a:ext uri="{FF2B5EF4-FFF2-40B4-BE49-F238E27FC236}">
                <a16:creationId xmlns:a16="http://schemas.microsoft.com/office/drawing/2014/main" id="{CB76C688-1E84-D5B5-427C-844809FCDC33}"/>
              </a:ext>
            </a:extLst>
          </p:cNvPr>
          <p:cNvSpPr/>
          <p:nvPr/>
        </p:nvSpPr>
        <p:spPr>
          <a:xfrm rot="5400000">
            <a:off x="3974839" y="3096711"/>
            <a:ext cx="661795" cy="478178"/>
          </a:xfrm>
          <a:prstGeom prst="flowChartExtract">
            <a:avLst/>
          </a:prstGeom>
          <a:solidFill>
            <a:sysClr val="window" lastClr="FFFFFF">
              <a:hueOff val="0"/>
              <a:satOff val="0"/>
              <a:lumOff val="0"/>
              <a:alphaOff val="0"/>
            </a:sysClr>
          </a:solidFill>
          <a:ln w="9525" cap="flat" cmpd="sng" algn="ctr">
            <a:solidFill>
              <a:srgbClr val="8064A2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55F3774-F94E-41A8-6E95-A2A7C89EB617}"/>
              </a:ext>
            </a:extLst>
          </p:cNvPr>
          <p:cNvSpPr/>
          <p:nvPr/>
        </p:nvSpPr>
        <p:spPr>
          <a:xfrm>
            <a:off x="4828687" y="2032050"/>
            <a:ext cx="2374951" cy="1808003"/>
          </a:xfrm>
          <a:custGeom>
            <a:avLst/>
            <a:gdLst>
              <a:gd name="connsiteX0" fmla="*/ 0 w 1972131"/>
              <a:gd name="connsiteY0" fmla="*/ 0 h 1275050"/>
              <a:gd name="connsiteX1" fmla="*/ 1972131 w 1972131"/>
              <a:gd name="connsiteY1" fmla="*/ 0 h 1275050"/>
              <a:gd name="connsiteX2" fmla="*/ 1972131 w 1972131"/>
              <a:gd name="connsiteY2" fmla="*/ 1275050 h 1275050"/>
              <a:gd name="connsiteX3" fmla="*/ 0 w 1972131"/>
              <a:gd name="connsiteY3" fmla="*/ 1275050 h 1275050"/>
              <a:gd name="connsiteX4" fmla="*/ 0 w 1972131"/>
              <a:gd name="connsiteY4" fmla="*/ 0 h 1275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2131" h="1275050">
                <a:moveTo>
                  <a:pt x="0" y="0"/>
                </a:moveTo>
                <a:lnTo>
                  <a:pt x="1972131" y="0"/>
                </a:lnTo>
                <a:lnTo>
                  <a:pt x="1972131" y="1275050"/>
                </a:lnTo>
                <a:lnTo>
                  <a:pt x="0" y="127505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p3d/>
        </p:spPr>
        <p:txBody>
          <a:bodyPr spcFirstLastPara="0" vert="horz" wrap="square" lIns="0" tIns="75438" rIns="0" bIns="0" numCol="1" spcCol="1270" anchor="ctr" anchorCtr="0">
            <a:noAutofit/>
          </a:bodyPr>
          <a:lstStyle/>
          <a:p>
            <a:pPr marL="0" marR="0" lvl="0" indent="0" algn="ctr" defTabSz="9779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Front desk screens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patient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4DF8ADA-63E7-6490-4E84-11C682371E6B}"/>
              </a:ext>
            </a:extLst>
          </p:cNvPr>
          <p:cNvSpPr/>
          <p:nvPr/>
        </p:nvSpPr>
        <p:spPr>
          <a:xfrm rot="16200000">
            <a:off x="8484153" y="1742007"/>
            <a:ext cx="1808004" cy="3187852"/>
          </a:xfrm>
          <a:custGeom>
            <a:avLst/>
            <a:gdLst>
              <a:gd name="connsiteX0" fmla="*/ 0 w 2647156"/>
              <a:gd name="connsiteY0" fmla="*/ 63753 h 1275050"/>
              <a:gd name="connsiteX1" fmla="*/ 63753 w 2647156"/>
              <a:gd name="connsiteY1" fmla="*/ 0 h 1275050"/>
              <a:gd name="connsiteX2" fmla="*/ 2583404 w 2647156"/>
              <a:gd name="connsiteY2" fmla="*/ 0 h 1275050"/>
              <a:gd name="connsiteX3" fmla="*/ 2647157 w 2647156"/>
              <a:gd name="connsiteY3" fmla="*/ 63753 h 1275050"/>
              <a:gd name="connsiteX4" fmla="*/ 2647156 w 2647156"/>
              <a:gd name="connsiteY4" fmla="*/ 1211298 h 1275050"/>
              <a:gd name="connsiteX5" fmla="*/ 2583403 w 2647156"/>
              <a:gd name="connsiteY5" fmla="*/ 1275051 h 1275050"/>
              <a:gd name="connsiteX6" fmla="*/ 63753 w 2647156"/>
              <a:gd name="connsiteY6" fmla="*/ 1275050 h 1275050"/>
              <a:gd name="connsiteX7" fmla="*/ 0 w 2647156"/>
              <a:gd name="connsiteY7" fmla="*/ 1211297 h 1275050"/>
              <a:gd name="connsiteX8" fmla="*/ 0 w 2647156"/>
              <a:gd name="connsiteY8" fmla="*/ 63753 h 1275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7156" h="1275050">
                <a:moveTo>
                  <a:pt x="2514795" y="0"/>
                </a:moveTo>
                <a:cubicBezTo>
                  <a:pt x="2587895" y="0"/>
                  <a:pt x="2647154" y="13748"/>
                  <a:pt x="2647154" y="30708"/>
                </a:cubicBezTo>
                <a:lnTo>
                  <a:pt x="2647154" y="1244342"/>
                </a:lnTo>
                <a:cubicBezTo>
                  <a:pt x="2647154" y="1261302"/>
                  <a:pt x="2587895" y="1275050"/>
                  <a:pt x="2514795" y="1275050"/>
                </a:cubicBezTo>
                <a:cubicBezTo>
                  <a:pt x="1720650" y="1275050"/>
                  <a:pt x="926504" y="1275050"/>
                  <a:pt x="132359" y="1275050"/>
                </a:cubicBezTo>
                <a:cubicBezTo>
                  <a:pt x="59259" y="1275050"/>
                  <a:pt x="0" y="1261302"/>
                  <a:pt x="0" y="1244342"/>
                </a:cubicBezTo>
                <a:lnTo>
                  <a:pt x="2" y="30708"/>
                </a:lnTo>
                <a:cubicBezTo>
                  <a:pt x="2" y="13748"/>
                  <a:pt x="59261" y="0"/>
                  <a:pt x="132361" y="0"/>
                </a:cubicBezTo>
                <a:lnTo>
                  <a:pt x="2514795" y="0"/>
                </a:lnTo>
                <a:close/>
              </a:path>
            </a:pathLst>
          </a:custGeom>
          <a:gradFill rotWithShape="1">
            <a:gsLst>
              <a:gs pos="0">
                <a:srgbClr val="8064A2">
                  <a:hueOff val="-4464770"/>
                  <a:satOff val="26899"/>
                  <a:lumOff val="2156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-4464770"/>
                  <a:satOff val="26899"/>
                  <a:lumOff val="2156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-4464770"/>
                  <a:satOff val="26899"/>
                  <a:lumOff val="2156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0" vert="horz" wrap="square" lIns="229509" tIns="102870" rIns="133350" bIns="2117725" numCol="1" spcCol="1270" anchor="t" anchorCtr="0">
            <a:noAutofit/>
          </a:bodyPr>
          <a:lstStyle/>
          <a:p>
            <a:pPr marL="0" marR="0" lvl="0" indent="0" algn="r" defTabSz="13335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lowchart: Extract 19">
            <a:extLst>
              <a:ext uri="{FF2B5EF4-FFF2-40B4-BE49-F238E27FC236}">
                <a16:creationId xmlns:a16="http://schemas.microsoft.com/office/drawing/2014/main" id="{9DAFFD1E-D1F7-6DD5-59FD-FD86A7A921E3}"/>
              </a:ext>
            </a:extLst>
          </p:cNvPr>
          <p:cNvSpPr/>
          <p:nvPr/>
        </p:nvSpPr>
        <p:spPr>
          <a:xfrm rot="5400000">
            <a:off x="7397272" y="3080836"/>
            <a:ext cx="661795" cy="478178"/>
          </a:xfrm>
          <a:prstGeom prst="flowChartExtract">
            <a:avLst/>
          </a:prstGeom>
          <a:solidFill>
            <a:sysClr val="window" lastClr="FFFFFF">
              <a:hueOff val="0"/>
              <a:satOff val="0"/>
              <a:lumOff val="0"/>
              <a:alphaOff val="0"/>
            </a:sysClr>
          </a:solidFill>
          <a:ln w="9525" cap="flat" cmpd="sng" algn="ctr">
            <a:solidFill>
              <a:srgbClr val="8064A2">
                <a:hueOff val="-4464770"/>
                <a:satOff val="26899"/>
                <a:lumOff val="2156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26AF9D0-E94D-B7E8-3F73-768741629ED0}"/>
              </a:ext>
            </a:extLst>
          </p:cNvPr>
          <p:cNvSpPr/>
          <p:nvPr/>
        </p:nvSpPr>
        <p:spPr>
          <a:xfrm>
            <a:off x="8198179" y="2415555"/>
            <a:ext cx="2374951" cy="1808003"/>
          </a:xfrm>
          <a:custGeom>
            <a:avLst/>
            <a:gdLst>
              <a:gd name="connsiteX0" fmla="*/ 0 w 1972131"/>
              <a:gd name="connsiteY0" fmla="*/ 0 h 1275050"/>
              <a:gd name="connsiteX1" fmla="*/ 1972131 w 1972131"/>
              <a:gd name="connsiteY1" fmla="*/ 0 h 1275050"/>
              <a:gd name="connsiteX2" fmla="*/ 1972131 w 1972131"/>
              <a:gd name="connsiteY2" fmla="*/ 1275050 h 1275050"/>
              <a:gd name="connsiteX3" fmla="*/ 0 w 1972131"/>
              <a:gd name="connsiteY3" fmla="*/ 1275050 h 1275050"/>
              <a:gd name="connsiteX4" fmla="*/ 0 w 1972131"/>
              <a:gd name="connsiteY4" fmla="*/ 0 h 1275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2131" h="1275050">
                <a:moveTo>
                  <a:pt x="0" y="0"/>
                </a:moveTo>
                <a:lnTo>
                  <a:pt x="1972131" y="0"/>
                </a:lnTo>
                <a:lnTo>
                  <a:pt x="1972131" y="1275050"/>
                </a:lnTo>
                <a:lnTo>
                  <a:pt x="0" y="127505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p3d/>
        </p:spPr>
        <p:txBody>
          <a:bodyPr spcFirstLastPara="0" vert="horz" wrap="square" lIns="0" tIns="75438" rIns="0" bIns="0" numCol="1" spcCol="1270" anchor="ctr" anchorCtr="0">
            <a:noAutofit/>
          </a:bodyPr>
          <a:lstStyle/>
          <a:p>
            <a:pPr marL="0" marR="0" lvl="0" indent="0" algn="ctr" defTabSz="9779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If positive screen, alert clinical staff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55527E-0FA9-AD1B-CE7E-49A9EA289D5E}"/>
              </a:ext>
            </a:extLst>
          </p:cNvPr>
          <p:cNvSpPr txBox="1"/>
          <p:nvPr/>
        </p:nvSpPr>
        <p:spPr>
          <a:xfrm>
            <a:off x="5618594" y="3927822"/>
            <a:ext cx="728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Click Me</a:t>
            </a:r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23" name="Summary Zoom 22">
                <a:extLst>
                  <a:ext uri="{FF2B5EF4-FFF2-40B4-BE49-F238E27FC236}">
                    <a16:creationId xmlns:a16="http://schemas.microsoft.com/office/drawing/2014/main" id="{577899EF-BFD9-5A9A-C1B5-77E5102A6C8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558415" y="3465944"/>
              <a:ext cx="867008" cy="516533"/>
            </p:xfrm>
            <a:graphic>
              <a:graphicData uri="http://schemas.microsoft.com/office/powerpoint/2016/summaryzoom">
                <psuz:summaryZm>
                  <psuz:summaryZmObj sectionId="{18EF8186-8DF5-4150-A6E8-86C00FF16C3A}" scaleFactorX="106376" scaleFactorY="117682">
                    <psuz:zmPr id="{DBF7B111-A06C-4CD6-A68F-330B5A8EF1BB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8475" y="0"/>
                          <a:ext cx="830059" cy="516533"/>
                        </a:xfrm>
                        <a:prstGeom prst="rect">
                          <a:avLst/>
                        </a:prstGeom>
                        <a:noFill/>
                        <a:ln w="3175">
                          <a:noFill/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23" name="Summary Zoom 22">
                <a:extLst>
                  <a:ext uri="{FF2B5EF4-FFF2-40B4-BE49-F238E27FC236}">
                    <a16:creationId xmlns:a16="http://schemas.microsoft.com/office/drawing/2014/main" id="{577899EF-BFD9-5A9A-C1B5-77E5102A6C85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5558415" y="3465944"/>
                <a:ext cx="867008" cy="516533"/>
                <a:chOff x="5558415" y="3465944"/>
                <a:chExt cx="867008" cy="516533"/>
              </a:xfrm>
            </p:grpSpPr>
            <p:pic>
              <p:nvPicPr>
                <p:cNvPr id="3" name="Picture 3"/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576890" y="3465944"/>
                  <a:ext cx="830059" cy="516533"/>
                </a:xfrm>
                <a:prstGeom prst="rect">
                  <a:avLst/>
                </a:prstGeom>
                <a:noFill/>
                <a:ln w="3175">
                  <a:noFill/>
                </a:ln>
              </p:spPr>
            </p:pic>
          </p:grpSp>
        </mc:Fallback>
      </mc:AlternateContent>
      <p:pic>
        <p:nvPicPr>
          <p:cNvPr id="29" name="Picture 28" descr="A picture containing diagram&#10;&#10;Description automatically generated">
            <a:extLst>
              <a:ext uri="{FF2B5EF4-FFF2-40B4-BE49-F238E27FC236}">
                <a16:creationId xmlns:a16="http://schemas.microsoft.com/office/drawing/2014/main" id="{D5E08AEC-B949-52B0-5E2F-379A26615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6" y="50018"/>
            <a:ext cx="817373" cy="79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61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29C7386-F569-7A63-45EA-D92833CC9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Disclosures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D6889D2-B858-2FB5-13F3-E5C109F54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895" y="1602376"/>
            <a:ext cx="11410645" cy="4158343"/>
          </a:xfrm>
        </p:spPr>
        <p:txBody>
          <a:bodyPr/>
          <a:lstStyle/>
          <a:p>
            <a:r>
              <a:rPr lang="en-US"/>
              <a:t>I have no financial disclosures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6B93E9-0581-9345-73DE-5563FEF4E4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 2023 Urgent Care Association</a:t>
            </a:r>
          </a:p>
        </p:txBody>
      </p:sp>
    </p:spTree>
    <p:extLst>
      <p:ext uri="{BB962C8B-B14F-4D97-AF65-F5344CB8AC3E}">
        <p14:creationId xmlns:p14="http://schemas.microsoft.com/office/powerpoint/2010/main" val="1741802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20F8B375-962F-580D-5540-9E56017F2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5169"/>
            <a:ext cx="12192000" cy="1143000"/>
          </a:xfrm>
        </p:spPr>
        <p:txBody>
          <a:bodyPr>
            <a:noAutofit/>
          </a:bodyPr>
          <a:lstStyle/>
          <a:p>
            <a:r>
              <a:rPr lang="en-US" sz="4400">
                <a:cs typeface="Calibri"/>
              </a:rPr>
              <a:t>         </a:t>
            </a:r>
            <a:r>
              <a:rPr lang="en-US" sz="5400">
                <a:cs typeface="Calibri"/>
              </a:rPr>
              <a:t> </a:t>
            </a:r>
            <a:r>
              <a:rPr lang="en-US" sz="6000">
                <a:cs typeface="Calibri"/>
              </a:rPr>
              <a:t>RESCUE Protocol</a:t>
            </a:r>
            <a:endParaRPr lang="en-US" sz="6000"/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70C540E-4F47-A7FA-F51D-DAF4D7BA0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6" y="50018"/>
            <a:ext cx="817373" cy="7986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8FB488D-2025-8674-E909-5B6B7A4A4108}"/>
              </a:ext>
            </a:extLst>
          </p:cNvPr>
          <p:cNvGrpSpPr/>
          <p:nvPr/>
        </p:nvGrpSpPr>
        <p:grpSpPr>
          <a:xfrm>
            <a:off x="375124" y="2909775"/>
            <a:ext cx="2236338" cy="2609050"/>
            <a:chOff x="370501" y="2091626"/>
            <a:chExt cx="2236338" cy="260905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95E8F7E-30F5-32E1-AB3B-7F9DE2BAF71F}"/>
                </a:ext>
              </a:extLst>
            </p:cNvPr>
            <p:cNvSpPr/>
            <p:nvPr/>
          </p:nvSpPr>
          <p:spPr>
            <a:xfrm>
              <a:off x="370501" y="2091626"/>
              <a:ext cx="2236338" cy="2609050"/>
            </a:xfrm>
            <a:custGeom>
              <a:avLst/>
              <a:gdLst>
                <a:gd name="connsiteX0" fmla="*/ 0 w 2108299"/>
                <a:gd name="connsiteY0" fmla="*/ 210830 h 2428661"/>
                <a:gd name="connsiteX1" fmla="*/ 210830 w 2108299"/>
                <a:gd name="connsiteY1" fmla="*/ 0 h 2428661"/>
                <a:gd name="connsiteX2" fmla="*/ 1897469 w 2108299"/>
                <a:gd name="connsiteY2" fmla="*/ 0 h 2428661"/>
                <a:gd name="connsiteX3" fmla="*/ 2108299 w 2108299"/>
                <a:gd name="connsiteY3" fmla="*/ 210830 h 2428661"/>
                <a:gd name="connsiteX4" fmla="*/ 2108299 w 2108299"/>
                <a:gd name="connsiteY4" fmla="*/ 2217831 h 2428661"/>
                <a:gd name="connsiteX5" fmla="*/ 1897469 w 2108299"/>
                <a:gd name="connsiteY5" fmla="*/ 2428661 h 2428661"/>
                <a:gd name="connsiteX6" fmla="*/ 210830 w 2108299"/>
                <a:gd name="connsiteY6" fmla="*/ 2428661 h 2428661"/>
                <a:gd name="connsiteX7" fmla="*/ 0 w 2108299"/>
                <a:gd name="connsiteY7" fmla="*/ 2217831 h 2428661"/>
                <a:gd name="connsiteX8" fmla="*/ 0 w 2108299"/>
                <a:gd name="connsiteY8" fmla="*/ 210830 h 2428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8299" h="2428661">
                  <a:moveTo>
                    <a:pt x="0" y="210830"/>
                  </a:moveTo>
                  <a:cubicBezTo>
                    <a:pt x="0" y="94392"/>
                    <a:pt x="94392" y="0"/>
                    <a:pt x="210830" y="0"/>
                  </a:cubicBezTo>
                  <a:lnTo>
                    <a:pt x="1897469" y="0"/>
                  </a:lnTo>
                  <a:cubicBezTo>
                    <a:pt x="2013907" y="0"/>
                    <a:pt x="2108299" y="94392"/>
                    <a:pt x="2108299" y="210830"/>
                  </a:cubicBezTo>
                  <a:lnTo>
                    <a:pt x="2108299" y="2217831"/>
                  </a:lnTo>
                  <a:cubicBezTo>
                    <a:pt x="2108299" y="2334269"/>
                    <a:pt x="2013907" y="2428661"/>
                    <a:pt x="1897469" y="2428661"/>
                  </a:cubicBezTo>
                  <a:lnTo>
                    <a:pt x="210830" y="2428661"/>
                  </a:lnTo>
                  <a:cubicBezTo>
                    <a:pt x="94392" y="2428661"/>
                    <a:pt x="0" y="2334269"/>
                    <a:pt x="0" y="2217831"/>
                  </a:cubicBezTo>
                  <a:lnTo>
                    <a:pt x="0" y="210830"/>
                  </a:lnTo>
                  <a:close/>
                </a:path>
              </a:pathLst>
            </a:custGeom>
            <a:gradFill rotWithShape="1">
              <a:gsLst>
                <a:gs pos="0">
                  <a:srgbClr val="8064A2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8064A2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8064A2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spcFirstLastPara="0" vert="horz" wrap="square" lIns="130330" tIns="130330" rIns="130330" bIns="130330" numCol="1" spcCol="1270" anchor="t" anchorCtr="0">
              <a:noAutofit/>
            </a:bodyPr>
            <a:lstStyle/>
            <a:p>
              <a:pPr marL="0" marR="0" lvl="0" indent="0" algn="ctr" defTabSz="8001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Initial Impression</a:t>
              </a: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  <a:p>
              <a:pPr marL="0" marR="0" lvl="1" indent="0" defTabSz="6223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PAT</a:t>
              </a:r>
            </a:p>
          </p:txBody>
        </p:sp>
        <p:pic>
          <p:nvPicPr>
            <p:cNvPr id="11" name="Picture 2" descr="EMS training: The pediatric assessment triangle">
              <a:extLst>
                <a:ext uri="{FF2B5EF4-FFF2-40B4-BE49-F238E27FC236}">
                  <a16:creationId xmlns:a16="http://schemas.microsoft.com/office/drawing/2014/main" id="{695F0B3C-5453-C73C-1381-050C582CDB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550" y="3378077"/>
              <a:ext cx="1334241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1" descr="Chart, diagram&#10;&#10;Description automatically generated">
            <a:extLst>
              <a:ext uri="{FF2B5EF4-FFF2-40B4-BE49-F238E27FC236}">
                <a16:creationId xmlns:a16="http://schemas.microsoft.com/office/drawing/2014/main" id="{AA4E6CE4-86AF-B5E7-29D2-F5ED285622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78" y="1514601"/>
            <a:ext cx="1266727" cy="124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64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F837B3BC-39C5-5EDF-F435-B3FA84B2B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274" y="-30194"/>
            <a:ext cx="12192000" cy="1143000"/>
          </a:xfrm>
        </p:spPr>
        <p:txBody>
          <a:bodyPr/>
          <a:lstStyle/>
          <a:p>
            <a:r>
              <a:rPr lang="en-US" dirty="0">
                <a:cs typeface="Calibri"/>
              </a:rPr>
              <a:t>       Pediatric Assessment Triangle</a:t>
            </a:r>
            <a:endParaRPr lang="en-US" dirty="0"/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3BD80B31-AA51-D33C-FC37-2EFDB9852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6" y="50018"/>
            <a:ext cx="817373" cy="7986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F5BEEA-F18A-78CB-6954-DD67FE2FA0F7}"/>
              </a:ext>
            </a:extLst>
          </p:cNvPr>
          <p:cNvSpPr txBox="1"/>
          <p:nvPr/>
        </p:nvSpPr>
        <p:spPr>
          <a:xfrm>
            <a:off x="5239265" y="2647064"/>
            <a:ext cx="31303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63EAD-B07B-F7EE-3E7E-FF01FEE74B84}"/>
              </a:ext>
            </a:extLst>
          </p:cNvPr>
          <p:cNvSpPr txBox="1"/>
          <p:nvPr/>
        </p:nvSpPr>
        <p:spPr>
          <a:xfrm>
            <a:off x="5692346" y="3306090"/>
            <a:ext cx="31303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D6D003-C81A-3557-831E-90F16845EDA7}"/>
              </a:ext>
            </a:extLst>
          </p:cNvPr>
          <p:cNvSpPr txBox="1"/>
          <p:nvPr/>
        </p:nvSpPr>
        <p:spPr>
          <a:xfrm>
            <a:off x="6104237" y="2636766"/>
            <a:ext cx="31303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</a:t>
            </a:r>
          </a:p>
        </p:txBody>
      </p:sp>
      <p:pic>
        <p:nvPicPr>
          <p:cNvPr id="8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474A951F-FDB6-30C4-4D55-0228B2773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327" y="2169910"/>
            <a:ext cx="7613820" cy="371955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BA9A0B2-C666-F98E-0A1D-81C2009CFD8B}"/>
              </a:ext>
            </a:extLst>
          </p:cNvPr>
          <p:cNvSpPr/>
          <p:nvPr/>
        </p:nvSpPr>
        <p:spPr>
          <a:xfrm>
            <a:off x="3967111" y="1471270"/>
            <a:ext cx="1272154" cy="1211500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000" r="-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D6FF523-478F-FE5A-745B-CFDEAC2CAEC1}"/>
              </a:ext>
            </a:extLst>
          </p:cNvPr>
          <p:cNvSpPr/>
          <p:nvPr/>
        </p:nvSpPr>
        <p:spPr>
          <a:xfrm>
            <a:off x="3654572" y="4624014"/>
            <a:ext cx="1338310" cy="1307209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000" r="-1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D7DA9E8-D930-C229-1464-DA182BB2C760}"/>
              </a:ext>
            </a:extLst>
          </p:cNvPr>
          <p:cNvSpPr/>
          <p:nvPr/>
        </p:nvSpPr>
        <p:spPr>
          <a:xfrm>
            <a:off x="6417275" y="1452982"/>
            <a:ext cx="1272154" cy="1229788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5000" r="-5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Oval 11" descr="A picture containing person, wall, indoor&#10;&#10;Description automatically generated">
            <a:extLst>
              <a:ext uri="{FF2B5EF4-FFF2-40B4-BE49-F238E27FC236}">
                <a16:creationId xmlns:a16="http://schemas.microsoft.com/office/drawing/2014/main" id="{8C18AB9E-240D-613D-4B15-5B576173BCC3}"/>
              </a:ext>
            </a:extLst>
          </p:cNvPr>
          <p:cNvSpPr/>
          <p:nvPr/>
        </p:nvSpPr>
        <p:spPr>
          <a:xfrm>
            <a:off x="6651015" y="4624014"/>
            <a:ext cx="1407189" cy="1307209"/>
          </a:xfrm>
          <a:prstGeom prst="ellipse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6747911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919EDE20-2AFA-B0E5-9301-ABF7D8441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6" y="50018"/>
            <a:ext cx="817373" cy="7986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3D52338-FB89-7723-6282-014EB59ACA9C}"/>
              </a:ext>
            </a:extLst>
          </p:cNvPr>
          <p:cNvGrpSpPr/>
          <p:nvPr/>
        </p:nvGrpSpPr>
        <p:grpSpPr>
          <a:xfrm>
            <a:off x="9048509" y="3761301"/>
            <a:ext cx="2252814" cy="2149983"/>
            <a:chOff x="8956149" y="3816717"/>
            <a:chExt cx="2252814" cy="214998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8713A37-A517-4168-0BD7-431E6CDEDF5A}"/>
                </a:ext>
              </a:extLst>
            </p:cNvPr>
            <p:cNvGrpSpPr/>
            <p:nvPr/>
          </p:nvGrpSpPr>
          <p:grpSpPr>
            <a:xfrm>
              <a:off x="8956149" y="3816717"/>
              <a:ext cx="2252814" cy="1905000"/>
              <a:chOff x="8956149" y="4063198"/>
              <a:chExt cx="2252814" cy="1905000"/>
            </a:xfrm>
          </p:grpSpPr>
          <p:pic>
            <p:nvPicPr>
              <p:cNvPr id="8" name="Picture 7" descr="A picture containing chart&#10;&#10;Description automatically generated">
                <a:extLst>
                  <a:ext uri="{FF2B5EF4-FFF2-40B4-BE49-F238E27FC236}">
                    <a16:creationId xmlns:a16="http://schemas.microsoft.com/office/drawing/2014/main" id="{574B562F-045A-BFBD-5B83-A7FF6423C3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6068" r="29155" b="26957"/>
              <a:stretch/>
            </p:blipFill>
            <p:spPr>
              <a:xfrm>
                <a:off x="8956149" y="4063198"/>
                <a:ext cx="2252814" cy="1905000"/>
              </a:xfrm>
              <a:prstGeom prst="rect">
                <a:avLst/>
              </a:prstGeom>
            </p:spPr>
          </p:pic>
          <p:sp>
            <p:nvSpPr>
              <p:cNvPr id="9" name="Diagonal Stripe 8">
                <a:extLst>
                  <a:ext uri="{FF2B5EF4-FFF2-40B4-BE49-F238E27FC236}">
                    <a16:creationId xmlns:a16="http://schemas.microsoft.com/office/drawing/2014/main" id="{5167F02D-F08B-7668-F761-3DFC0106AF4E}"/>
                  </a:ext>
                </a:extLst>
              </p:cNvPr>
              <p:cNvSpPr/>
              <p:nvPr/>
            </p:nvSpPr>
            <p:spPr>
              <a:xfrm flipV="1">
                <a:off x="9990743" y="4128248"/>
                <a:ext cx="1011666" cy="1570182"/>
              </a:xfrm>
              <a:prstGeom prst="diagStripe">
                <a:avLst>
                  <a:gd name="adj" fmla="val 884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Diagonal Stripe 9">
                <a:extLst>
                  <a:ext uri="{FF2B5EF4-FFF2-40B4-BE49-F238E27FC236}">
                    <a16:creationId xmlns:a16="http://schemas.microsoft.com/office/drawing/2014/main" id="{24245159-0BFF-FB94-385F-DD1DBA1B5F8A}"/>
                  </a:ext>
                </a:extLst>
              </p:cNvPr>
              <p:cNvSpPr/>
              <p:nvPr/>
            </p:nvSpPr>
            <p:spPr>
              <a:xfrm flipH="1" flipV="1">
                <a:off x="8968780" y="4142108"/>
                <a:ext cx="1022519" cy="1556728"/>
              </a:xfrm>
              <a:prstGeom prst="diagStripe">
                <a:avLst>
                  <a:gd name="adj" fmla="val 884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" name="Diagonal Stripe 6">
              <a:extLst>
                <a:ext uri="{FF2B5EF4-FFF2-40B4-BE49-F238E27FC236}">
                  <a16:creationId xmlns:a16="http://schemas.microsoft.com/office/drawing/2014/main" id="{D26125D3-F923-3A5F-8D34-0F2891E2A716}"/>
                </a:ext>
              </a:extLst>
            </p:cNvPr>
            <p:cNvSpPr/>
            <p:nvPr/>
          </p:nvSpPr>
          <p:spPr>
            <a:xfrm rot="14340000" flipH="1" flipV="1">
              <a:off x="9456932" y="4615824"/>
              <a:ext cx="1020529" cy="1681223"/>
            </a:xfrm>
            <a:prstGeom prst="diagStripe">
              <a:avLst>
                <a:gd name="adj" fmla="val 8845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B2F38D4-9490-BE18-B3FB-8CEF14D09043}"/>
              </a:ext>
            </a:extLst>
          </p:cNvPr>
          <p:cNvSpPr txBox="1"/>
          <p:nvPr/>
        </p:nvSpPr>
        <p:spPr>
          <a:xfrm>
            <a:off x="1856509" y="3251201"/>
            <a:ext cx="866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STABLE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AE07B3-2E76-2B48-9BB9-6255B0C4CE73}"/>
              </a:ext>
            </a:extLst>
          </p:cNvPr>
          <p:cNvSpPr txBox="1"/>
          <p:nvPr/>
        </p:nvSpPr>
        <p:spPr>
          <a:xfrm>
            <a:off x="4648799" y="3248057"/>
            <a:ext cx="2416046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RESPIRATORY DISTRESS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93B92D-F54D-438E-4794-062DAB3E7B04}"/>
              </a:ext>
            </a:extLst>
          </p:cNvPr>
          <p:cNvSpPr txBox="1"/>
          <p:nvPr/>
        </p:nvSpPr>
        <p:spPr>
          <a:xfrm>
            <a:off x="8171928" y="3239092"/>
            <a:ext cx="2308837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RESPIRATORY FAILURE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1A017A-53B1-88EA-BD0A-6D3D22B15046}"/>
              </a:ext>
            </a:extLst>
          </p:cNvPr>
          <p:cNvSpPr txBox="1"/>
          <p:nvPr/>
        </p:nvSpPr>
        <p:spPr>
          <a:xfrm>
            <a:off x="578822" y="5659562"/>
            <a:ext cx="1782347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CNS/METABOLIC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299F29-23B3-FB22-E91D-EE0F11F047A5}"/>
              </a:ext>
            </a:extLst>
          </p:cNvPr>
          <p:cNvSpPr txBox="1"/>
          <p:nvPr/>
        </p:nvSpPr>
        <p:spPr>
          <a:xfrm>
            <a:off x="5365974" y="5614739"/>
            <a:ext cx="89204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SHOCK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CDB62F-D1B8-C596-1A91-F757E9CBEA1A}"/>
              </a:ext>
            </a:extLst>
          </p:cNvPr>
          <p:cNvSpPr txBox="1"/>
          <p:nvPr/>
        </p:nvSpPr>
        <p:spPr>
          <a:xfrm>
            <a:off x="8880140" y="5569915"/>
            <a:ext cx="2204963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CARDIOPULMONARY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FAILURE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7" name="Picture 16" descr="Chart&#10;&#10;Description automatically generated with low confidence">
            <a:extLst>
              <a:ext uri="{FF2B5EF4-FFF2-40B4-BE49-F238E27FC236}">
                <a16:creationId xmlns:a16="http://schemas.microsoft.com/office/drawing/2014/main" id="{C2AC9650-D357-D438-96AD-B248F677E4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177" y="1419257"/>
            <a:ext cx="2157984" cy="1828800"/>
          </a:xfrm>
          <a:prstGeom prst="rect">
            <a:avLst/>
          </a:prstGeom>
        </p:spPr>
      </p:pic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18" name="Summary Zoom 17">
                <a:extLst>
                  <a:ext uri="{FF2B5EF4-FFF2-40B4-BE49-F238E27FC236}">
                    <a16:creationId xmlns:a16="http://schemas.microsoft.com/office/drawing/2014/main" id="{6C23B944-412E-6241-69A7-CD7256D60C1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28523" y="1095054"/>
              <a:ext cx="10972800" cy="5275810"/>
            </p:xfrm>
            <a:graphic>
              <a:graphicData uri="http://schemas.microsoft.com/office/powerpoint/2016/summaryzoom">
                <psuz:summaryZm>
                  <psuz:summaryZmObj sectionId="{EAFCE915-9B40-42CA-97F1-1923BA5E137E}" offsetFactorX="108367" offsetFactorY="-21537" scaleFactorX="66707">
                    <psuz:zmPr id="{9744F907-3D24-4CE9-85F1-0BE5AC30F1F8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540441" y="325731"/>
                          <a:ext cx="2195887" cy="185166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uz:zmPr>
                  </psuz:summaryZmObj>
                  <psuz:summaryZmObj sectionId="{807F60B8-5093-4203-9D81-C240BE3F0915}" offsetFactorX="108201" offsetFactorY="-20303" scaleFactorX="66526" scaleFactorY="99999">
                    <psuz:zmPr id="{7663DA46-0741-4E80-9920-C789A00282E5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7953240" y="348590"/>
                          <a:ext cx="2189929" cy="1851641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uz:zmPr>
                  </psuz:summaryZmObj>
                  <psuz:summaryZmObj sectionId="{03260B28-60DD-4E10-9045-C01A5412034F}" offsetFactorX="-232495" offsetFactorY="106559" scaleFactorX="66494">
                    <psuz:zmPr id="{D5D7FB6D-0BAA-4082-87B6-6630307ADADE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53883" y="2697633"/>
                          <a:ext cx="2188876" cy="185166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uz:zmPr>
                  </psuz:summaryZmObj>
                  <psuz:summaryZmObj sectionId="{F484F3D6-9443-41CE-AFA6-8653B441F7EF}" offsetFactorX="72822" offsetFactorY="588" scaleFactorX="66494">
                    <psuz:zmPr id="{13FC86DC-2FE3-4454-8248-962E618C88A2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373862" y="2710515"/>
                          <a:ext cx="2188876" cy="185166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uz:zmPr>
                  </psuz:summaryZmObj>
                  <psuz:summaryZmObj sectionId="{B5555B6F-E3E1-4074-8FB4-D526DB39D755}" offsetFactorX="37970" offsetFactorY="492" scaleFactorX="66494">
                    <psuz:zmPr id="{852D1EEE-DA56-45F5-86A6-158E76DAA36C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641874" y="2708737"/>
                          <a:ext cx="2188876" cy="185166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18" name="Summary Zoom 17">
                <a:extLst>
                  <a:ext uri="{FF2B5EF4-FFF2-40B4-BE49-F238E27FC236}">
                    <a16:creationId xmlns:a16="http://schemas.microsoft.com/office/drawing/2014/main" id="{6C23B944-412E-6241-69A7-CD7256D60C11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328523" y="1095054"/>
                <a:ext cx="10972800" cy="5275810"/>
                <a:chOff x="328523" y="1095054"/>
                <a:chExt cx="10972800" cy="5275810"/>
              </a:xfrm>
            </p:grpSpPr>
            <p:pic>
              <p:nvPicPr>
                <p:cNvPr id="2" name="Picture 2"/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868964" y="1420785"/>
                  <a:ext cx="2195887" cy="1851660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3" name="Picture 3"/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281763" y="1443644"/>
                  <a:ext cx="2189929" cy="1851641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25" name="Picture 25"/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82406" y="3792687"/>
                  <a:ext cx="2188876" cy="1851660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26" name="Picture 26"/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702385" y="3805569"/>
                  <a:ext cx="2188876" cy="1851660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27" name="Picture 27"/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970397" y="3803791"/>
                  <a:ext cx="2188876" cy="1851660"/>
                </a:xfrm>
                <a:prstGeom prst="rect">
                  <a:avLst/>
                </a:prstGeom>
                <a:ln w="3175">
                  <a:noFill/>
                </a:ln>
              </p:spPr>
            </p:pic>
          </p:grpSp>
        </mc:Fallback>
      </mc:AlternateContent>
      <p:sp>
        <p:nvSpPr>
          <p:cNvPr id="19" name="Oval 18">
            <a:extLst>
              <a:ext uri="{FF2B5EF4-FFF2-40B4-BE49-F238E27FC236}">
                <a16:creationId xmlns:a16="http://schemas.microsoft.com/office/drawing/2014/main" id="{60E66D52-C8CA-9E91-9D1B-EC113E9D4D0D}"/>
              </a:ext>
            </a:extLst>
          </p:cNvPr>
          <p:cNvSpPr/>
          <p:nvPr/>
        </p:nvSpPr>
        <p:spPr>
          <a:xfrm>
            <a:off x="4725909" y="2756086"/>
            <a:ext cx="434632" cy="369332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4572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D5AC941-4DF0-A1F7-8487-51E62A3AE4C8}"/>
              </a:ext>
            </a:extLst>
          </p:cNvPr>
          <p:cNvSpPr/>
          <p:nvPr/>
        </p:nvSpPr>
        <p:spPr>
          <a:xfrm>
            <a:off x="8108619" y="2762006"/>
            <a:ext cx="434632" cy="369332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4572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BB76960-3E1D-9CDA-A8E9-FF5899A91B73}"/>
              </a:ext>
            </a:extLst>
          </p:cNvPr>
          <p:cNvSpPr/>
          <p:nvPr/>
        </p:nvSpPr>
        <p:spPr>
          <a:xfrm>
            <a:off x="5810612" y="5145518"/>
            <a:ext cx="434632" cy="369332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4572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7F6A099-1198-E43D-FBB3-AA3B6038C8A0}"/>
              </a:ext>
            </a:extLst>
          </p:cNvPr>
          <p:cNvSpPr/>
          <p:nvPr/>
        </p:nvSpPr>
        <p:spPr>
          <a:xfrm>
            <a:off x="3553216" y="5127412"/>
            <a:ext cx="434632" cy="369332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4572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EE9301E-C885-E9A1-D03A-95CC913266E4}"/>
              </a:ext>
            </a:extLst>
          </p:cNvPr>
          <p:cNvSpPr/>
          <p:nvPr/>
        </p:nvSpPr>
        <p:spPr>
          <a:xfrm>
            <a:off x="315319" y="5145518"/>
            <a:ext cx="434632" cy="369332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4572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A9A30B82-BF41-14B0-C6B2-4B658F093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>
                <a:cs typeface="Calibri"/>
              </a:rPr>
              <a:t>       PAT Cues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06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BAF7274-2E18-73A8-CCA5-6F9F0D39A927}"/>
              </a:ext>
            </a:extLst>
          </p:cNvPr>
          <p:cNvSpPr>
            <a:spLocks noChangeAspect="1"/>
          </p:cNvSpPr>
          <p:nvPr/>
        </p:nvSpPr>
        <p:spPr>
          <a:xfrm>
            <a:off x="3579473" y="1348109"/>
            <a:ext cx="4854128" cy="4771233"/>
          </a:xfrm>
          <a:custGeom>
            <a:avLst/>
            <a:gdLst>
              <a:gd name="connsiteX0" fmla="*/ 0 w 4482192"/>
              <a:gd name="connsiteY0" fmla="*/ 2241096 h 4482192"/>
              <a:gd name="connsiteX1" fmla="*/ 2241096 w 4482192"/>
              <a:gd name="connsiteY1" fmla="*/ 0 h 4482192"/>
              <a:gd name="connsiteX2" fmla="*/ 2241096 w 4482192"/>
              <a:gd name="connsiteY2" fmla="*/ 2241096 h 4482192"/>
              <a:gd name="connsiteX3" fmla="*/ 0 w 4482192"/>
              <a:gd name="connsiteY3" fmla="*/ 2241096 h 4482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2192" h="4482192">
                <a:moveTo>
                  <a:pt x="0" y="2241096"/>
                </a:moveTo>
                <a:cubicBezTo>
                  <a:pt x="0" y="1003373"/>
                  <a:pt x="1003373" y="0"/>
                  <a:pt x="2241096" y="0"/>
                </a:cubicBezTo>
                <a:lnTo>
                  <a:pt x="2241096" y="2241096"/>
                </a:lnTo>
                <a:lnTo>
                  <a:pt x="0" y="2241096"/>
                </a:lnTo>
                <a:close/>
              </a:path>
            </a:pathLst>
          </a:custGeom>
          <a:gradFill rotWithShape="1">
            <a:gsLst>
              <a:gs pos="0">
                <a:srgbClr val="8064A2">
                  <a:hueOff val="-4464770"/>
                  <a:satOff val="26899"/>
                  <a:lumOff val="2156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-4464770"/>
                  <a:satOff val="26899"/>
                  <a:lumOff val="2156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-4464770"/>
                  <a:satOff val="26899"/>
                  <a:lumOff val="2156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txBody>
          <a:bodyPr spcFirstLastPara="0" vert="horz" wrap="square" lIns="542475" tIns="862631" rIns="2560320" bIns="2356696" numCol="1" spcCol="1270" anchor="ctr" anchorCtr="0">
            <a:noAutofit/>
          </a:bodyPr>
          <a:lstStyle/>
          <a:p>
            <a:pPr marL="0" marR="0" lvl="0" indent="0" algn="ctr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Identify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5B5A4C5-F020-6737-2E28-496658507662}"/>
              </a:ext>
            </a:extLst>
          </p:cNvPr>
          <p:cNvSpPr>
            <a:spLocks noChangeAspect="1"/>
          </p:cNvSpPr>
          <p:nvPr/>
        </p:nvSpPr>
        <p:spPr>
          <a:xfrm>
            <a:off x="3579473" y="1362126"/>
            <a:ext cx="4854127" cy="4770809"/>
          </a:xfrm>
          <a:custGeom>
            <a:avLst/>
            <a:gdLst>
              <a:gd name="connsiteX0" fmla="*/ 2241096 w 4482192"/>
              <a:gd name="connsiteY0" fmla="*/ 0 h 4482192"/>
              <a:gd name="connsiteX1" fmla="*/ 4482192 w 4482192"/>
              <a:gd name="connsiteY1" fmla="*/ 2241096 h 4482192"/>
              <a:gd name="connsiteX2" fmla="*/ 2241096 w 4482192"/>
              <a:gd name="connsiteY2" fmla="*/ 2241096 h 4482192"/>
              <a:gd name="connsiteX3" fmla="*/ 2241096 w 4482192"/>
              <a:gd name="connsiteY3" fmla="*/ 0 h 4482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2192" h="4482192">
                <a:moveTo>
                  <a:pt x="2241096" y="0"/>
                </a:moveTo>
                <a:cubicBezTo>
                  <a:pt x="3478819" y="0"/>
                  <a:pt x="4482192" y="1003373"/>
                  <a:pt x="4482192" y="2241096"/>
                </a:cubicBezTo>
                <a:lnTo>
                  <a:pt x="2241096" y="2241096"/>
                </a:lnTo>
                <a:lnTo>
                  <a:pt x="2241096" y="0"/>
                </a:lnTo>
                <a:close/>
              </a:path>
            </a:pathLst>
          </a:custGeom>
          <a:gradFill rotWithShape="1">
            <a:gsLst>
              <a:gs pos="0">
                <a:srgbClr val="8064A2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txBody>
          <a:bodyPr spcFirstLastPara="0" vert="horz" wrap="square" lIns="2194560" tIns="871116" rIns="577639" bIns="2360911" numCol="1" spcCol="1270" anchor="ctr" anchorCtr="0">
            <a:noAutofit/>
          </a:bodyPr>
          <a:lstStyle/>
          <a:p>
            <a:pPr marL="347472" marR="0" lvl="1" indent="0" algn="ctr" defTabSz="14668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Interact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9B72BE4-5532-3709-EE87-B1869C3BAF3E}"/>
              </a:ext>
            </a:extLst>
          </p:cNvPr>
          <p:cNvSpPr>
            <a:spLocks noChangeAspect="1"/>
          </p:cNvSpPr>
          <p:nvPr/>
        </p:nvSpPr>
        <p:spPr>
          <a:xfrm>
            <a:off x="3579473" y="1352676"/>
            <a:ext cx="4854128" cy="4771233"/>
          </a:xfrm>
          <a:custGeom>
            <a:avLst/>
            <a:gdLst>
              <a:gd name="connsiteX0" fmla="*/ 2241096 w 4482192"/>
              <a:gd name="connsiteY0" fmla="*/ 4482192 h 4482192"/>
              <a:gd name="connsiteX1" fmla="*/ 0 w 4482192"/>
              <a:gd name="connsiteY1" fmla="*/ 2241096 h 4482192"/>
              <a:gd name="connsiteX2" fmla="*/ 2241096 w 4482192"/>
              <a:gd name="connsiteY2" fmla="*/ 2241096 h 4482192"/>
              <a:gd name="connsiteX3" fmla="*/ 2241096 w 4482192"/>
              <a:gd name="connsiteY3" fmla="*/ 4482192 h 4482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2192" h="4482192">
                <a:moveTo>
                  <a:pt x="2241096" y="4482192"/>
                </a:moveTo>
                <a:cubicBezTo>
                  <a:pt x="1003373" y="4482192"/>
                  <a:pt x="0" y="3478819"/>
                  <a:pt x="0" y="2241096"/>
                </a:cubicBezTo>
                <a:lnTo>
                  <a:pt x="2241096" y="2241096"/>
                </a:lnTo>
                <a:lnTo>
                  <a:pt x="2241096" y="4482192"/>
                </a:lnTo>
                <a:close/>
              </a:path>
            </a:pathLst>
          </a:custGeom>
          <a:gradFill rotWithShape="1">
            <a:gsLst>
              <a:gs pos="0">
                <a:srgbClr val="8064A2">
                  <a:hueOff val="-2976513"/>
                  <a:satOff val="17933"/>
                  <a:lumOff val="1437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-2976513"/>
                  <a:satOff val="17933"/>
                  <a:lumOff val="1437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-2976513"/>
                  <a:satOff val="17933"/>
                  <a:lumOff val="1437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txBody>
          <a:bodyPr spcFirstLastPara="0" vert="horz" wrap="square" lIns="548825" tIns="2363045" rIns="2560320" bIns="868982" numCol="1" spcCol="1270" anchor="ctr" anchorCtr="0">
            <a:noAutofit/>
          </a:bodyPr>
          <a:lstStyle/>
          <a:p>
            <a:pPr marL="0" marR="0" lvl="0" indent="0" algn="ctr" defTabSz="14668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14668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Initiate Early Transfer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8E836AE-BDAB-9449-ACC7-63D6EC254A41}"/>
              </a:ext>
            </a:extLst>
          </p:cNvPr>
          <p:cNvSpPr>
            <a:spLocks noChangeAspect="1"/>
          </p:cNvSpPr>
          <p:nvPr/>
        </p:nvSpPr>
        <p:spPr>
          <a:xfrm>
            <a:off x="3579473" y="1352676"/>
            <a:ext cx="4854128" cy="4771233"/>
          </a:xfrm>
          <a:custGeom>
            <a:avLst/>
            <a:gdLst>
              <a:gd name="connsiteX0" fmla="*/ 4482192 w 4482192"/>
              <a:gd name="connsiteY0" fmla="*/ 2241096 h 4482192"/>
              <a:gd name="connsiteX1" fmla="*/ 2241096 w 4482192"/>
              <a:gd name="connsiteY1" fmla="*/ 4482192 h 4482192"/>
              <a:gd name="connsiteX2" fmla="*/ 2241096 w 4482192"/>
              <a:gd name="connsiteY2" fmla="*/ 2241096 h 4482192"/>
              <a:gd name="connsiteX3" fmla="*/ 4482192 w 4482192"/>
              <a:gd name="connsiteY3" fmla="*/ 2241096 h 4482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2192" h="4482192">
                <a:moveTo>
                  <a:pt x="4482192" y="2241096"/>
                </a:moveTo>
                <a:cubicBezTo>
                  <a:pt x="4482192" y="3478819"/>
                  <a:pt x="3478819" y="4482192"/>
                  <a:pt x="2241096" y="4482192"/>
                </a:cubicBezTo>
                <a:lnTo>
                  <a:pt x="2241096" y="2241096"/>
                </a:lnTo>
                <a:lnTo>
                  <a:pt x="4482192" y="2241096"/>
                </a:lnTo>
                <a:close/>
              </a:path>
            </a:pathLst>
          </a:custGeom>
          <a:gradFill rotWithShape="1">
            <a:gsLst>
              <a:gs pos="0">
                <a:srgbClr val="8064A2">
                  <a:hueOff val="-1488257"/>
                  <a:satOff val="8966"/>
                  <a:lumOff val="719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-1488257"/>
                  <a:satOff val="8966"/>
                  <a:lumOff val="719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-1488257"/>
                  <a:satOff val="8966"/>
                  <a:lumOff val="719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txBody>
          <a:bodyPr spcFirstLastPara="0" vert="horz" wrap="square" lIns="2651760" tIns="2743200" rIns="457200" bIns="868982" numCol="1" spcCol="1270" anchor="ctr" anchorCtr="0">
            <a:noAutofit/>
          </a:bodyPr>
          <a:lstStyle/>
          <a:p>
            <a:pPr marL="0" marR="0" lvl="0" indent="0" algn="ctr" defTabSz="14668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Intervene</a:t>
            </a:r>
          </a:p>
        </p:txBody>
      </p:sp>
      <p:sp>
        <p:nvSpPr>
          <p:cNvPr id="18" name="Arrow: Circular 17">
            <a:extLst>
              <a:ext uri="{FF2B5EF4-FFF2-40B4-BE49-F238E27FC236}">
                <a16:creationId xmlns:a16="http://schemas.microsoft.com/office/drawing/2014/main" id="{65FC28AC-E35A-EB47-DEFC-DF72B355E0F8}"/>
              </a:ext>
            </a:extLst>
          </p:cNvPr>
          <p:cNvSpPr>
            <a:spLocks noChangeAspect="1"/>
          </p:cNvSpPr>
          <p:nvPr/>
        </p:nvSpPr>
        <p:spPr>
          <a:xfrm>
            <a:off x="3328265" y="1125537"/>
            <a:ext cx="5397408" cy="5001768"/>
          </a:xfrm>
          <a:prstGeom prst="circularArrow">
            <a:avLst>
              <a:gd name="adj1" fmla="val 6898"/>
              <a:gd name="adj2" fmla="val 465012"/>
              <a:gd name="adj3" fmla="val 16750847"/>
              <a:gd name="adj4" fmla="val 15184141"/>
              <a:gd name="adj5" fmla="val 5921"/>
            </a:avLst>
          </a:prstGeom>
          <a:gradFill rotWithShape="1">
            <a:gsLst>
              <a:gs pos="0">
                <a:srgbClr val="4F81BD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4F81BD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4F81BD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6D8EF4C-DBBF-8ABF-5E80-586DEC693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pPr algn="ctr"/>
            <a:r>
              <a:rPr lang="en-US" sz="5400"/>
              <a:t>I</a:t>
            </a:r>
            <a:r>
              <a:rPr lang="en-US" sz="5400" baseline="30000"/>
              <a:t>4 </a:t>
            </a:r>
            <a:r>
              <a:rPr lang="en-US" sz="5400"/>
              <a:t>RESCUE Cycle</a:t>
            </a:r>
          </a:p>
        </p:txBody>
      </p:sp>
    </p:spTree>
    <p:extLst>
      <p:ext uri="{BB962C8B-B14F-4D97-AF65-F5344CB8AC3E}">
        <p14:creationId xmlns:p14="http://schemas.microsoft.com/office/powerpoint/2010/main" val="110710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5" grpId="1" animBg="1"/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21C5ACC0-6416-8C48-7179-7A69A53BF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/>
              <a:t>      Team Roles in the Urgent Care Setting</a:t>
            </a:r>
          </a:p>
        </p:txBody>
      </p:sp>
      <p:pic>
        <p:nvPicPr>
          <p:cNvPr id="5" name="Content Placeholder 4" descr="Diagram&#10;&#10;Description automatically generated with low confidence">
            <a:extLst>
              <a:ext uri="{FF2B5EF4-FFF2-40B4-BE49-F238E27FC236}">
                <a16:creationId xmlns:a16="http://schemas.microsoft.com/office/drawing/2014/main" id="{575C242E-D173-BA49-B9E8-7EFF100CA6F6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4" y="28713"/>
            <a:ext cx="901453" cy="901453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21EAEE-40F5-061B-2122-17B8E30A8A8A}"/>
              </a:ext>
            </a:extLst>
          </p:cNvPr>
          <p:cNvSpPr txBox="1">
            <a:spLocks/>
          </p:cNvSpPr>
          <p:nvPr/>
        </p:nvSpPr>
        <p:spPr>
          <a:xfrm>
            <a:off x="2474142" y="5957836"/>
            <a:ext cx="7853083" cy="46495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/>
              <a:t>Knowing roles is crucial to minimizing errors and anxiety</a:t>
            </a:r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735687EB-4ACC-E10A-3FF8-1F877D77F504}"/>
              </a:ext>
            </a:extLst>
          </p:cNvPr>
          <p:cNvSpPr txBox="1"/>
          <p:nvPr/>
        </p:nvSpPr>
        <p:spPr>
          <a:xfrm>
            <a:off x="2157511" y="1198581"/>
            <a:ext cx="2150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Full Team Roles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D0CC3BCA-82B9-D559-65B3-D64CCC616C6E}"/>
              </a:ext>
            </a:extLst>
          </p:cNvPr>
          <p:cNvSpPr txBox="1"/>
          <p:nvPr/>
        </p:nvSpPr>
        <p:spPr>
          <a:xfrm>
            <a:off x="7573338" y="1189056"/>
            <a:ext cx="2392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Small Team Roles</a:t>
            </a:r>
          </a:p>
        </p:txBody>
      </p: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9" name="Section Zoom 8">
                <a:extLst>
                  <a:ext uri="{FF2B5EF4-FFF2-40B4-BE49-F238E27FC236}">
                    <a16:creationId xmlns:a16="http://schemas.microsoft.com/office/drawing/2014/main" id="{80F2F461-1143-1DF0-F957-AC6B3977DB8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48958" y="1646168"/>
              <a:ext cx="2483802" cy="1397138"/>
            </p:xfrm>
            <a:graphic>
              <a:graphicData uri="http://schemas.microsoft.com/office/powerpoint/2016/sectionzoom">
                <psez:sectionZm>
                  <psez:sectionZmObj sectionId="{CE2F1021-E2BA-48CF-984C-C2FF5B5B6709}">
                    <psez:zmPr id="{73F7EA8B-3C92-4EFC-BF9E-1C28C9E71C48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483802" cy="1397138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9" name="Section Zoom 8">
                <a:extLst>
                  <a:ext uri="{FF2B5EF4-FFF2-40B4-BE49-F238E27FC236}">
                    <a16:creationId xmlns:a16="http://schemas.microsoft.com/office/drawing/2014/main" id="{80F2F461-1143-1DF0-F957-AC6B3977DB8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8958" y="1646168"/>
                <a:ext cx="2483802" cy="1397138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0" name="Section Zoom 9">
                <a:extLst>
                  <a:ext uri="{FF2B5EF4-FFF2-40B4-BE49-F238E27FC236}">
                    <a16:creationId xmlns:a16="http://schemas.microsoft.com/office/drawing/2014/main" id="{685823C5-678C-FFEF-EAF9-EE2F90A3479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263601" y="3094869"/>
              <a:ext cx="2483802" cy="1397139"/>
            </p:xfrm>
            <a:graphic>
              <a:graphicData uri="http://schemas.microsoft.com/office/powerpoint/2016/sectionzoom">
                <psez:sectionZm>
                  <psez:sectionZmObj sectionId="{A31E525E-384B-4612-A45E-372FEDC36CD9}">
                    <psez:zmPr id="{D006B774-D973-4255-B413-BD37D09E9319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483802" cy="1397139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0" name="Section Zoom 9">
                <a:extLst>
                  <a:ext uri="{FF2B5EF4-FFF2-40B4-BE49-F238E27FC236}">
                    <a16:creationId xmlns:a16="http://schemas.microsoft.com/office/drawing/2014/main" id="{685823C5-678C-FFEF-EAF9-EE2F90A3479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63601" y="3094869"/>
                <a:ext cx="2483802" cy="1397139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1" name="Section Zoom 10">
                <a:extLst>
                  <a:ext uri="{FF2B5EF4-FFF2-40B4-BE49-F238E27FC236}">
                    <a16:creationId xmlns:a16="http://schemas.microsoft.com/office/drawing/2014/main" id="{97BE4DED-E61A-7454-6681-E8207727AFE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263601" y="1653475"/>
              <a:ext cx="2483802" cy="1397139"/>
            </p:xfrm>
            <a:graphic>
              <a:graphicData uri="http://schemas.microsoft.com/office/powerpoint/2016/sectionzoom">
                <psez:sectionZm>
                  <psez:sectionZmObj sectionId="{02D1AF0C-FDCF-49A8-8872-978A2C5F020D}">
                    <psez:zmPr id="{19325EC9-6528-4722-9156-35E165A6A17E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483802" cy="1397139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1" name="Section Zoom 10">
                <a:extLst>
                  <a:ext uri="{FF2B5EF4-FFF2-40B4-BE49-F238E27FC236}">
                    <a16:creationId xmlns:a16="http://schemas.microsoft.com/office/drawing/2014/main" id="{97BE4DED-E61A-7454-6681-E8207727AFE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63601" y="1653475"/>
                <a:ext cx="2483802" cy="1397139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2" name="Section Zoom 11">
                <a:extLst>
                  <a:ext uri="{FF2B5EF4-FFF2-40B4-BE49-F238E27FC236}">
                    <a16:creationId xmlns:a16="http://schemas.microsoft.com/office/drawing/2014/main" id="{B231EA22-56AF-9D6D-94B0-08B9B6EDB39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48958" y="3086853"/>
              <a:ext cx="2483802" cy="1397139"/>
            </p:xfrm>
            <a:graphic>
              <a:graphicData uri="http://schemas.microsoft.com/office/powerpoint/2016/sectionzoom">
                <psez:sectionZm>
                  <psez:sectionZmObj sectionId="{EDA53232-A091-46EF-A5E4-BE5386CFB98E}">
                    <psez:zmPr id="{ED283467-48B6-4B71-94BA-C42C0E60505D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483802" cy="1397139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2" name="Section Zoom 11">
                <a:extLst>
                  <a:ext uri="{FF2B5EF4-FFF2-40B4-BE49-F238E27FC236}">
                    <a16:creationId xmlns:a16="http://schemas.microsoft.com/office/drawing/2014/main" id="{B231EA22-56AF-9D6D-94B0-08B9B6EDB39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8958" y="3086853"/>
                <a:ext cx="2483802" cy="1397139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3" name="Section Zoom 12">
                <a:extLst>
                  <a:ext uri="{FF2B5EF4-FFF2-40B4-BE49-F238E27FC236}">
                    <a16:creationId xmlns:a16="http://schemas.microsoft.com/office/drawing/2014/main" id="{DF96942C-7F05-ABB2-2842-100D6E656C5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963408" y="4522092"/>
              <a:ext cx="2483802" cy="1397139"/>
            </p:xfrm>
            <a:graphic>
              <a:graphicData uri="http://schemas.microsoft.com/office/powerpoint/2016/sectionzoom">
                <psez:sectionZm>
                  <psez:sectionZmObj sectionId="{E877EF41-2C6F-4CC9-8230-C88584994F15}">
                    <psez:zmPr id="{C1E6F08E-B4BD-4BA3-99D1-8282A604D330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483802" cy="1397139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3" name="Section Zoom 12">
                <a:extLst>
                  <a:ext uri="{FF2B5EF4-FFF2-40B4-BE49-F238E27FC236}">
                    <a16:creationId xmlns:a16="http://schemas.microsoft.com/office/drawing/2014/main" id="{DF96942C-7F05-ABB2-2842-100D6E656C5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63408" y="4522092"/>
                <a:ext cx="2483802" cy="1397139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4" name="Section Zoom 13">
                <a:extLst>
                  <a:ext uri="{FF2B5EF4-FFF2-40B4-BE49-F238E27FC236}">
                    <a16:creationId xmlns:a16="http://schemas.microsoft.com/office/drawing/2014/main" id="{53C1226D-8321-15B1-C9F2-AC84A28D800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224843" y="1624802"/>
              <a:ext cx="2483801" cy="1397138"/>
            </p:xfrm>
            <a:graphic>
              <a:graphicData uri="http://schemas.microsoft.com/office/powerpoint/2016/sectionzoom">
                <psez:sectionZm>
                  <psez:sectionZmObj sectionId="{248C917F-E3E1-4BBE-9E2A-17126AB40890}">
                    <psez:zmPr id="{F39B656E-82CF-4CED-B4C4-AD215B62D109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483801" cy="1397138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4" name="Section Zoom 13">
                <a:extLst>
                  <a:ext uri="{FF2B5EF4-FFF2-40B4-BE49-F238E27FC236}">
                    <a16:creationId xmlns:a16="http://schemas.microsoft.com/office/drawing/2014/main" id="{53C1226D-8321-15B1-C9F2-AC84A28D800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24843" y="1624802"/>
                <a:ext cx="2483801" cy="1397138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5" name="Section Zoom 14">
                <a:extLst>
                  <a:ext uri="{FF2B5EF4-FFF2-40B4-BE49-F238E27FC236}">
                    <a16:creationId xmlns:a16="http://schemas.microsoft.com/office/drawing/2014/main" id="{C9B52C5C-8FD9-761A-87AF-BCDC80FC2EA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834693" y="1624802"/>
              <a:ext cx="2483801" cy="1397138"/>
            </p:xfrm>
            <a:graphic>
              <a:graphicData uri="http://schemas.microsoft.com/office/powerpoint/2016/sectionzoom">
                <psez:sectionZm>
                  <psez:sectionZmObj sectionId="{6E7C2189-F08F-43A4-A4D5-4A27669AA5E5}">
                    <psez:zmPr id="{BA164BE7-9F04-414C-B315-1116BF3F7964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483801" cy="1397138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5" name="Section Zoom 14">
                <a:extLst>
                  <a:ext uri="{FF2B5EF4-FFF2-40B4-BE49-F238E27FC236}">
                    <a16:creationId xmlns:a16="http://schemas.microsoft.com/office/drawing/2014/main" id="{C9B52C5C-8FD9-761A-87AF-BCDC80FC2EA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34693" y="1624802"/>
                <a:ext cx="2483801" cy="1397138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6" name="Section Zoom 15">
                <a:extLst>
                  <a:ext uri="{FF2B5EF4-FFF2-40B4-BE49-F238E27FC236}">
                    <a16:creationId xmlns:a16="http://schemas.microsoft.com/office/drawing/2014/main" id="{6E9B7AEB-370C-7781-4F4E-5C545C46DAB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519574" y="3057757"/>
              <a:ext cx="2483801" cy="1397138"/>
            </p:xfrm>
            <a:graphic>
              <a:graphicData uri="http://schemas.microsoft.com/office/powerpoint/2016/sectionzoom">
                <psez:sectionZm>
                  <psez:sectionZmObj sectionId="{55CA10F9-F2A8-4970-ACEE-87D684C3A42D}">
                    <psez:zmPr id="{40028D49-1C24-44CE-B1EA-48FA1AA9ADAF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483801" cy="1397138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6" name="Section Zoom 15">
                <a:extLst>
                  <a:ext uri="{FF2B5EF4-FFF2-40B4-BE49-F238E27FC236}">
                    <a16:creationId xmlns:a16="http://schemas.microsoft.com/office/drawing/2014/main" id="{6E9B7AEB-370C-7781-4F4E-5C545C46DAB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19574" y="3057757"/>
                <a:ext cx="2483801" cy="1397138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9B290AA4-FF61-2FBF-FB9E-D6F18CDBF71C}"/>
              </a:ext>
            </a:extLst>
          </p:cNvPr>
          <p:cNvSpPr/>
          <p:nvPr/>
        </p:nvSpPr>
        <p:spPr>
          <a:xfrm>
            <a:off x="38407" y="1169085"/>
            <a:ext cx="620383" cy="582594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4572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Roles</a:t>
            </a:r>
          </a:p>
        </p:txBody>
      </p:sp>
    </p:spTree>
    <p:extLst>
      <p:ext uri="{BB962C8B-B14F-4D97-AF65-F5344CB8AC3E}">
        <p14:creationId xmlns:p14="http://schemas.microsoft.com/office/powerpoint/2010/main" val="369002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77477CD5-5DB2-167E-B572-586F13E92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5169"/>
            <a:ext cx="12192000" cy="1143000"/>
          </a:xfrm>
        </p:spPr>
        <p:txBody>
          <a:bodyPr>
            <a:noAutofit/>
          </a:bodyPr>
          <a:lstStyle/>
          <a:p>
            <a:r>
              <a:rPr lang="en-US" sz="5400">
                <a:cs typeface="Calibri"/>
              </a:rPr>
              <a:t>       </a:t>
            </a:r>
            <a:r>
              <a:rPr lang="en-US" sz="6000">
                <a:cs typeface="Calibri"/>
              </a:rPr>
              <a:t>RESCUE Protocol</a:t>
            </a:r>
            <a:endParaRPr lang="en-US" sz="6600"/>
          </a:p>
        </p:txBody>
      </p:sp>
      <p:pic>
        <p:nvPicPr>
          <p:cNvPr id="4" name="Content Placeholder 4" descr="Diagram&#10;&#10;Description automatically generated with low confidence">
            <a:extLst>
              <a:ext uri="{FF2B5EF4-FFF2-40B4-BE49-F238E27FC236}">
                <a16:creationId xmlns:a16="http://schemas.microsoft.com/office/drawing/2014/main" id="{3CE7016E-5674-C0B7-EF80-9D525A5C108A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4" y="28713"/>
            <a:ext cx="901453" cy="901453"/>
          </a:xfr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785688F-B334-2D30-8227-D10A209FB892}"/>
              </a:ext>
            </a:extLst>
          </p:cNvPr>
          <p:cNvSpPr/>
          <p:nvPr/>
        </p:nvSpPr>
        <p:spPr>
          <a:xfrm>
            <a:off x="2643023" y="3995443"/>
            <a:ext cx="748219" cy="522858"/>
          </a:xfrm>
          <a:custGeom>
            <a:avLst/>
            <a:gdLst>
              <a:gd name="connsiteX0" fmla="*/ 0 w 748219"/>
              <a:gd name="connsiteY0" fmla="*/ 104572 h 522858"/>
              <a:gd name="connsiteX1" fmla="*/ 486790 w 748219"/>
              <a:gd name="connsiteY1" fmla="*/ 104572 h 522858"/>
              <a:gd name="connsiteX2" fmla="*/ 486790 w 748219"/>
              <a:gd name="connsiteY2" fmla="*/ 0 h 522858"/>
              <a:gd name="connsiteX3" fmla="*/ 748219 w 748219"/>
              <a:gd name="connsiteY3" fmla="*/ 261429 h 522858"/>
              <a:gd name="connsiteX4" fmla="*/ 486790 w 748219"/>
              <a:gd name="connsiteY4" fmla="*/ 522858 h 522858"/>
              <a:gd name="connsiteX5" fmla="*/ 486790 w 748219"/>
              <a:gd name="connsiteY5" fmla="*/ 418286 h 522858"/>
              <a:gd name="connsiteX6" fmla="*/ 0 w 748219"/>
              <a:gd name="connsiteY6" fmla="*/ 418286 h 522858"/>
              <a:gd name="connsiteX7" fmla="*/ 0 w 748219"/>
              <a:gd name="connsiteY7" fmla="*/ 104572 h 52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8219" h="522858">
                <a:moveTo>
                  <a:pt x="0" y="104572"/>
                </a:moveTo>
                <a:lnTo>
                  <a:pt x="486790" y="104572"/>
                </a:lnTo>
                <a:lnTo>
                  <a:pt x="486790" y="0"/>
                </a:lnTo>
                <a:lnTo>
                  <a:pt x="748219" y="261429"/>
                </a:lnTo>
                <a:lnTo>
                  <a:pt x="486790" y="522858"/>
                </a:lnTo>
                <a:lnTo>
                  <a:pt x="486790" y="418286"/>
                </a:lnTo>
                <a:lnTo>
                  <a:pt x="0" y="418286"/>
                </a:lnTo>
                <a:lnTo>
                  <a:pt x="0" y="104572"/>
                </a:lnTo>
                <a:close/>
              </a:path>
            </a:pathLst>
          </a:custGeom>
          <a:solidFill>
            <a:srgbClr val="C0504D">
              <a:lumMod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0" vert="horz" wrap="square" lIns="0" tIns="104572" rIns="156857" bIns="104572" numCol="1" spcCol="1270" anchor="ctr" anchorCtr="0">
            <a:noAutofit/>
          </a:bodyPr>
          <a:lstStyle/>
          <a:p>
            <a:pPr marL="0" marR="0" lvl="0" indent="0" algn="ctr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489792A-CE33-F305-82A4-C182B92F24DF}"/>
              </a:ext>
            </a:extLst>
          </p:cNvPr>
          <p:cNvSpPr/>
          <p:nvPr/>
        </p:nvSpPr>
        <p:spPr>
          <a:xfrm>
            <a:off x="3422539" y="2952347"/>
            <a:ext cx="2236338" cy="2609050"/>
          </a:xfrm>
          <a:custGeom>
            <a:avLst/>
            <a:gdLst>
              <a:gd name="connsiteX0" fmla="*/ 0 w 2108299"/>
              <a:gd name="connsiteY0" fmla="*/ 210830 h 2428661"/>
              <a:gd name="connsiteX1" fmla="*/ 210830 w 2108299"/>
              <a:gd name="connsiteY1" fmla="*/ 0 h 2428661"/>
              <a:gd name="connsiteX2" fmla="*/ 1897469 w 2108299"/>
              <a:gd name="connsiteY2" fmla="*/ 0 h 2428661"/>
              <a:gd name="connsiteX3" fmla="*/ 2108299 w 2108299"/>
              <a:gd name="connsiteY3" fmla="*/ 210830 h 2428661"/>
              <a:gd name="connsiteX4" fmla="*/ 2108299 w 2108299"/>
              <a:gd name="connsiteY4" fmla="*/ 2217831 h 2428661"/>
              <a:gd name="connsiteX5" fmla="*/ 1897469 w 2108299"/>
              <a:gd name="connsiteY5" fmla="*/ 2428661 h 2428661"/>
              <a:gd name="connsiteX6" fmla="*/ 210830 w 2108299"/>
              <a:gd name="connsiteY6" fmla="*/ 2428661 h 2428661"/>
              <a:gd name="connsiteX7" fmla="*/ 0 w 2108299"/>
              <a:gd name="connsiteY7" fmla="*/ 2217831 h 2428661"/>
              <a:gd name="connsiteX8" fmla="*/ 0 w 2108299"/>
              <a:gd name="connsiteY8" fmla="*/ 210830 h 242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8299" h="2428661">
                <a:moveTo>
                  <a:pt x="0" y="210830"/>
                </a:moveTo>
                <a:cubicBezTo>
                  <a:pt x="0" y="94392"/>
                  <a:pt x="94392" y="0"/>
                  <a:pt x="210830" y="0"/>
                </a:cubicBezTo>
                <a:lnTo>
                  <a:pt x="1897469" y="0"/>
                </a:lnTo>
                <a:cubicBezTo>
                  <a:pt x="2013907" y="0"/>
                  <a:pt x="2108299" y="94392"/>
                  <a:pt x="2108299" y="210830"/>
                </a:cubicBezTo>
                <a:lnTo>
                  <a:pt x="2108299" y="2217831"/>
                </a:lnTo>
                <a:cubicBezTo>
                  <a:pt x="2108299" y="2334269"/>
                  <a:pt x="2013907" y="2428661"/>
                  <a:pt x="1897469" y="2428661"/>
                </a:cubicBezTo>
                <a:lnTo>
                  <a:pt x="210830" y="2428661"/>
                </a:lnTo>
                <a:cubicBezTo>
                  <a:pt x="94392" y="2428661"/>
                  <a:pt x="0" y="2334269"/>
                  <a:pt x="0" y="2217831"/>
                </a:cubicBezTo>
                <a:lnTo>
                  <a:pt x="0" y="210830"/>
                </a:lnTo>
                <a:close/>
              </a:path>
            </a:pathLst>
          </a:custGeom>
          <a:gradFill rotWithShape="1">
            <a:gsLst>
              <a:gs pos="0">
                <a:srgbClr val="8064A2">
                  <a:hueOff val="-1488257"/>
                  <a:satOff val="8966"/>
                  <a:lumOff val="719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-1488257"/>
                  <a:satOff val="8966"/>
                  <a:lumOff val="719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-1488257"/>
                  <a:satOff val="8966"/>
                  <a:lumOff val="719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0" vert="horz" wrap="square" lIns="130330" tIns="130330" rIns="130330" bIns="130330" numCol="1" spcCol="1270" anchor="t" anchorCtr="0">
            <a:noAutofit/>
          </a:bodyPr>
          <a:lstStyle/>
          <a:p>
            <a:pPr marL="0" marR="0" lvl="0" indent="0" algn="ctr" defTabSz="800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Mobilize Resources</a:t>
            </a:r>
          </a:p>
          <a:p>
            <a:pPr marL="114300" marR="0" lvl="1" indent="-114300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Alert provider and team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4300" marR="0" lvl="1" indent="-114300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Obtain necessary equipment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8781EE6-F48A-2949-5512-6D26A97EE39F}"/>
              </a:ext>
            </a:extLst>
          </p:cNvPr>
          <p:cNvGrpSpPr/>
          <p:nvPr/>
        </p:nvGrpSpPr>
        <p:grpSpPr>
          <a:xfrm>
            <a:off x="375124" y="2952347"/>
            <a:ext cx="2236338" cy="2609050"/>
            <a:chOff x="370501" y="2149377"/>
            <a:chExt cx="2236338" cy="260905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2AA7A4B-09ED-3A8F-4D0C-A09306377D06}"/>
                </a:ext>
              </a:extLst>
            </p:cNvPr>
            <p:cNvSpPr/>
            <p:nvPr/>
          </p:nvSpPr>
          <p:spPr>
            <a:xfrm>
              <a:off x="370501" y="2149377"/>
              <a:ext cx="2236338" cy="2609050"/>
            </a:xfrm>
            <a:custGeom>
              <a:avLst/>
              <a:gdLst>
                <a:gd name="connsiteX0" fmla="*/ 0 w 2108299"/>
                <a:gd name="connsiteY0" fmla="*/ 210830 h 2428661"/>
                <a:gd name="connsiteX1" fmla="*/ 210830 w 2108299"/>
                <a:gd name="connsiteY1" fmla="*/ 0 h 2428661"/>
                <a:gd name="connsiteX2" fmla="*/ 1897469 w 2108299"/>
                <a:gd name="connsiteY2" fmla="*/ 0 h 2428661"/>
                <a:gd name="connsiteX3" fmla="*/ 2108299 w 2108299"/>
                <a:gd name="connsiteY3" fmla="*/ 210830 h 2428661"/>
                <a:gd name="connsiteX4" fmla="*/ 2108299 w 2108299"/>
                <a:gd name="connsiteY4" fmla="*/ 2217831 h 2428661"/>
                <a:gd name="connsiteX5" fmla="*/ 1897469 w 2108299"/>
                <a:gd name="connsiteY5" fmla="*/ 2428661 h 2428661"/>
                <a:gd name="connsiteX6" fmla="*/ 210830 w 2108299"/>
                <a:gd name="connsiteY6" fmla="*/ 2428661 h 2428661"/>
                <a:gd name="connsiteX7" fmla="*/ 0 w 2108299"/>
                <a:gd name="connsiteY7" fmla="*/ 2217831 h 2428661"/>
                <a:gd name="connsiteX8" fmla="*/ 0 w 2108299"/>
                <a:gd name="connsiteY8" fmla="*/ 210830 h 2428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8299" h="2428661">
                  <a:moveTo>
                    <a:pt x="0" y="210830"/>
                  </a:moveTo>
                  <a:cubicBezTo>
                    <a:pt x="0" y="94392"/>
                    <a:pt x="94392" y="0"/>
                    <a:pt x="210830" y="0"/>
                  </a:cubicBezTo>
                  <a:lnTo>
                    <a:pt x="1897469" y="0"/>
                  </a:lnTo>
                  <a:cubicBezTo>
                    <a:pt x="2013907" y="0"/>
                    <a:pt x="2108299" y="94392"/>
                    <a:pt x="2108299" y="210830"/>
                  </a:cubicBezTo>
                  <a:lnTo>
                    <a:pt x="2108299" y="2217831"/>
                  </a:lnTo>
                  <a:cubicBezTo>
                    <a:pt x="2108299" y="2334269"/>
                    <a:pt x="2013907" y="2428661"/>
                    <a:pt x="1897469" y="2428661"/>
                  </a:cubicBezTo>
                  <a:lnTo>
                    <a:pt x="210830" y="2428661"/>
                  </a:lnTo>
                  <a:cubicBezTo>
                    <a:pt x="94392" y="2428661"/>
                    <a:pt x="0" y="2334269"/>
                    <a:pt x="0" y="2217831"/>
                  </a:cubicBezTo>
                  <a:lnTo>
                    <a:pt x="0" y="210830"/>
                  </a:lnTo>
                  <a:close/>
                </a:path>
              </a:pathLst>
            </a:custGeom>
            <a:gradFill rotWithShape="1">
              <a:gsLst>
                <a:gs pos="0">
                  <a:srgbClr val="8064A2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8064A2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8064A2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spcFirstLastPara="0" vert="horz" wrap="square" lIns="130330" tIns="130330" rIns="130330" bIns="130330" numCol="1" spcCol="1270" anchor="t" anchorCtr="0">
              <a:noAutofit/>
            </a:bodyPr>
            <a:lstStyle/>
            <a:p>
              <a:pPr marL="0" marR="0" lvl="0" indent="0" algn="ctr" defTabSz="8001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Initial Impression</a:t>
              </a: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  <a:p>
              <a:pPr marL="0" marR="0" lvl="1" indent="0" defTabSz="6223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PAT</a:t>
              </a:r>
            </a:p>
          </p:txBody>
        </p:sp>
        <p:pic>
          <p:nvPicPr>
            <p:cNvPr id="16" name="Picture 2" descr="EMS training: The pediatric assessment triangle">
              <a:extLst>
                <a:ext uri="{FF2B5EF4-FFF2-40B4-BE49-F238E27FC236}">
                  <a16:creationId xmlns:a16="http://schemas.microsoft.com/office/drawing/2014/main" id="{BC712905-A1D3-2C2C-3C2A-8C869D953F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550" y="3378077"/>
              <a:ext cx="1334241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16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FD6A1685-8196-2420-16BD-DEAE2BCDA8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241" y="1572352"/>
            <a:ext cx="1261189" cy="1242596"/>
          </a:xfrm>
          <a:prstGeom prst="rect">
            <a:avLst/>
          </a:prstGeom>
        </p:spPr>
      </p:pic>
      <p:pic>
        <p:nvPicPr>
          <p:cNvPr id="18" name="Picture 17" descr="Chart, diagram&#10;&#10;Description automatically generated">
            <a:extLst>
              <a:ext uri="{FF2B5EF4-FFF2-40B4-BE49-F238E27FC236}">
                <a16:creationId xmlns:a16="http://schemas.microsoft.com/office/drawing/2014/main" id="{A1ADDC18-5606-A3CC-28A5-E4DB2DEBC0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78" y="1569624"/>
            <a:ext cx="1266727" cy="124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09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Diagram&#10;&#10;Description automatically generated with low confidence">
            <a:extLst>
              <a:ext uri="{FF2B5EF4-FFF2-40B4-BE49-F238E27FC236}">
                <a16:creationId xmlns:a16="http://schemas.microsoft.com/office/drawing/2014/main" id="{AA348DD7-E89A-67E2-1015-7F23AB115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4" y="28713"/>
            <a:ext cx="901453" cy="901453"/>
          </a:xfrm>
          <a:prstGeom prst="rect">
            <a:avLst/>
          </a:prstGeom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CDC10025-0DD3-3EA9-1E43-5D7246A5D1FC}"/>
              </a:ext>
            </a:extLst>
          </p:cNvPr>
          <p:cNvGraphicFramePr/>
          <p:nvPr/>
        </p:nvGraphicFramePr>
        <p:xfrm>
          <a:off x="204283" y="1284051"/>
          <a:ext cx="8100259" cy="4642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DAF65592-57D6-4B45-1A3C-B5187A25E957}"/>
              </a:ext>
            </a:extLst>
          </p:cNvPr>
          <p:cNvGrpSpPr/>
          <p:nvPr/>
        </p:nvGrpSpPr>
        <p:grpSpPr>
          <a:xfrm>
            <a:off x="8476099" y="1284051"/>
            <a:ext cx="3345000" cy="4824731"/>
            <a:chOff x="0" y="3669026"/>
            <a:chExt cx="2942076" cy="83351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02AAB9C-753C-4710-A28B-4C369FD525CA}"/>
                </a:ext>
              </a:extLst>
            </p:cNvPr>
            <p:cNvSpPr/>
            <p:nvPr/>
          </p:nvSpPr>
          <p:spPr>
            <a:xfrm>
              <a:off x="0" y="3669026"/>
              <a:ext cx="2942076" cy="833519"/>
            </a:xfrm>
            <a:prstGeom prst="roundRect">
              <a:avLst/>
            </a:prstGeom>
            <a:gradFill rotWithShape="1">
              <a:gsLst>
                <a:gs pos="0">
                  <a:srgbClr val="8064A2">
                    <a:hueOff val="-4464770"/>
                    <a:satOff val="26899"/>
                    <a:lumOff val="2156"/>
                    <a:alphaOff val="0"/>
                    <a:shade val="51000"/>
                    <a:satMod val="130000"/>
                  </a:srgbClr>
                </a:gs>
                <a:gs pos="80000">
                  <a:srgbClr val="8064A2">
                    <a:hueOff val="-4464770"/>
                    <a:satOff val="26899"/>
                    <a:lumOff val="2156"/>
                    <a:alphaOff val="0"/>
                    <a:shade val="93000"/>
                    <a:satMod val="130000"/>
                  </a:srgbClr>
                </a:gs>
                <a:gs pos="100000">
                  <a:srgbClr val="8064A2">
                    <a:hueOff val="-4464770"/>
                    <a:satOff val="26899"/>
                    <a:lumOff val="2156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sp>
        <p:sp>
          <p:nvSpPr>
            <p:cNvPr id="12" name="Rectangle: Rounded Corners 4">
              <a:extLst>
                <a:ext uri="{FF2B5EF4-FFF2-40B4-BE49-F238E27FC236}">
                  <a16:creationId xmlns:a16="http://schemas.microsoft.com/office/drawing/2014/main" id="{07393725-A4FB-7C44-15DB-6D73E7AC08E0}"/>
                </a:ext>
              </a:extLst>
            </p:cNvPr>
            <p:cNvSpPr txBox="1"/>
            <p:nvPr/>
          </p:nvSpPr>
          <p:spPr>
            <a:xfrm>
              <a:off x="40689" y="3709715"/>
              <a:ext cx="2860698" cy="75214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40970" tIns="70485" rIns="140970" bIns="70485" numCol="1" spcCol="1270" anchor="ctr" anchorCtr="0">
              <a:noAutofit/>
            </a:bodyPr>
            <a:lstStyle/>
            <a:p>
              <a:pPr marL="0" marR="0" lvl="0" indent="0" algn="ctr" defTabSz="16446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Efficient Management of a Critically Ill Child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947B5EA5-19A7-3CBE-4868-E546831FC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638" y="-76532"/>
            <a:ext cx="12192000" cy="1143000"/>
          </a:xfrm>
        </p:spPr>
        <p:txBody>
          <a:bodyPr>
            <a:normAutofit/>
          </a:bodyPr>
          <a:lstStyle/>
          <a:p>
            <a:r>
              <a:rPr lang="en-US" dirty="0"/>
              <a:t>      Mobilize Personnel</a:t>
            </a:r>
          </a:p>
        </p:txBody>
      </p:sp>
    </p:spTree>
    <p:extLst>
      <p:ext uri="{BB962C8B-B14F-4D97-AF65-F5344CB8AC3E}">
        <p14:creationId xmlns:p14="http://schemas.microsoft.com/office/powerpoint/2010/main" val="324804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4CD73A4-8959-6659-F5D6-FAC891361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629" y="-87549"/>
            <a:ext cx="12192000" cy="1143000"/>
          </a:xfrm>
        </p:spPr>
        <p:txBody>
          <a:bodyPr>
            <a:normAutofit/>
          </a:bodyPr>
          <a:lstStyle/>
          <a:p>
            <a:r>
              <a:rPr lang="en-US" dirty="0"/>
              <a:t>      Mobilize Personnel</a:t>
            </a:r>
          </a:p>
        </p:txBody>
      </p:sp>
      <p:pic>
        <p:nvPicPr>
          <p:cNvPr id="4" name="Content Placeholder 4" descr="Diagram&#10;&#10;Description automatically generated with low confidence">
            <a:extLst>
              <a:ext uri="{FF2B5EF4-FFF2-40B4-BE49-F238E27FC236}">
                <a16:creationId xmlns:a16="http://schemas.microsoft.com/office/drawing/2014/main" id="{E915F069-66D0-648F-6C58-64A709D16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4" y="28713"/>
            <a:ext cx="901453" cy="901453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7379A6A-9EEE-4732-8034-3F3D3E499246}"/>
              </a:ext>
            </a:extLst>
          </p:cNvPr>
          <p:cNvSpPr/>
          <p:nvPr/>
        </p:nvSpPr>
        <p:spPr>
          <a:xfrm>
            <a:off x="3444386" y="1285637"/>
            <a:ext cx="4860155" cy="859096"/>
          </a:xfrm>
          <a:custGeom>
            <a:avLst/>
            <a:gdLst>
              <a:gd name="connsiteX0" fmla="*/ 0 w 4860155"/>
              <a:gd name="connsiteY0" fmla="*/ 107387 h 859096"/>
              <a:gd name="connsiteX1" fmla="*/ 4430607 w 4860155"/>
              <a:gd name="connsiteY1" fmla="*/ 107387 h 859096"/>
              <a:gd name="connsiteX2" fmla="*/ 4430607 w 4860155"/>
              <a:gd name="connsiteY2" fmla="*/ 0 h 859096"/>
              <a:gd name="connsiteX3" fmla="*/ 4860155 w 4860155"/>
              <a:gd name="connsiteY3" fmla="*/ 429548 h 859096"/>
              <a:gd name="connsiteX4" fmla="*/ 4430607 w 4860155"/>
              <a:gd name="connsiteY4" fmla="*/ 859096 h 859096"/>
              <a:gd name="connsiteX5" fmla="*/ 4430607 w 4860155"/>
              <a:gd name="connsiteY5" fmla="*/ 751709 h 859096"/>
              <a:gd name="connsiteX6" fmla="*/ 0 w 4860155"/>
              <a:gd name="connsiteY6" fmla="*/ 751709 h 859096"/>
              <a:gd name="connsiteX7" fmla="*/ 0 w 4860155"/>
              <a:gd name="connsiteY7" fmla="*/ 107387 h 85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60155" h="859096">
                <a:moveTo>
                  <a:pt x="0" y="107387"/>
                </a:moveTo>
                <a:lnTo>
                  <a:pt x="4430607" y="107387"/>
                </a:lnTo>
                <a:lnTo>
                  <a:pt x="4430607" y="0"/>
                </a:lnTo>
                <a:lnTo>
                  <a:pt x="4860155" y="429548"/>
                </a:lnTo>
                <a:lnTo>
                  <a:pt x="4430607" y="859096"/>
                </a:lnTo>
                <a:lnTo>
                  <a:pt x="4430607" y="751709"/>
                </a:lnTo>
                <a:lnTo>
                  <a:pt x="0" y="751709"/>
                </a:lnTo>
                <a:lnTo>
                  <a:pt x="0" y="107387"/>
                </a:lnTo>
                <a:close/>
              </a:path>
            </a:pathLst>
          </a:custGeom>
          <a:solidFill>
            <a:srgbClr val="8064A2">
              <a:tint val="40000"/>
              <a:alpha val="90000"/>
              <a:hueOff val="0"/>
              <a:satOff val="0"/>
              <a:lumOff val="0"/>
              <a:alphaOff val="0"/>
            </a:srgbClr>
          </a:solidFill>
          <a:ln w="9525" cap="flat" cmpd="sng" algn="ctr">
            <a:solidFill>
              <a:srgbClr val="8064A2">
                <a:tint val="40000"/>
                <a:alpha val="90000"/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spcFirstLastPara="0" vert="horz" wrap="square" lIns="182880" tIns="116912" rIns="331686" bIns="116912" numCol="1" spcCol="1270" anchor="ctr" anchorCtr="0">
            <a:noAutofit/>
          </a:bodyPr>
          <a:lstStyle/>
          <a:p>
            <a:pPr marL="114300" marR="0" lvl="1" indent="-114300" defTabSz="6667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Directing care</a:t>
            </a:r>
          </a:p>
          <a:p>
            <a:pPr marL="114300" marR="0" lvl="1" indent="-114300" defTabSz="6667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History and exam</a:t>
            </a:r>
          </a:p>
          <a:p>
            <a:pPr marL="114300" marR="0" lvl="1" indent="-114300" defTabSz="6667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500" b="0" i="1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Nurse/UCT tasks assumed by provider if not present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5B4E893-AC00-50B4-EEA7-68F9EB99E97E}"/>
              </a:ext>
            </a:extLst>
          </p:cNvPr>
          <p:cNvSpPr/>
          <p:nvPr/>
        </p:nvSpPr>
        <p:spPr>
          <a:xfrm>
            <a:off x="204283" y="1285637"/>
            <a:ext cx="3240103" cy="859096"/>
          </a:xfrm>
          <a:custGeom>
            <a:avLst/>
            <a:gdLst>
              <a:gd name="connsiteX0" fmla="*/ 0 w 3240103"/>
              <a:gd name="connsiteY0" fmla="*/ 143186 h 859096"/>
              <a:gd name="connsiteX1" fmla="*/ 143186 w 3240103"/>
              <a:gd name="connsiteY1" fmla="*/ 0 h 859096"/>
              <a:gd name="connsiteX2" fmla="*/ 3096917 w 3240103"/>
              <a:gd name="connsiteY2" fmla="*/ 0 h 859096"/>
              <a:gd name="connsiteX3" fmla="*/ 3240103 w 3240103"/>
              <a:gd name="connsiteY3" fmla="*/ 143186 h 859096"/>
              <a:gd name="connsiteX4" fmla="*/ 3240103 w 3240103"/>
              <a:gd name="connsiteY4" fmla="*/ 715910 h 859096"/>
              <a:gd name="connsiteX5" fmla="*/ 3096917 w 3240103"/>
              <a:gd name="connsiteY5" fmla="*/ 859096 h 859096"/>
              <a:gd name="connsiteX6" fmla="*/ 143186 w 3240103"/>
              <a:gd name="connsiteY6" fmla="*/ 859096 h 859096"/>
              <a:gd name="connsiteX7" fmla="*/ 0 w 3240103"/>
              <a:gd name="connsiteY7" fmla="*/ 715910 h 859096"/>
              <a:gd name="connsiteX8" fmla="*/ 0 w 3240103"/>
              <a:gd name="connsiteY8" fmla="*/ 143186 h 85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0103" h="859096">
                <a:moveTo>
                  <a:pt x="0" y="143186"/>
                </a:moveTo>
                <a:cubicBezTo>
                  <a:pt x="0" y="64107"/>
                  <a:pt x="64107" y="0"/>
                  <a:pt x="143186" y="0"/>
                </a:cubicBezTo>
                <a:lnTo>
                  <a:pt x="3096917" y="0"/>
                </a:lnTo>
                <a:cubicBezTo>
                  <a:pt x="3175996" y="0"/>
                  <a:pt x="3240103" y="64107"/>
                  <a:pt x="3240103" y="143186"/>
                </a:cubicBezTo>
                <a:lnTo>
                  <a:pt x="3240103" y="715910"/>
                </a:lnTo>
                <a:cubicBezTo>
                  <a:pt x="3240103" y="794989"/>
                  <a:pt x="3175996" y="859096"/>
                  <a:pt x="3096917" y="859096"/>
                </a:cubicBezTo>
                <a:lnTo>
                  <a:pt x="143186" y="859096"/>
                </a:lnTo>
                <a:cubicBezTo>
                  <a:pt x="64107" y="859096"/>
                  <a:pt x="0" y="794989"/>
                  <a:pt x="0" y="715910"/>
                </a:cubicBezTo>
                <a:lnTo>
                  <a:pt x="0" y="143186"/>
                </a:lnTo>
                <a:close/>
              </a:path>
            </a:pathLst>
          </a:custGeom>
          <a:gradFill rotWithShape="1">
            <a:gsLst>
              <a:gs pos="0">
                <a:srgbClr val="8064A2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0" vert="horz" wrap="square" lIns="182908" tIns="112423" rIns="182908" bIns="112423" numCol="1" spcCol="1270" anchor="ctr" anchorCtr="0">
            <a:noAutofit/>
          </a:bodyPr>
          <a:lstStyle/>
          <a:p>
            <a:pPr marL="0" marR="0" lvl="0" indent="0" algn="ctr" defTabSz="16446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Provider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58D2E88-3330-B10B-3BC3-5B50D2AE36DA}"/>
              </a:ext>
            </a:extLst>
          </p:cNvPr>
          <p:cNvSpPr/>
          <p:nvPr/>
        </p:nvSpPr>
        <p:spPr>
          <a:xfrm>
            <a:off x="3255658" y="3123784"/>
            <a:ext cx="5048884" cy="1918509"/>
          </a:xfrm>
          <a:custGeom>
            <a:avLst/>
            <a:gdLst>
              <a:gd name="connsiteX0" fmla="*/ 0 w 4860155"/>
              <a:gd name="connsiteY0" fmla="*/ 107387 h 859096"/>
              <a:gd name="connsiteX1" fmla="*/ 4430607 w 4860155"/>
              <a:gd name="connsiteY1" fmla="*/ 107387 h 859096"/>
              <a:gd name="connsiteX2" fmla="*/ 4430607 w 4860155"/>
              <a:gd name="connsiteY2" fmla="*/ 0 h 859096"/>
              <a:gd name="connsiteX3" fmla="*/ 4860155 w 4860155"/>
              <a:gd name="connsiteY3" fmla="*/ 429548 h 859096"/>
              <a:gd name="connsiteX4" fmla="*/ 4430607 w 4860155"/>
              <a:gd name="connsiteY4" fmla="*/ 859096 h 859096"/>
              <a:gd name="connsiteX5" fmla="*/ 4430607 w 4860155"/>
              <a:gd name="connsiteY5" fmla="*/ 751709 h 859096"/>
              <a:gd name="connsiteX6" fmla="*/ 0 w 4860155"/>
              <a:gd name="connsiteY6" fmla="*/ 751709 h 859096"/>
              <a:gd name="connsiteX7" fmla="*/ 0 w 4860155"/>
              <a:gd name="connsiteY7" fmla="*/ 107387 h 85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60155" h="859096">
                <a:moveTo>
                  <a:pt x="0" y="107387"/>
                </a:moveTo>
                <a:lnTo>
                  <a:pt x="4430607" y="107387"/>
                </a:lnTo>
                <a:lnTo>
                  <a:pt x="4430607" y="0"/>
                </a:lnTo>
                <a:lnTo>
                  <a:pt x="4860155" y="429548"/>
                </a:lnTo>
                <a:lnTo>
                  <a:pt x="4430607" y="859096"/>
                </a:lnTo>
                <a:lnTo>
                  <a:pt x="4430607" y="751709"/>
                </a:lnTo>
                <a:lnTo>
                  <a:pt x="0" y="751709"/>
                </a:lnTo>
                <a:lnTo>
                  <a:pt x="0" y="107387"/>
                </a:lnTo>
                <a:close/>
              </a:path>
            </a:pathLst>
          </a:custGeom>
          <a:solidFill>
            <a:srgbClr val="8064A2">
              <a:tint val="40000"/>
              <a:alpha val="90000"/>
              <a:hueOff val="-986427"/>
              <a:satOff val="5539"/>
              <a:lumOff val="352"/>
              <a:alphaOff val="0"/>
            </a:srgbClr>
          </a:solidFill>
          <a:ln w="9525" cap="flat" cmpd="sng" algn="ctr">
            <a:solidFill>
              <a:srgbClr val="8064A2">
                <a:tint val="40000"/>
                <a:alpha val="90000"/>
                <a:hueOff val="-986427"/>
                <a:satOff val="5539"/>
                <a:lumOff val="352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spcFirstLastPara="0" vert="horz" wrap="square" lIns="182880" tIns="116277" rIns="331051" bIns="116277" numCol="1" spcCol="1270" anchor="ctr" anchorCtr="0">
            <a:noAutofit/>
          </a:bodyPr>
          <a:lstStyle/>
          <a:p>
            <a:pPr marL="365760" marR="0" lvl="1" indent="-114300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Check vitals</a:t>
            </a:r>
          </a:p>
          <a:p>
            <a:pPr marL="365760" marR="0" lvl="1" indent="-114300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Obtain equipment</a:t>
            </a:r>
          </a:p>
          <a:p>
            <a:pPr marL="365760" marR="0" lvl="1" indent="-114300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Records</a:t>
            </a:r>
          </a:p>
          <a:p>
            <a:pPr marL="365760" marR="0" lvl="1" indent="-114300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Initiate EMS</a:t>
            </a:r>
          </a:p>
          <a:p>
            <a:pPr marL="365760" marR="0" lvl="1" indent="-114300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Crowd control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933B60D-637A-856F-D9FC-0020E1C15F23}"/>
              </a:ext>
            </a:extLst>
          </p:cNvPr>
          <p:cNvSpPr/>
          <p:nvPr/>
        </p:nvSpPr>
        <p:spPr>
          <a:xfrm>
            <a:off x="204283" y="3173769"/>
            <a:ext cx="3240103" cy="859096"/>
          </a:xfrm>
          <a:custGeom>
            <a:avLst/>
            <a:gdLst>
              <a:gd name="connsiteX0" fmla="*/ 0 w 3240103"/>
              <a:gd name="connsiteY0" fmla="*/ 143186 h 859096"/>
              <a:gd name="connsiteX1" fmla="*/ 143186 w 3240103"/>
              <a:gd name="connsiteY1" fmla="*/ 0 h 859096"/>
              <a:gd name="connsiteX2" fmla="*/ 3096917 w 3240103"/>
              <a:gd name="connsiteY2" fmla="*/ 0 h 859096"/>
              <a:gd name="connsiteX3" fmla="*/ 3240103 w 3240103"/>
              <a:gd name="connsiteY3" fmla="*/ 143186 h 859096"/>
              <a:gd name="connsiteX4" fmla="*/ 3240103 w 3240103"/>
              <a:gd name="connsiteY4" fmla="*/ 715910 h 859096"/>
              <a:gd name="connsiteX5" fmla="*/ 3096917 w 3240103"/>
              <a:gd name="connsiteY5" fmla="*/ 859096 h 859096"/>
              <a:gd name="connsiteX6" fmla="*/ 143186 w 3240103"/>
              <a:gd name="connsiteY6" fmla="*/ 859096 h 859096"/>
              <a:gd name="connsiteX7" fmla="*/ 0 w 3240103"/>
              <a:gd name="connsiteY7" fmla="*/ 715910 h 859096"/>
              <a:gd name="connsiteX8" fmla="*/ 0 w 3240103"/>
              <a:gd name="connsiteY8" fmla="*/ 143186 h 85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0103" h="859096">
                <a:moveTo>
                  <a:pt x="0" y="143186"/>
                </a:moveTo>
                <a:cubicBezTo>
                  <a:pt x="0" y="64107"/>
                  <a:pt x="64107" y="0"/>
                  <a:pt x="143186" y="0"/>
                </a:cubicBezTo>
                <a:lnTo>
                  <a:pt x="3096917" y="0"/>
                </a:lnTo>
                <a:cubicBezTo>
                  <a:pt x="3175996" y="0"/>
                  <a:pt x="3240103" y="64107"/>
                  <a:pt x="3240103" y="143186"/>
                </a:cubicBezTo>
                <a:lnTo>
                  <a:pt x="3240103" y="715910"/>
                </a:lnTo>
                <a:cubicBezTo>
                  <a:pt x="3240103" y="794989"/>
                  <a:pt x="3175996" y="859096"/>
                  <a:pt x="3096917" y="859096"/>
                </a:cubicBezTo>
                <a:lnTo>
                  <a:pt x="143186" y="859096"/>
                </a:lnTo>
                <a:cubicBezTo>
                  <a:pt x="64107" y="859096"/>
                  <a:pt x="0" y="794989"/>
                  <a:pt x="0" y="715910"/>
                </a:cubicBezTo>
                <a:lnTo>
                  <a:pt x="0" y="143186"/>
                </a:lnTo>
                <a:close/>
              </a:path>
            </a:pathLst>
          </a:custGeom>
          <a:gradFill rotWithShape="1">
            <a:gsLst>
              <a:gs pos="0">
                <a:srgbClr val="8064A2">
                  <a:hueOff val="-1116192"/>
                  <a:satOff val="6725"/>
                  <a:lumOff val="539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-1116192"/>
                  <a:satOff val="6725"/>
                  <a:lumOff val="539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-1116192"/>
                  <a:satOff val="6725"/>
                  <a:lumOff val="539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0" vert="horz" wrap="square" lIns="182908" tIns="112423" rIns="182908" bIns="112423" numCol="1" spcCol="1270" anchor="ctr" anchorCtr="0">
            <a:noAutofit/>
          </a:bodyPr>
          <a:lstStyle/>
          <a:p>
            <a:pPr marL="0" marR="0" lvl="0" indent="0" algn="ctr" defTabSz="16446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1DF40DB-3712-6F1D-048A-0ED621475153}"/>
              </a:ext>
            </a:extLst>
          </p:cNvPr>
          <p:cNvSpPr/>
          <p:nvPr/>
        </p:nvSpPr>
        <p:spPr>
          <a:xfrm>
            <a:off x="3444386" y="2232448"/>
            <a:ext cx="4860155" cy="859096"/>
          </a:xfrm>
          <a:custGeom>
            <a:avLst/>
            <a:gdLst>
              <a:gd name="connsiteX0" fmla="*/ 0 w 4860155"/>
              <a:gd name="connsiteY0" fmla="*/ 107387 h 859096"/>
              <a:gd name="connsiteX1" fmla="*/ 4430607 w 4860155"/>
              <a:gd name="connsiteY1" fmla="*/ 107387 h 859096"/>
              <a:gd name="connsiteX2" fmla="*/ 4430607 w 4860155"/>
              <a:gd name="connsiteY2" fmla="*/ 0 h 859096"/>
              <a:gd name="connsiteX3" fmla="*/ 4860155 w 4860155"/>
              <a:gd name="connsiteY3" fmla="*/ 429548 h 859096"/>
              <a:gd name="connsiteX4" fmla="*/ 4430607 w 4860155"/>
              <a:gd name="connsiteY4" fmla="*/ 859096 h 859096"/>
              <a:gd name="connsiteX5" fmla="*/ 4430607 w 4860155"/>
              <a:gd name="connsiteY5" fmla="*/ 751709 h 859096"/>
              <a:gd name="connsiteX6" fmla="*/ 0 w 4860155"/>
              <a:gd name="connsiteY6" fmla="*/ 751709 h 859096"/>
              <a:gd name="connsiteX7" fmla="*/ 0 w 4860155"/>
              <a:gd name="connsiteY7" fmla="*/ 107387 h 85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60155" h="859096">
                <a:moveTo>
                  <a:pt x="0" y="107387"/>
                </a:moveTo>
                <a:lnTo>
                  <a:pt x="4430607" y="107387"/>
                </a:lnTo>
                <a:lnTo>
                  <a:pt x="4430607" y="0"/>
                </a:lnTo>
                <a:lnTo>
                  <a:pt x="4860155" y="429548"/>
                </a:lnTo>
                <a:lnTo>
                  <a:pt x="4430607" y="859096"/>
                </a:lnTo>
                <a:lnTo>
                  <a:pt x="4430607" y="751709"/>
                </a:lnTo>
                <a:lnTo>
                  <a:pt x="0" y="751709"/>
                </a:lnTo>
                <a:lnTo>
                  <a:pt x="0" y="107387"/>
                </a:lnTo>
                <a:close/>
              </a:path>
            </a:pathLst>
          </a:custGeom>
          <a:solidFill>
            <a:srgbClr val="8064A2">
              <a:tint val="40000"/>
              <a:alpha val="90000"/>
              <a:hueOff val="-1972855"/>
              <a:satOff val="11079"/>
              <a:lumOff val="704"/>
              <a:alphaOff val="0"/>
            </a:srgbClr>
          </a:solidFill>
          <a:ln w="9525" cap="flat" cmpd="sng" algn="ctr">
            <a:solidFill>
              <a:srgbClr val="8064A2">
                <a:tint val="40000"/>
                <a:alpha val="90000"/>
                <a:hueOff val="-1972855"/>
                <a:satOff val="11079"/>
                <a:lumOff val="704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spcFirstLastPara="0" vert="horz" wrap="square" lIns="182880" tIns="116912" rIns="331686" bIns="116912" numCol="1" spcCol="1270" anchor="ctr" anchorCtr="0">
            <a:noAutofit/>
          </a:bodyPr>
          <a:lstStyle/>
          <a:p>
            <a:pPr marL="114300" marR="0" lvl="1" indent="-114300" defTabSz="6667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IV/IO access</a:t>
            </a:r>
          </a:p>
          <a:p>
            <a:pPr marL="114300" marR="0" lvl="1" indent="-114300" defTabSz="6667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Draw up and administer medication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2BAE577-BEFE-B6DE-0D17-64A3CB27187A}"/>
              </a:ext>
            </a:extLst>
          </p:cNvPr>
          <p:cNvSpPr/>
          <p:nvPr/>
        </p:nvSpPr>
        <p:spPr>
          <a:xfrm>
            <a:off x="204283" y="2232448"/>
            <a:ext cx="3240103" cy="859096"/>
          </a:xfrm>
          <a:custGeom>
            <a:avLst/>
            <a:gdLst>
              <a:gd name="connsiteX0" fmla="*/ 0 w 3240103"/>
              <a:gd name="connsiteY0" fmla="*/ 143186 h 859096"/>
              <a:gd name="connsiteX1" fmla="*/ 143186 w 3240103"/>
              <a:gd name="connsiteY1" fmla="*/ 0 h 859096"/>
              <a:gd name="connsiteX2" fmla="*/ 3096917 w 3240103"/>
              <a:gd name="connsiteY2" fmla="*/ 0 h 859096"/>
              <a:gd name="connsiteX3" fmla="*/ 3240103 w 3240103"/>
              <a:gd name="connsiteY3" fmla="*/ 143186 h 859096"/>
              <a:gd name="connsiteX4" fmla="*/ 3240103 w 3240103"/>
              <a:gd name="connsiteY4" fmla="*/ 715910 h 859096"/>
              <a:gd name="connsiteX5" fmla="*/ 3096917 w 3240103"/>
              <a:gd name="connsiteY5" fmla="*/ 859096 h 859096"/>
              <a:gd name="connsiteX6" fmla="*/ 143186 w 3240103"/>
              <a:gd name="connsiteY6" fmla="*/ 859096 h 859096"/>
              <a:gd name="connsiteX7" fmla="*/ 0 w 3240103"/>
              <a:gd name="connsiteY7" fmla="*/ 715910 h 859096"/>
              <a:gd name="connsiteX8" fmla="*/ 0 w 3240103"/>
              <a:gd name="connsiteY8" fmla="*/ 143186 h 85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0103" h="859096">
                <a:moveTo>
                  <a:pt x="0" y="143186"/>
                </a:moveTo>
                <a:cubicBezTo>
                  <a:pt x="0" y="64107"/>
                  <a:pt x="64107" y="0"/>
                  <a:pt x="143186" y="0"/>
                </a:cubicBezTo>
                <a:lnTo>
                  <a:pt x="3096917" y="0"/>
                </a:lnTo>
                <a:cubicBezTo>
                  <a:pt x="3175996" y="0"/>
                  <a:pt x="3240103" y="64107"/>
                  <a:pt x="3240103" y="143186"/>
                </a:cubicBezTo>
                <a:lnTo>
                  <a:pt x="3240103" y="715910"/>
                </a:lnTo>
                <a:cubicBezTo>
                  <a:pt x="3240103" y="794989"/>
                  <a:pt x="3175996" y="859096"/>
                  <a:pt x="3096917" y="859096"/>
                </a:cubicBezTo>
                <a:lnTo>
                  <a:pt x="143186" y="859096"/>
                </a:lnTo>
                <a:cubicBezTo>
                  <a:pt x="64107" y="859096"/>
                  <a:pt x="0" y="794989"/>
                  <a:pt x="0" y="715910"/>
                </a:cubicBezTo>
                <a:lnTo>
                  <a:pt x="0" y="143186"/>
                </a:lnTo>
                <a:close/>
              </a:path>
            </a:pathLst>
          </a:custGeom>
          <a:gradFill rotWithShape="1">
            <a:gsLst>
              <a:gs pos="0">
                <a:srgbClr val="8064A2">
                  <a:hueOff val="-2232385"/>
                  <a:satOff val="13449"/>
                  <a:lumOff val="1078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-2232385"/>
                  <a:satOff val="13449"/>
                  <a:lumOff val="1078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-2232385"/>
                  <a:satOff val="13449"/>
                  <a:lumOff val="1078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0" vert="horz" wrap="square" lIns="182908" tIns="112423" rIns="182908" bIns="112423" numCol="1" spcCol="1270" anchor="ctr" anchorCtr="0">
            <a:noAutofit/>
          </a:bodyPr>
          <a:lstStyle/>
          <a:p>
            <a:pPr marL="0" marR="0" lvl="0" indent="0" algn="ctr" defTabSz="16446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Nurse/UC Tech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10C43C7-3DE6-0A4A-286A-AD6CB502DF23}"/>
              </a:ext>
            </a:extLst>
          </p:cNvPr>
          <p:cNvSpPr/>
          <p:nvPr/>
        </p:nvSpPr>
        <p:spPr>
          <a:xfrm>
            <a:off x="204283" y="4120657"/>
            <a:ext cx="3240103" cy="859096"/>
          </a:xfrm>
          <a:custGeom>
            <a:avLst/>
            <a:gdLst>
              <a:gd name="connsiteX0" fmla="*/ 0 w 3240103"/>
              <a:gd name="connsiteY0" fmla="*/ 143186 h 859096"/>
              <a:gd name="connsiteX1" fmla="*/ 143186 w 3240103"/>
              <a:gd name="connsiteY1" fmla="*/ 0 h 859096"/>
              <a:gd name="connsiteX2" fmla="*/ 3096917 w 3240103"/>
              <a:gd name="connsiteY2" fmla="*/ 0 h 859096"/>
              <a:gd name="connsiteX3" fmla="*/ 3240103 w 3240103"/>
              <a:gd name="connsiteY3" fmla="*/ 143186 h 859096"/>
              <a:gd name="connsiteX4" fmla="*/ 3240103 w 3240103"/>
              <a:gd name="connsiteY4" fmla="*/ 715910 h 859096"/>
              <a:gd name="connsiteX5" fmla="*/ 3096917 w 3240103"/>
              <a:gd name="connsiteY5" fmla="*/ 859096 h 859096"/>
              <a:gd name="connsiteX6" fmla="*/ 143186 w 3240103"/>
              <a:gd name="connsiteY6" fmla="*/ 859096 h 859096"/>
              <a:gd name="connsiteX7" fmla="*/ 0 w 3240103"/>
              <a:gd name="connsiteY7" fmla="*/ 715910 h 859096"/>
              <a:gd name="connsiteX8" fmla="*/ 0 w 3240103"/>
              <a:gd name="connsiteY8" fmla="*/ 143186 h 85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0103" h="859096">
                <a:moveTo>
                  <a:pt x="0" y="143186"/>
                </a:moveTo>
                <a:cubicBezTo>
                  <a:pt x="0" y="64107"/>
                  <a:pt x="64107" y="0"/>
                  <a:pt x="143186" y="0"/>
                </a:cubicBezTo>
                <a:lnTo>
                  <a:pt x="3096917" y="0"/>
                </a:lnTo>
                <a:cubicBezTo>
                  <a:pt x="3175996" y="0"/>
                  <a:pt x="3240103" y="64107"/>
                  <a:pt x="3240103" y="143186"/>
                </a:cubicBezTo>
                <a:lnTo>
                  <a:pt x="3240103" y="715910"/>
                </a:lnTo>
                <a:cubicBezTo>
                  <a:pt x="3240103" y="794989"/>
                  <a:pt x="3175996" y="859096"/>
                  <a:pt x="3096917" y="859096"/>
                </a:cubicBezTo>
                <a:lnTo>
                  <a:pt x="143186" y="859096"/>
                </a:lnTo>
                <a:cubicBezTo>
                  <a:pt x="64107" y="859096"/>
                  <a:pt x="0" y="794989"/>
                  <a:pt x="0" y="715910"/>
                </a:cubicBezTo>
                <a:lnTo>
                  <a:pt x="0" y="143186"/>
                </a:lnTo>
                <a:close/>
              </a:path>
            </a:pathLst>
          </a:custGeom>
          <a:gradFill rotWithShape="1">
            <a:gsLst>
              <a:gs pos="0">
                <a:srgbClr val="8064A2">
                  <a:hueOff val="-3348577"/>
                  <a:satOff val="20174"/>
                  <a:lumOff val="1617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-3348577"/>
                  <a:satOff val="20174"/>
                  <a:lumOff val="1617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-3348577"/>
                  <a:satOff val="20174"/>
                  <a:lumOff val="1617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0" vert="horz" wrap="square" lIns="182908" tIns="112423" rIns="182908" bIns="112423" numCol="1" spcCol="1270" anchor="ctr" anchorCtr="0">
            <a:noAutofit/>
          </a:bodyPr>
          <a:lstStyle/>
          <a:p>
            <a:pPr marL="0" marR="0" lvl="0" indent="0" algn="ctr" defTabSz="16446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XRT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93E31C1-3FAE-03CE-4450-AC2474FD9F88}"/>
              </a:ext>
            </a:extLst>
          </p:cNvPr>
          <p:cNvSpPr/>
          <p:nvPr/>
        </p:nvSpPr>
        <p:spPr>
          <a:xfrm>
            <a:off x="204283" y="5065663"/>
            <a:ext cx="3240103" cy="859096"/>
          </a:xfrm>
          <a:custGeom>
            <a:avLst/>
            <a:gdLst>
              <a:gd name="connsiteX0" fmla="*/ 0 w 3240103"/>
              <a:gd name="connsiteY0" fmla="*/ 143186 h 859096"/>
              <a:gd name="connsiteX1" fmla="*/ 143186 w 3240103"/>
              <a:gd name="connsiteY1" fmla="*/ 0 h 859096"/>
              <a:gd name="connsiteX2" fmla="*/ 3096917 w 3240103"/>
              <a:gd name="connsiteY2" fmla="*/ 0 h 859096"/>
              <a:gd name="connsiteX3" fmla="*/ 3240103 w 3240103"/>
              <a:gd name="connsiteY3" fmla="*/ 143186 h 859096"/>
              <a:gd name="connsiteX4" fmla="*/ 3240103 w 3240103"/>
              <a:gd name="connsiteY4" fmla="*/ 715910 h 859096"/>
              <a:gd name="connsiteX5" fmla="*/ 3096917 w 3240103"/>
              <a:gd name="connsiteY5" fmla="*/ 859096 h 859096"/>
              <a:gd name="connsiteX6" fmla="*/ 143186 w 3240103"/>
              <a:gd name="connsiteY6" fmla="*/ 859096 h 859096"/>
              <a:gd name="connsiteX7" fmla="*/ 0 w 3240103"/>
              <a:gd name="connsiteY7" fmla="*/ 715910 h 859096"/>
              <a:gd name="connsiteX8" fmla="*/ 0 w 3240103"/>
              <a:gd name="connsiteY8" fmla="*/ 143186 h 85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0103" h="859096">
                <a:moveTo>
                  <a:pt x="0" y="143186"/>
                </a:moveTo>
                <a:cubicBezTo>
                  <a:pt x="0" y="64107"/>
                  <a:pt x="64107" y="0"/>
                  <a:pt x="143186" y="0"/>
                </a:cubicBezTo>
                <a:lnTo>
                  <a:pt x="3096917" y="0"/>
                </a:lnTo>
                <a:cubicBezTo>
                  <a:pt x="3175996" y="0"/>
                  <a:pt x="3240103" y="64107"/>
                  <a:pt x="3240103" y="143186"/>
                </a:cubicBezTo>
                <a:lnTo>
                  <a:pt x="3240103" y="715910"/>
                </a:lnTo>
                <a:cubicBezTo>
                  <a:pt x="3240103" y="794989"/>
                  <a:pt x="3175996" y="859096"/>
                  <a:pt x="3096917" y="859096"/>
                </a:cubicBezTo>
                <a:lnTo>
                  <a:pt x="143186" y="859096"/>
                </a:lnTo>
                <a:cubicBezTo>
                  <a:pt x="64107" y="859096"/>
                  <a:pt x="0" y="794989"/>
                  <a:pt x="0" y="715910"/>
                </a:cubicBezTo>
                <a:lnTo>
                  <a:pt x="0" y="143186"/>
                </a:lnTo>
                <a:close/>
              </a:path>
            </a:pathLst>
          </a:custGeom>
          <a:gradFill rotWithShape="1">
            <a:gsLst>
              <a:gs pos="0">
                <a:srgbClr val="8064A2">
                  <a:hueOff val="-4464770"/>
                  <a:satOff val="26899"/>
                  <a:lumOff val="2156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-4464770"/>
                  <a:satOff val="26899"/>
                  <a:lumOff val="2156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-4464770"/>
                  <a:satOff val="26899"/>
                  <a:lumOff val="2156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0" vert="horz" wrap="square" lIns="182908" tIns="112423" rIns="182908" bIns="112423" numCol="1" spcCol="1270" anchor="ctr" anchorCtr="0">
            <a:noAutofit/>
          </a:bodyPr>
          <a:lstStyle/>
          <a:p>
            <a:pPr marL="0" marR="0" lvl="0" indent="0" algn="ctr" defTabSz="16446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Receptionist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BD5D5AC-C69D-2C9D-85C7-036DADFA910B}"/>
              </a:ext>
            </a:extLst>
          </p:cNvPr>
          <p:cNvSpPr/>
          <p:nvPr/>
        </p:nvSpPr>
        <p:spPr>
          <a:xfrm>
            <a:off x="123092" y="2164340"/>
            <a:ext cx="8278352" cy="2877954"/>
          </a:xfrm>
          <a:prstGeom prst="roundRect">
            <a:avLst>
              <a:gd name="adj" fmla="val 6597"/>
            </a:avLst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CDDB46E-05F4-D0B5-20C0-0B732E23C0D1}"/>
              </a:ext>
            </a:extLst>
          </p:cNvPr>
          <p:cNvSpPr/>
          <p:nvPr/>
        </p:nvSpPr>
        <p:spPr>
          <a:xfrm>
            <a:off x="3444386" y="5074535"/>
            <a:ext cx="4860155" cy="859096"/>
          </a:xfrm>
          <a:custGeom>
            <a:avLst/>
            <a:gdLst>
              <a:gd name="connsiteX0" fmla="*/ 0 w 4860155"/>
              <a:gd name="connsiteY0" fmla="*/ 107387 h 859096"/>
              <a:gd name="connsiteX1" fmla="*/ 4430607 w 4860155"/>
              <a:gd name="connsiteY1" fmla="*/ 107387 h 859096"/>
              <a:gd name="connsiteX2" fmla="*/ 4430607 w 4860155"/>
              <a:gd name="connsiteY2" fmla="*/ 0 h 859096"/>
              <a:gd name="connsiteX3" fmla="*/ 4860155 w 4860155"/>
              <a:gd name="connsiteY3" fmla="*/ 429548 h 859096"/>
              <a:gd name="connsiteX4" fmla="*/ 4430607 w 4860155"/>
              <a:gd name="connsiteY4" fmla="*/ 859096 h 859096"/>
              <a:gd name="connsiteX5" fmla="*/ 4430607 w 4860155"/>
              <a:gd name="connsiteY5" fmla="*/ 751709 h 859096"/>
              <a:gd name="connsiteX6" fmla="*/ 0 w 4860155"/>
              <a:gd name="connsiteY6" fmla="*/ 751709 h 859096"/>
              <a:gd name="connsiteX7" fmla="*/ 0 w 4860155"/>
              <a:gd name="connsiteY7" fmla="*/ 107387 h 85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60155" h="859096">
                <a:moveTo>
                  <a:pt x="0" y="107387"/>
                </a:moveTo>
                <a:lnTo>
                  <a:pt x="4430607" y="107387"/>
                </a:lnTo>
                <a:lnTo>
                  <a:pt x="4430607" y="0"/>
                </a:lnTo>
                <a:lnTo>
                  <a:pt x="4860155" y="429548"/>
                </a:lnTo>
                <a:lnTo>
                  <a:pt x="4430607" y="859096"/>
                </a:lnTo>
                <a:lnTo>
                  <a:pt x="4430607" y="751709"/>
                </a:lnTo>
                <a:lnTo>
                  <a:pt x="0" y="751709"/>
                </a:lnTo>
                <a:lnTo>
                  <a:pt x="0" y="107387"/>
                </a:lnTo>
                <a:close/>
              </a:path>
            </a:pathLst>
          </a:custGeom>
          <a:solidFill>
            <a:srgbClr val="8064A2">
              <a:tint val="40000"/>
              <a:alpha val="90000"/>
              <a:hueOff val="-1972855"/>
              <a:satOff val="11079"/>
              <a:lumOff val="704"/>
              <a:alphaOff val="0"/>
            </a:srgbClr>
          </a:solidFill>
          <a:ln w="9525" cap="flat" cmpd="sng" algn="ctr">
            <a:solidFill>
              <a:srgbClr val="8064A2">
                <a:tint val="40000"/>
                <a:alpha val="90000"/>
                <a:hueOff val="-1972855"/>
                <a:satOff val="11079"/>
                <a:lumOff val="704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spcFirstLastPara="0" vert="horz" wrap="square" lIns="182880" tIns="116912" rIns="331686" bIns="116912" numCol="1" spcCol="1270" anchor="ctr" anchorCtr="0">
            <a:noAutofit/>
          </a:bodyPr>
          <a:lstStyle/>
          <a:p>
            <a:pPr marL="9144" marR="0" lvl="1" indent="-114300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Crowd Control</a:t>
            </a:r>
          </a:p>
          <a:p>
            <a:pPr marL="9144" marR="0" lvl="1" indent="-114300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Initiate EMS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2A1C01C-871D-CEB4-CF43-D3D9DED7A6F9}"/>
              </a:ext>
            </a:extLst>
          </p:cNvPr>
          <p:cNvGrpSpPr/>
          <p:nvPr/>
        </p:nvGrpSpPr>
        <p:grpSpPr>
          <a:xfrm>
            <a:off x="8476099" y="1284051"/>
            <a:ext cx="3345000" cy="4824731"/>
            <a:chOff x="0" y="3669026"/>
            <a:chExt cx="2942076" cy="83351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8CD87C2-4D38-FEC2-AE55-85E5135B94D8}"/>
                </a:ext>
              </a:extLst>
            </p:cNvPr>
            <p:cNvSpPr/>
            <p:nvPr/>
          </p:nvSpPr>
          <p:spPr>
            <a:xfrm>
              <a:off x="0" y="3669026"/>
              <a:ext cx="2942076" cy="833519"/>
            </a:xfrm>
            <a:prstGeom prst="roundRect">
              <a:avLst/>
            </a:prstGeom>
            <a:gradFill rotWithShape="1">
              <a:gsLst>
                <a:gs pos="0">
                  <a:srgbClr val="8064A2">
                    <a:hueOff val="-4464770"/>
                    <a:satOff val="26899"/>
                    <a:lumOff val="2156"/>
                    <a:alphaOff val="0"/>
                    <a:shade val="51000"/>
                    <a:satMod val="130000"/>
                  </a:srgbClr>
                </a:gs>
                <a:gs pos="80000">
                  <a:srgbClr val="8064A2">
                    <a:hueOff val="-4464770"/>
                    <a:satOff val="26899"/>
                    <a:lumOff val="2156"/>
                    <a:alphaOff val="0"/>
                    <a:shade val="93000"/>
                    <a:satMod val="130000"/>
                  </a:srgbClr>
                </a:gs>
                <a:gs pos="100000">
                  <a:srgbClr val="8064A2">
                    <a:hueOff val="-4464770"/>
                    <a:satOff val="26899"/>
                    <a:lumOff val="2156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sp>
        <p:sp>
          <p:nvSpPr>
            <p:cNvPr id="8" name="Rectangle: Rounded Corners 4">
              <a:extLst>
                <a:ext uri="{FF2B5EF4-FFF2-40B4-BE49-F238E27FC236}">
                  <a16:creationId xmlns:a16="http://schemas.microsoft.com/office/drawing/2014/main" id="{F63B49CF-F2B7-09E3-F00B-03FD098E33D0}"/>
                </a:ext>
              </a:extLst>
            </p:cNvPr>
            <p:cNvSpPr txBox="1"/>
            <p:nvPr/>
          </p:nvSpPr>
          <p:spPr>
            <a:xfrm>
              <a:off x="40689" y="3709715"/>
              <a:ext cx="2860698" cy="75214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40970" tIns="70485" rIns="140970" bIns="70485" numCol="1" spcCol="1270" anchor="ctr" anchorCtr="0">
              <a:noAutofit/>
            </a:bodyPr>
            <a:lstStyle/>
            <a:p>
              <a:pPr marL="0" marR="0" lvl="0" indent="0" algn="ctr" defTabSz="16446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Efficient Management of a Critically Ill Child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614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Diagram&#10;&#10;Description automatically generated with low confidence">
            <a:extLst>
              <a:ext uri="{FF2B5EF4-FFF2-40B4-BE49-F238E27FC236}">
                <a16:creationId xmlns:a16="http://schemas.microsoft.com/office/drawing/2014/main" id="{0DDAE668-516B-008B-F2C9-1938D615A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4" y="28713"/>
            <a:ext cx="901453" cy="90145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6154825-75D1-9177-4393-7165B3169EFE}"/>
              </a:ext>
            </a:extLst>
          </p:cNvPr>
          <p:cNvGrpSpPr/>
          <p:nvPr/>
        </p:nvGrpSpPr>
        <p:grpSpPr>
          <a:xfrm>
            <a:off x="487639" y="1210801"/>
            <a:ext cx="10245818" cy="1424946"/>
            <a:chOff x="487639" y="1387073"/>
            <a:chExt cx="10245818" cy="1424946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A4B1B46-79C2-A16D-1A16-22445F22AF09}"/>
                </a:ext>
              </a:extLst>
            </p:cNvPr>
            <p:cNvSpPr/>
            <p:nvPr/>
          </p:nvSpPr>
          <p:spPr>
            <a:xfrm>
              <a:off x="3998311" y="1456519"/>
              <a:ext cx="6735146" cy="1286055"/>
            </a:xfrm>
            <a:custGeom>
              <a:avLst/>
              <a:gdLst>
                <a:gd name="connsiteX0" fmla="*/ 214347 w 1286054"/>
                <a:gd name="connsiteY0" fmla="*/ 0 h 6735145"/>
                <a:gd name="connsiteX1" fmla="*/ 1071707 w 1286054"/>
                <a:gd name="connsiteY1" fmla="*/ 0 h 6735145"/>
                <a:gd name="connsiteX2" fmla="*/ 1286054 w 1286054"/>
                <a:gd name="connsiteY2" fmla="*/ 214347 h 6735145"/>
                <a:gd name="connsiteX3" fmla="*/ 1286054 w 1286054"/>
                <a:gd name="connsiteY3" fmla="*/ 6735145 h 6735145"/>
                <a:gd name="connsiteX4" fmla="*/ 1286054 w 1286054"/>
                <a:gd name="connsiteY4" fmla="*/ 6735145 h 6735145"/>
                <a:gd name="connsiteX5" fmla="*/ 0 w 1286054"/>
                <a:gd name="connsiteY5" fmla="*/ 6735145 h 6735145"/>
                <a:gd name="connsiteX6" fmla="*/ 0 w 1286054"/>
                <a:gd name="connsiteY6" fmla="*/ 6735145 h 6735145"/>
                <a:gd name="connsiteX7" fmla="*/ 0 w 1286054"/>
                <a:gd name="connsiteY7" fmla="*/ 214347 h 6735145"/>
                <a:gd name="connsiteX8" fmla="*/ 214347 w 1286054"/>
                <a:gd name="connsiteY8" fmla="*/ 0 h 6735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6054" h="6735145">
                  <a:moveTo>
                    <a:pt x="1286054" y="1122550"/>
                  </a:moveTo>
                  <a:lnTo>
                    <a:pt x="1286054" y="5612595"/>
                  </a:lnTo>
                  <a:cubicBezTo>
                    <a:pt x="1286054" y="6232563"/>
                    <a:pt x="1267730" y="6735142"/>
                    <a:pt x="1245125" y="6735142"/>
                  </a:cubicBezTo>
                  <a:lnTo>
                    <a:pt x="0" y="6735142"/>
                  </a:lnTo>
                  <a:lnTo>
                    <a:pt x="0" y="6735142"/>
                  </a:lnTo>
                  <a:lnTo>
                    <a:pt x="0" y="3"/>
                  </a:lnTo>
                  <a:lnTo>
                    <a:pt x="0" y="3"/>
                  </a:lnTo>
                  <a:lnTo>
                    <a:pt x="1245125" y="3"/>
                  </a:lnTo>
                  <a:cubicBezTo>
                    <a:pt x="1267730" y="3"/>
                    <a:pt x="1286054" y="502582"/>
                    <a:pt x="1286054" y="1122550"/>
                  </a:cubicBezTo>
                  <a:close/>
                </a:path>
              </a:pathLst>
            </a:custGeom>
            <a:solidFill>
              <a:srgbClr val="8064A2">
                <a:tint val="40000"/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8064A2">
                  <a:tint val="40000"/>
                  <a:alpha val="90000"/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spcFirstLastPara="0" vert="horz" wrap="square" lIns="247651" tIns="186605" rIns="310430" bIns="186606" numCol="1" spcCol="1270" anchor="ctr" anchorCtr="0">
              <a:noAutofit/>
            </a:bodyPr>
            <a:lstStyle/>
            <a:p>
              <a:pPr marL="182880" marR="0" lvl="1" indent="0" defTabSz="9779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Glucometer</a:t>
              </a: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182880" marR="0" lvl="1" indent="0" defTabSz="9779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Consider IV pole, manual BP cuff, portable pulse oximeter, rectal thermometer, as needed</a:t>
              </a: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D674B10-AFC1-279E-8727-6092BDDD59E5}"/>
                </a:ext>
              </a:extLst>
            </p:cNvPr>
            <p:cNvSpPr/>
            <p:nvPr/>
          </p:nvSpPr>
          <p:spPr>
            <a:xfrm>
              <a:off x="487639" y="1387073"/>
              <a:ext cx="3774321" cy="1424946"/>
            </a:xfrm>
            <a:custGeom>
              <a:avLst/>
              <a:gdLst>
                <a:gd name="connsiteX0" fmla="*/ 0 w 3774321"/>
                <a:gd name="connsiteY0" fmla="*/ 237496 h 1424946"/>
                <a:gd name="connsiteX1" fmla="*/ 237496 w 3774321"/>
                <a:gd name="connsiteY1" fmla="*/ 0 h 1424946"/>
                <a:gd name="connsiteX2" fmla="*/ 3536825 w 3774321"/>
                <a:gd name="connsiteY2" fmla="*/ 0 h 1424946"/>
                <a:gd name="connsiteX3" fmla="*/ 3774321 w 3774321"/>
                <a:gd name="connsiteY3" fmla="*/ 237496 h 1424946"/>
                <a:gd name="connsiteX4" fmla="*/ 3774321 w 3774321"/>
                <a:gd name="connsiteY4" fmla="*/ 1187450 h 1424946"/>
                <a:gd name="connsiteX5" fmla="*/ 3536825 w 3774321"/>
                <a:gd name="connsiteY5" fmla="*/ 1424946 h 1424946"/>
                <a:gd name="connsiteX6" fmla="*/ 237496 w 3774321"/>
                <a:gd name="connsiteY6" fmla="*/ 1424946 h 1424946"/>
                <a:gd name="connsiteX7" fmla="*/ 0 w 3774321"/>
                <a:gd name="connsiteY7" fmla="*/ 1187450 h 1424946"/>
                <a:gd name="connsiteX8" fmla="*/ 0 w 3774321"/>
                <a:gd name="connsiteY8" fmla="*/ 237496 h 142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74321" h="1424946">
                  <a:moveTo>
                    <a:pt x="0" y="237496"/>
                  </a:moveTo>
                  <a:cubicBezTo>
                    <a:pt x="0" y="106331"/>
                    <a:pt x="106331" y="0"/>
                    <a:pt x="237496" y="0"/>
                  </a:cubicBezTo>
                  <a:lnTo>
                    <a:pt x="3536825" y="0"/>
                  </a:lnTo>
                  <a:cubicBezTo>
                    <a:pt x="3667990" y="0"/>
                    <a:pt x="3774321" y="106331"/>
                    <a:pt x="3774321" y="237496"/>
                  </a:cubicBezTo>
                  <a:lnTo>
                    <a:pt x="3774321" y="1187450"/>
                  </a:lnTo>
                  <a:cubicBezTo>
                    <a:pt x="3774321" y="1318615"/>
                    <a:pt x="3667990" y="1424946"/>
                    <a:pt x="3536825" y="1424946"/>
                  </a:cubicBezTo>
                  <a:lnTo>
                    <a:pt x="237496" y="1424946"/>
                  </a:lnTo>
                  <a:cubicBezTo>
                    <a:pt x="106331" y="1424946"/>
                    <a:pt x="0" y="1318615"/>
                    <a:pt x="0" y="1187450"/>
                  </a:cubicBezTo>
                  <a:lnTo>
                    <a:pt x="0" y="237496"/>
                  </a:lnTo>
                  <a:close/>
                </a:path>
              </a:pathLst>
            </a:custGeom>
            <a:gradFill rotWithShape="1">
              <a:gsLst>
                <a:gs pos="0">
                  <a:srgbClr val="8064A2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8064A2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8064A2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spcFirstLastPara="0" vert="horz" wrap="square" lIns="252440" tIns="161000" rIns="252440" bIns="161000" numCol="1" spcCol="1270" anchor="ctr" anchorCtr="0">
              <a:noAutofit/>
            </a:bodyPr>
            <a:lstStyle/>
            <a:p>
              <a:pPr marL="0" marR="0" lvl="0" indent="0" algn="ctr" defTabSz="2133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Vitals Cart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AF47631-8093-7B68-FA44-A2F76EE5B2F5}"/>
              </a:ext>
            </a:extLst>
          </p:cNvPr>
          <p:cNvGrpSpPr/>
          <p:nvPr/>
        </p:nvGrpSpPr>
        <p:grpSpPr>
          <a:xfrm>
            <a:off x="487639" y="2706995"/>
            <a:ext cx="10245818" cy="1424946"/>
            <a:chOff x="487639" y="2883267"/>
            <a:chExt cx="10245818" cy="1424946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B8A4835-761F-631A-71E6-96E452CBAF8C}"/>
                </a:ext>
              </a:extLst>
            </p:cNvPr>
            <p:cNvSpPr/>
            <p:nvPr/>
          </p:nvSpPr>
          <p:spPr>
            <a:xfrm>
              <a:off x="3998311" y="2952713"/>
              <a:ext cx="6735146" cy="1286055"/>
            </a:xfrm>
            <a:custGeom>
              <a:avLst/>
              <a:gdLst>
                <a:gd name="connsiteX0" fmla="*/ 214347 w 1286054"/>
                <a:gd name="connsiteY0" fmla="*/ 0 h 6735145"/>
                <a:gd name="connsiteX1" fmla="*/ 1071707 w 1286054"/>
                <a:gd name="connsiteY1" fmla="*/ 0 h 6735145"/>
                <a:gd name="connsiteX2" fmla="*/ 1286054 w 1286054"/>
                <a:gd name="connsiteY2" fmla="*/ 214347 h 6735145"/>
                <a:gd name="connsiteX3" fmla="*/ 1286054 w 1286054"/>
                <a:gd name="connsiteY3" fmla="*/ 6735145 h 6735145"/>
                <a:gd name="connsiteX4" fmla="*/ 1286054 w 1286054"/>
                <a:gd name="connsiteY4" fmla="*/ 6735145 h 6735145"/>
                <a:gd name="connsiteX5" fmla="*/ 0 w 1286054"/>
                <a:gd name="connsiteY5" fmla="*/ 6735145 h 6735145"/>
                <a:gd name="connsiteX6" fmla="*/ 0 w 1286054"/>
                <a:gd name="connsiteY6" fmla="*/ 6735145 h 6735145"/>
                <a:gd name="connsiteX7" fmla="*/ 0 w 1286054"/>
                <a:gd name="connsiteY7" fmla="*/ 214347 h 6735145"/>
                <a:gd name="connsiteX8" fmla="*/ 214347 w 1286054"/>
                <a:gd name="connsiteY8" fmla="*/ 0 h 6735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6054" h="6735145">
                  <a:moveTo>
                    <a:pt x="1286054" y="1122550"/>
                  </a:moveTo>
                  <a:lnTo>
                    <a:pt x="1286054" y="5612595"/>
                  </a:lnTo>
                  <a:cubicBezTo>
                    <a:pt x="1286054" y="6232563"/>
                    <a:pt x="1267730" y="6735142"/>
                    <a:pt x="1245125" y="6735142"/>
                  </a:cubicBezTo>
                  <a:lnTo>
                    <a:pt x="0" y="6735142"/>
                  </a:lnTo>
                  <a:lnTo>
                    <a:pt x="0" y="6735142"/>
                  </a:lnTo>
                  <a:lnTo>
                    <a:pt x="0" y="3"/>
                  </a:lnTo>
                  <a:lnTo>
                    <a:pt x="0" y="3"/>
                  </a:lnTo>
                  <a:lnTo>
                    <a:pt x="1245125" y="3"/>
                  </a:lnTo>
                  <a:cubicBezTo>
                    <a:pt x="1267730" y="3"/>
                    <a:pt x="1286054" y="502582"/>
                    <a:pt x="1286054" y="1122550"/>
                  </a:cubicBezTo>
                  <a:close/>
                </a:path>
              </a:pathLst>
            </a:custGeom>
            <a:solidFill>
              <a:srgbClr val="8064A2">
                <a:tint val="40000"/>
                <a:alpha val="90000"/>
                <a:hueOff val="-1972855"/>
                <a:satOff val="11079"/>
                <a:lumOff val="704"/>
                <a:alphaOff val="0"/>
              </a:srgbClr>
            </a:solidFill>
            <a:ln w="9525" cap="flat" cmpd="sng" algn="ctr">
              <a:solidFill>
                <a:srgbClr val="8064A2">
                  <a:tint val="40000"/>
                  <a:alpha val="90000"/>
                  <a:hueOff val="-1972855"/>
                  <a:satOff val="11079"/>
                  <a:lumOff val="704"/>
                  <a:alphaOff val="0"/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spcFirstLastPara="0" vert="horz" wrap="square" lIns="247651" tIns="186605" rIns="310430" bIns="186606" numCol="1" spcCol="1270" anchor="ctr" anchorCtr="0">
              <a:noAutofit/>
            </a:bodyPr>
            <a:lstStyle/>
            <a:p>
              <a:pPr marL="228600" marR="0" lvl="1" indent="0" defTabSz="9334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AED</a:t>
              </a:r>
            </a:p>
            <a:p>
              <a:pPr marL="228600" marR="0" lvl="1" indent="0" defTabSz="9334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Suction</a:t>
              </a:r>
            </a:p>
            <a:p>
              <a:pPr marL="228600" marR="0" lvl="1" indent="0" defTabSz="9334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Critical Care Guide</a:t>
              </a:r>
            </a:p>
            <a:p>
              <a:pPr marL="228600" marR="0" lvl="1" indent="0" defTabSz="9334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Consider Anaphylaxis Kit, EKG, if appropriate</a:t>
              </a: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C6CC81A-7275-7BD7-26B6-FCECAC95E8E9}"/>
                </a:ext>
              </a:extLst>
            </p:cNvPr>
            <p:cNvSpPr/>
            <p:nvPr/>
          </p:nvSpPr>
          <p:spPr>
            <a:xfrm>
              <a:off x="487639" y="2883267"/>
              <a:ext cx="3774321" cy="1424946"/>
            </a:xfrm>
            <a:custGeom>
              <a:avLst/>
              <a:gdLst>
                <a:gd name="connsiteX0" fmla="*/ 0 w 3774321"/>
                <a:gd name="connsiteY0" fmla="*/ 237496 h 1424946"/>
                <a:gd name="connsiteX1" fmla="*/ 237496 w 3774321"/>
                <a:gd name="connsiteY1" fmla="*/ 0 h 1424946"/>
                <a:gd name="connsiteX2" fmla="*/ 3536825 w 3774321"/>
                <a:gd name="connsiteY2" fmla="*/ 0 h 1424946"/>
                <a:gd name="connsiteX3" fmla="*/ 3774321 w 3774321"/>
                <a:gd name="connsiteY3" fmla="*/ 237496 h 1424946"/>
                <a:gd name="connsiteX4" fmla="*/ 3774321 w 3774321"/>
                <a:gd name="connsiteY4" fmla="*/ 1187450 h 1424946"/>
                <a:gd name="connsiteX5" fmla="*/ 3536825 w 3774321"/>
                <a:gd name="connsiteY5" fmla="*/ 1424946 h 1424946"/>
                <a:gd name="connsiteX6" fmla="*/ 237496 w 3774321"/>
                <a:gd name="connsiteY6" fmla="*/ 1424946 h 1424946"/>
                <a:gd name="connsiteX7" fmla="*/ 0 w 3774321"/>
                <a:gd name="connsiteY7" fmla="*/ 1187450 h 1424946"/>
                <a:gd name="connsiteX8" fmla="*/ 0 w 3774321"/>
                <a:gd name="connsiteY8" fmla="*/ 237496 h 142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74321" h="1424946">
                  <a:moveTo>
                    <a:pt x="0" y="237496"/>
                  </a:moveTo>
                  <a:cubicBezTo>
                    <a:pt x="0" y="106331"/>
                    <a:pt x="106331" y="0"/>
                    <a:pt x="237496" y="0"/>
                  </a:cubicBezTo>
                  <a:lnTo>
                    <a:pt x="3536825" y="0"/>
                  </a:lnTo>
                  <a:cubicBezTo>
                    <a:pt x="3667990" y="0"/>
                    <a:pt x="3774321" y="106331"/>
                    <a:pt x="3774321" y="237496"/>
                  </a:cubicBezTo>
                  <a:lnTo>
                    <a:pt x="3774321" y="1187450"/>
                  </a:lnTo>
                  <a:cubicBezTo>
                    <a:pt x="3774321" y="1318615"/>
                    <a:pt x="3667990" y="1424946"/>
                    <a:pt x="3536825" y="1424946"/>
                  </a:cubicBezTo>
                  <a:lnTo>
                    <a:pt x="237496" y="1424946"/>
                  </a:lnTo>
                  <a:cubicBezTo>
                    <a:pt x="106331" y="1424946"/>
                    <a:pt x="0" y="1318615"/>
                    <a:pt x="0" y="1187450"/>
                  </a:cubicBezTo>
                  <a:lnTo>
                    <a:pt x="0" y="237496"/>
                  </a:lnTo>
                  <a:close/>
                </a:path>
              </a:pathLst>
            </a:custGeom>
            <a:gradFill rotWithShape="1">
              <a:gsLst>
                <a:gs pos="0">
                  <a:srgbClr val="8064A2">
                    <a:hueOff val="-2232385"/>
                    <a:satOff val="13449"/>
                    <a:lumOff val="1078"/>
                    <a:alphaOff val="0"/>
                    <a:shade val="51000"/>
                    <a:satMod val="130000"/>
                  </a:srgbClr>
                </a:gs>
                <a:gs pos="80000">
                  <a:srgbClr val="8064A2">
                    <a:hueOff val="-2232385"/>
                    <a:satOff val="13449"/>
                    <a:lumOff val="1078"/>
                    <a:alphaOff val="0"/>
                    <a:shade val="93000"/>
                    <a:satMod val="130000"/>
                  </a:srgbClr>
                </a:gs>
                <a:gs pos="100000">
                  <a:srgbClr val="8064A2">
                    <a:hueOff val="-2232385"/>
                    <a:satOff val="13449"/>
                    <a:lumOff val="1078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spcFirstLastPara="0" vert="horz" wrap="square" lIns="252440" tIns="161000" rIns="252440" bIns="161000" numCol="1" spcCol="1270" anchor="ctr" anchorCtr="0">
              <a:noAutofit/>
            </a:bodyPr>
            <a:lstStyle/>
            <a:p>
              <a:pPr marL="0" marR="0" lvl="0" indent="0" algn="ctr" defTabSz="2133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Code Cart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76AAD8E-6D9B-55A7-F383-B51DD8050361}"/>
              </a:ext>
            </a:extLst>
          </p:cNvPr>
          <p:cNvGrpSpPr/>
          <p:nvPr/>
        </p:nvGrpSpPr>
        <p:grpSpPr>
          <a:xfrm>
            <a:off x="494756" y="4205348"/>
            <a:ext cx="10238701" cy="1424946"/>
            <a:chOff x="494756" y="4381620"/>
            <a:chExt cx="10238701" cy="1424946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4671D25-B753-29B3-82ED-8DE8414AE5EC}"/>
                </a:ext>
              </a:extLst>
            </p:cNvPr>
            <p:cNvSpPr/>
            <p:nvPr/>
          </p:nvSpPr>
          <p:spPr>
            <a:xfrm>
              <a:off x="3998311" y="4448907"/>
              <a:ext cx="6735146" cy="1286055"/>
            </a:xfrm>
            <a:custGeom>
              <a:avLst/>
              <a:gdLst>
                <a:gd name="connsiteX0" fmla="*/ 214347 w 1286054"/>
                <a:gd name="connsiteY0" fmla="*/ 0 h 6735145"/>
                <a:gd name="connsiteX1" fmla="*/ 1071707 w 1286054"/>
                <a:gd name="connsiteY1" fmla="*/ 0 h 6735145"/>
                <a:gd name="connsiteX2" fmla="*/ 1286054 w 1286054"/>
                <a:gd name="connsiteY2" fmla="*/ 214347 h 6735145"/>
                <a:gd name="connsiteX3" fmla="*/ 1286054 w 1286054"/>
                <a:gd name="connsiteY3" fmla="*/ 6735145 h 6735145"/>
                <a:gd name="connsiteX4" fmla="*/ 1286054 w 1286054"/>
                <a:gd name="connsiteY4" fmla="*/ 6735145 h 6735145"/>
                <a:gd name="connsiteX5" fmla="*/ 0 w 1286054"/>
                <a:gd name="connsiteY5" fmla="*/ 6735145 h 6735145"/>
                <a:gd name="connsiteX6" fmla="*/ 0 w 1286054"/>
                <a:gd name="connsiteY6" fmla="*/ 6735145 h 6735145"/>
                <a:gd name="connsiteX7" fmla="*/ 0 w 1286054"/>
                <a:gd name="connsiteY7" fmla="*/ 214347 h 6735145"/>
                <a:gd name="connsiteX8" fmla="*/ 214347 w 1286054"/>
                <a:gd name="connsiteY8" fmla="*/ 0 h 6735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6054" h="6735145">
                  <a:moveTo>
                    <a:pt x="1286054" y="1122550"/>
                  </a:moveTo>
                  <a:lnTo>
                    <a:pt x="1286054" y="5612595"/>
                  </a:lnTo>
                  <a:cubicBezTo>
                    <a:pt x="1286054" y="6232563"/>
                    <a:pt x="1267730" y="6735142"/>
                    <a:pt x="1245125" y="6735142"/>
                  </a:cubicBezTo>
                  <a:lnTo>
                    <a:pt x="0" y="6735142"/>
                  </a:lnTo>
                  <a:lnTo>
                    <a:pt x="0" y="6735142"/>
                  </a:lnTo>
                  <a:lnTo>
                    <a:pt x="0" y="3"/>
                  </a:lnTo>
                  <a:lnTo>
                    <a:pt x="0" y="3"/>
                  </a:lnTo>
                  <a:lnTo>
                    <a:pt x="1245125" y="3"/>
                  </a:lnTo>
                  <a:cubicBezTo>
                    <a:pt x="1267730" y="3"/>
                    <a:pt x="1286054" y="502582"/>
                    <a:pt x="1286054" y="1122550"/>
                  </a:cubicBezTo>
                  <a:close/>
                </a:path>
              </a:pathLst>
            </a:custGeom>
            <a:solidFill>
              <a:srgbClr val="8064A2">
                <a:tint val="40000"/>
                <a:alpha val="90000"/>
                <a:hueOff val="-3945710"/>
                <a:satOff val="22157"/>
                <a:lumOff val="1408"/>
                <a:alphaOff val="0"/>
              </a:srgbClr>
            </a:solidFill>
            <a:ln w="9525" cap="flat" cmpd="sng" algn="ctr">
              <a:solidFill>
                <a:srgbClr val="8064A2">
                  <a:tint val="40000"/>
                  <a:alpha val="90000"/>
                  <a:hueOff val="-3945710"/>
                  <a:satOff val="22157"/>
                  <a:lumOff val="1408"/>
                  <a:alphaOff val="0"/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spcFirstLastPara="0" vert="horz" wrap="square" lIns="247651" tIns="186605" rIns="310430" bIns="186606" numCol="1" spcCol="1270" anchor="ctr" anchorCtr="0">
              <a:noAutofit/>
            </a:bodyPr>
            <a:lstStyle/>
            <a:p>
              <a:pPr marL="228600" marR="0" lvl="1" indent="0" defTabSz="9779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Oxygen tank</a:t>
              </a:r>
            </a:p>
            <a:p>
              <a:pPr marL="228600" marR="0" lvl="1" indent="0" defTabSz="9779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BVM</a:t>
              </a:r>
            </a:p>
            <a:p>
              <a:pPr marL="228600" marR="0" lvl="1" indent="0" defTabSz="9779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Oxygen masks, nasal cannula</a:t>
              </a:r>
            </a:p>
            <a:p>
              <a:pPr marL="228600" marR="0" lvl="1" indent="0" defTabSz="9779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Consider nebulizer, if needed</a:t>
              </a: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FA726C8-0E2E-F707-0893-759AD674A91E}"/>
                </a:ext>
              </a:extLst>
            </p:cNvPr>
            <p:cNvSpPr/>
            <p:nvPr/>
          </p:nvSpPr>
          <p:spPr>
            <a:xfrm>
              <a:off x="494756" y="4381620"/>
              <a:ext cx="3774321" cy="1424946"/>
            </a:xfrm>
            <a:custGeom>
              <a:avLst/>
              <a:gdLst>
                <a:gd name="connsiteX0" fmla="*/ 0 w 3774321"/>
                <a:gd name="connsiteY0" fmla="*/ 237496 h 1424946"/>
                <a:gd name="connsiteX1" fmla="*/ 237496 w 3774321"/>
                <a:gd name="connsiteY1" fmla="*/ 0 h 1424946"/>
                <a:gd name="connsiteX2" fmla="*/ 3536825 w 3774321"/>
                <a:gd name="connsiteY2" fmla="*/ 0 h 1424946"/>
                <a:gd name="connsiteX3" fmla="*/ 3774321 w 3774321"/>
                <a:gd name="connsiteY3" fmla="*/ 237496 h 1424946"/>
                <a:gd name="connsiteX4" fmla="*/ 3774321 w 3774321"/>
                <a:gd name="connsiteY4" fmla="*/ 1187450 h 1424946"/>
                <a:gd name="connsiteX5" fmla="*/ 3536825 w 3774321"/>
                <a:gd name="connsiteY5" fmla="*/ 1424946 h 1424946"/>
                <a:gd name="connsiteX6" fmla="*/ 237496 w 3774321"/>
                <a:gd name="connsiteY6" fmla="*/ 1424946 h 1424946"/>
                <a:gd name="connsiteX7" fmla="*/ 0 w 3774321"/>
                <a:gd name="connsiteY7" fmla="*/ 1187450 h 1424946"/>
                <a:gd name="connsiteX8" fmla="*/ 0 w 3774321"/>
                <a:gd name="connsiteY8" fmla="*/ 237496 h 142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74321" h="1424946">
                  <a:moveTo>
                    <a:pt x="0" y="237496"/>
                  </a:moveTo>
                  <a:cubicBezTo>
                    <a:pt x="0" y="106331"/>
                    <a:pt x="106331" y="0"/>
                    <a:pt x="237496" y="0"/>
                  </a:cubicBezTo>
                  <a:lnTo>
                    <a:pt x="3536825" y="0"/>
                  </a:lnTo>
                  <a:cubicBezTo>
                    <a:pt x="3667990" y="0"/>
                    <a:pt x="3774321" y="106331"/>
                    <a:pt x="3774321" y="237496"/>
                  </a:cubicBezTo>
                  <a:lnTo>
                    <a:pt x="3774321" y="1187450"/>
                  </a:lnTo>
                  <a:cubicBezTo>
                    <a:pt x="3774321" y="1318615"/>
                    <a:pt x="3667990" y="1424946"/>
                    <a:pt x="3536825" y="1424946"/>
                  </a:cubicBezTo>
                  <a:lnTo>
                    <a:pt x="237496" y="1424946"/>
                  </a:lnTo>
                  <a:cubicBezTo>
                    <a:pt x="106331" y="1424946"/>
                    <a:pt x="0" y="1318615"/>
                    <a:pt x="0" y="1187450"/>
                  </a:cubicBezTo>
                  <a:lnTo>
                    <a:pt x="0" y="237496"/>
                  </a:lnTo>
                  <a:close/>
                </a:path>
              </a:pathLst>
            </a:custGeom>
            <a:gradFill rotWithShape="1">
              <a:gsLst>
                <a:gs pos="0">
                  <a:srgbClr val="8064A2">
                    <a:hueOff val="-4464770"/>
                    <a:satOff val="26899"/>
                    <a:lumOff val="2156"/>
                    <a:alphaOff val="0"/>
                    <a:shade val="51000"/>
                    <a:satMod val="130000"/>
                  </a:srgbClr>
                </a:gs>
                <a:gs pos="80000">
                  <a:srgbClr val="8064A2">
                    <a:hueOff val="-4464770"/>
                    <a:satOff val="26899"/>
                    <a:lumOff val="2156"/>
                    <a:alphaOff val="0"/>
                    <a:shade val="93000"/>
                    <a:satMod val="130000"/>
                  </a:srgbClr>
                </a:gs>
                <a:gs pos="100000">
                  <a:srgbClr val="8064A2">
                    <a:hueOff val="-4464770"/>
                    <a:satOff val="26899"/>
                    <a:lumOff val="2156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spcFirstLastPara="0" vert="horz" wrap="square" lIns="252440" tIns="161000" rIns="252440" bIns="161000" numCol="1" spcCol="1270" anchor="ctr" anchorCtr="0">
              <a:noAutofit/>
            </a:bodyPr>
            <a:lstStyle/>
            <a:p>
              <a:pPr marL="0" marR="0" lvl="0" indent="0" algn="ctr" defTabSz="2133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Oxygen Supplies</a:t>
              </a:r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DFFE217C-6BB3-55DC-5524-AFBCD4569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708" y="-87549"/>
            <a:ext cx="12192000" cy="1143000"/>
          </a:xfrm>
        </p:spPr>
        <p:txBody>
          <a:bodyPr>
            <a:normAutofit/>
          </a:bodyPr>
          <a:lstStyle/>
          <a:p>
            <a:r>
              <a:rPr lang="en-US"/>
              <a:t>      Mobilize Equipment</a:t>
            </a:r>
          </a:p>
        </p:txBody>
      </p:sp>
    </p:spTree>
    <p:extLst>
      <p:ext uri="{BB962C8B-B14F-4D97-AF65-F5344CB8AC3E}">
        <p14:creationId xmlns:p14="http://schemas.microsoft.com/office/powerpoint/2010/main" val="401233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Diagram&#10;&#10;Description automatically generated with low confidence">
            <a:extLst>
              <a:ext uri="{FF2B5EF4-FFF2-40B4-BE49-F238E27FC236}">
                <a16:creationId xmlns:a16="http://schemas.microsoft.com/office/drawing/2014/main" id="{447E0C41-8D54-A804-F598-01AE1271A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4" y="28713"/>
            <a:ext cx="901453" cy="90145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C4D4046-B926-B3B9-B753-75EF94689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735" y="1254361"/>
            <a:ext cx="4488691" cy="500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6" name="Summary Zoom 5">
                <a:extLst>
                  <a:ext uri="{FF2B5EF4-FFF2-40B4-BE49-F238E27FC236}">
                    <a16:creationId xmlns:a16="http://schemas.microsoft.com/office/drawing/2014/main" id="{50C5FE37-639A-3AF0-B372-3D95DE14D4B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0" y="818147"/>
              <a:ext cx="12073019" cy="6792971"/>
            </p:xfrm>
            <a:graphic>
              <a:graphicData uri="http://schemas.microsoft.com/office/powerpoint/2016/summaryzoom">
                <psuz:summaryZm>
                  <psuz:summaryZmObj sectionId="{9FBAEA8F-15D1-46AF-BD1B-47ECF12A96B4}" offsetFactorX="92603" offsetFactorY="-10843" scaleFactorX="4292" scaleFactorY="7630">
                    <psuz:zmPr id="{BAC06358-17E2-4E6F-AE8E-D6458CDD2DC2}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4806457" flipV="1">
                          <a:off x="5555050" y="924713"/>
                          <a:ext cx="155452" cy="155447"/>
                        </a:xfrm>
                        <a:prstGeom prst="rect">
                          <a:avLst/>
                        </a:prstGeom>
                        <a:noFill/>
                        <a:ln w="3175">
                          <a:noFill/>
                        </a:ln>
                        <a:effectLst>
                          <a:glow rad="127000">
                            <a:srgbClr val="FFFF00"/>
                          </a:glow>
                        </a:effectLst>
                      </p166:spPr>
                    </psuz:zmPr>
                  </psuz:summaryZmObj>
                  <psuz:summaryZmObj sectionId="{7966600F-E904-444E-89BC-30A477EFC3F3}" offsetFactorX="45078" offsetFactorY="35456" scaleFactorX="4189" scaleFactorY="7447">
                    <psuz:zmPr id="{27C55C4C-DA5B-42EC-AF0A-F2A91EBED4CB}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1600000" flipV="1">
                          <a:off x="7593331" y="1869837"/>
                          <a:ext cx="151721" cy="151719"/>
                        </a:xfrm>
                        <a:prstGeom prst="rect">
                          <a:avLst/>
                        </a:prstGeom>
                        <a:noFill/>
                        <a:ln w="3175">
                          <a:noFill/>
                        </a:ln>
                        <a:effectLst>
                          <a:glow rad="127000">
                            <a:srgbClr val="FFFF00"/>
                          </a:glow>
                        </a:effectLst>
                      </p166:spPr>
                    </psuz:zmPr>
                  </psuz:summaryZmObj>
                  <psuz:summaryZmObj sectionId="{76DD22E2-17FC-4F6F-A33B-E4185C4DD53D}" offsetFactorX="-148766" offsetFactorY="47379" scaleFactorX="4292" scaleFactorY="7630">
                    <psuz:zmPr id="{88CB7903-5CA9-480B-882B-3D93628CCFE6}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1600000">
                          <a:off x="4328346" y="2110882"/>
                          <a:ext cx="155452" cy="155447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  <a:effectLst>
                          <a:glow rad="127000">
                            <a:srgbClr val="FFFF00"/>
                          </a:glow>
                        </a:effectLst>
                      </p166:spPr>
                    </psuz:zmPr>
                  </psuz:summaryZmObj>
                  <psuz:summaryZmObj sectionId="{62DE4831-CE4B-48C5-8860-393B6FC61A15}" offsetFactorX="148681" offsetFactorY="-40432" scaleFactorX="4292" scaleFactorY="7630">
                    <psuz:zmPr id="{7A278836-427C-4CF9-9489-8588B7531CCD}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1600000">
                          <a:off x="7586142" y="2495032"/>
                          <a:ext cx="155452" cy="155447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  <a:effectLst>
                          <a:glow rad="127000">
                            <a:srgbClr val="FFFF00"/>
                          </a:glow>
                        </a:effectLst>
                      </p166:spPr>
                    </psuz:zmPr>
                  </psuz:summaryZmObj>
                  <psuz:summaryZmObj sectionId="{C6160DF2-B76A-4C2B-A697-FB07EC69F525}" offsetFactorX="44388" offsetFactorY="3729" scaleFactorX="4292" scaleFactorY="7630">
                    <psuz:zmPr id="{1A732B69-F4B3-4DCB-8CB4-E40F3EC739C0}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1600000">
                          <a:off x="7566474" y="3394734"/>
                          <a:ext cx="155452" cy="155447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  <a:effectLst>
                          <a:glow rad="127000">
                            <a:srgbClr val="FFFF00"/>
                          </a:glow>
                        </a:effectLst>
                      </p166:spPr>
                    </psuz:zmPr>
                  </psuz:summaryZmObj>
                  <psuz:summaryZmObj sectionId="{7953FEA7-484A-45F1-A883-0FB29B89AEE8}" offsetFactorX="-148879" offsetFactorY="-22553" scaleFactorX="4292" scaleFactorY="7630">
                    <psuz:zmPr id="{87C1419B-229B-42A3-A297-BEE24FCDBDDD}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1600000">
                          <a:off x="4324253" y="2859285"/>
                          <a:ext cx="155452" cy="155447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  <a:effectLst>
                          <a:glow rad="127000">
                            <a:srgbClr val="FFFF00"/>
                          </a:glow>
                        </a:effectLst>
                      </p166:spPr>
                    </psuz:zmPr>
                  </psuz:summaryZmObj>
                  <psuz:summaryZmObj sectionId="{026623A3-B7BF-49F4-B21C-D35439315D7E}" offsetFactorX="60881" offsetFactorY="-61314" scaleFactorX="4292" scaleFactorY="7630">
                    <psuz:zmPr id="{C369EA6E-CC98-402E-9245-30A279417D22}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1600000">
                          <a:off x="4406109" y="4242741"/>
                          <a:ext cx="155452" cy="155447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  <a:effectLst>
                          <a:glow rad="127000">
                            <a:srgbClr val="FFFF00"/>
                          </a:glow>
                        </a:effectLst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6" name="Summary Zoom 5">
                <a:extLst>
                  <a:ext uri="{FF2B5EF4-FFF2-40B4-BE49-F238E27FC236}">
                    <a16:creationId xmlns:a16="http://schemas.microsoft.com/office/drawing/2014/main" id="{50C5FE37-639A-3AF0-B372-3D95DE14D4BA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0" y="818147"/>
                <a:ext cx="12073019" cy="6792971"/>
                <a:chOff x="0" y="818147"/>
                <a:chExt cx="12073019" cy="6792971"/>
              </a:xfrm>
            </p:grpSpPr>
            <p:pic>
              <p:nvPicPr>
                <p:cNvPr id="2" name="Picture 2"/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rot="24806457" flipV="1">
                  <a:off x="5555050" y="1742860"/>
                  <a:ext cx="155452" cy="155447"/>
                </a:xfrm>
                <a:prstGeom prst="rect">
                  <a:avLst/>
                </a:prstGeom>
                <a:noFill/>
                <a:ln w="3175">
                  <a:noFill/>
                </a:ln>
                <a:effectLst>
                  <a:glow rad="127000">
                    <a:srgbClr val="FFFF00"/>
                  </a:glow>
                </a:effectLst>
              </p:spPr>
            </p:pic>
            <p:pic>
              <p:nvPicPr>
                <p:cNvPr id="3" name="Picture 3"/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rot="21600000" flipV="1">
                  <a:off x="7593331" y="2687984"/>
                  <a:ext cx="151721" cy="151719"/>
                </a:xfrm>
                <a:prstGeom prst="rect">
                  <a:avLst/>
                </a:prstGeom>
                <a:noFill/>
                <a:ln w="3175">
                  <a:noFill/>
                </a:ln>
                <a:effectLst>
                  <a:glow rad="127000">
                    <a:srgbClr val="FFFF00"/>
                  </a:glow>
                </a:effectLst>
              </p:spPr>
            </p:pic>
            <p:pic>
              <p:nvPicPr>
                <p:cNvPr id="9" name="Picture 9"/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rot="21600000">
                  <a:off x="4328346" y="2929029"/>
                  <a:ext cx="155452" cy="155447"/>
                </a:xfrm>
                <a:prstGeom prst="rect">
                  <a:avLst/>
                </a:prstGeom>
                <a:ln w="3175">
                  <a:noFill/>
                </a:ln>
                <a:effectLst>
                  <a:glow rad="127000">
                    <a:srgbClr val="FFFF00"/>
                  </a:glow>
                </a:effectLst>
              </p:spPr>
            </p:pic>
            <p:pic>
              <p:nvPicPr>
                <p:cNvPr id="10" name="Picture 10"/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rot="21600000">
                  <a:off x="7586142" y="3313179"/>
                  <a:ext cx="155452" cy="155447"/>
                </a:xfrm>
                <a:prstGeom prst="rect">
                  <a:avLst/>
                </a:prstGeom>
                <a:ln w="3175">
                  <a:noFill/>
                </a:ln>
                <a:effectLst>
                  <a:glow rad="127000">
                    <a:srgbClr val="FFFF00"/>
                  </a:glow>
                </a:effectLst>
              </p:spPr>
            </p:pic>
            <p:pic>
              <p:nvPicPr>
                <p:cNvPr id="11" name="Picture 11"/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rot="21600000">
                  <a:off x="7566474" y="4212881"/>
                  <a:ext cx="155452" cy="155447"/>
                </a:xfrm>
                <a:prstGeom prst="rect">
                  <a:avLst/>
                </a:prstGeom>
                <a:ln w="3175">
                  <a:noFill/>
                </a:ln>
                <a:effectLst>
                  <a:glow rad="127000">
                    <a:srgbClr val="FFFF00"/>
                  </a:glow>
                </a:effectLst>
              </p:spPr>
            </p:pic>
            <p:pic>
              <p:nvPicPr>
                <p:cNvPr id="12" name="Picture 12"/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rot="21600000">
                  <a:off x="4324253" y="3677432"/>
                  <a:ext cx="155452" cy="155447"/>
                </a:xfrm>
                <a:prstGeom prst="rect">
                  <a:avLst/>
                </a:prstGeom>
                <a:ln w="3175">
                  <a:noFill/>
                </a:ln>
                <a:effectLst>
                  <a:glow rad="127000">
                    <a:srgbClr val="FFFF00"/>
                  </a:glow>
                </a:effectLst>
              </p:spPr>
            </p:pic>
            <p:pic>
              <p:nvPicPr>
                <p:cNvPr id="13" name="Picture 13"/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rot="21600000">
                  <a:off x="4406109" y="5060888"/>
                  <a:ext cx="155452" cy="155447"/>
                </a:xfrm>
                <a:prstGeom prst="rect">
                  <a:avLst/>
                </a:prstGeom>
                <a:ln w="3175">
                  <a:noFill/>
                </a:ln>
                <a:effectLst>
                  <a:glow rad="127000">
                    <a:srgbClr val="FFFF00"/>
                  </a:glow>
                </a:effectLst>
              </p:spPr>
            </p:pic>
          </p:grp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A8DE35EC-4ACA-C074-A8C6-AE98C466F833}"/>
              </a:ext>
            </a:extLst>
          </p:cNvPr>
          <p:cNvSpPr/>
          <p:nvPr/>
        </p:nvSpPr>
        <p:spPr>
          <a:xfrm>
            <a:off x="3805297" y="1326809"/>
            <a:ext cx="492846" cy="493776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4572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7EC969-4C94-AC07-484D-C53180DC2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sz="4800"/>
              <a:t>        Examples of Crash Cart Contents</a:t>
            </a:r>
          </a:p>
        </p:txBody>
      </p:sp>
    </p:spTree>
    <p:extLst>
      <p:ext uri="{BB962C8B-B14F-4D97-AF65-F5344CB8AC3E}">
        <p14:creationId xmlns:p14="http://schemas.microsoft.com/office/powerpoint/2010/main" val="136491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E78421-B97E-4DC3-9A69-BBB554E9D21A}"/>
              </a:ext>
            </a:extLst>
          </p:cNvPr>
          <p:cNvSpPr/>
          <p:nvPr/>
        </p:nvSpPr>
        <p:spPr>
          <a:xfrm>
            <a:off x="252919" y="770533"/>
            <a:ext cx="11686162" cy="15844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181932" tIns="181932" rIns="181932" bIns="181932" numCol="1" spcCol="1270" anchor="ctr" anchorCtr="0">
            <a:noAutofit/>
          </a:bodyPr>
          <a:lstStyle/>
          <a:p>
            <a:pPr marL="0" marR="0" lvl="0" indent="0" algn="l" defTabSz="1511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Pediatric office emergencies are </a:t>
            </a: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 uncommon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6A45E7-D2F8-47E5-9EE2-27B6AAED97AB}"/>
              </a:ext>
            </a:extLst>
          </p:cNvPr>
          <p:cNvSpPr/>
          <p:nvPr/>
        </p:nvSpPr>
        <p:spPr>
          <a:xfrm>
            <a:off x="252919" y="1941874"/>
            <a:ext cx="11686162" cy="15844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181932" tIns="181932" rIns="181932" bIns="181932" numCol="1" spcCol="1270" anchor="ctr" anchorCtr="0">
            <a:noAutofit/>
          </a:bodyPr>
          <a:lstStyle/>
          <a:p>
            <a:pPr marL="0" marR="0" lvl="0" indent="0" algn="l" defTabSz="1511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Potentially life-threatening illnesses do occur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5B250FF-2215-4A03-ADBF-BF3CF1235A82}"/>
              </a:ext>
            </a:extLst>
          </p:cNvPr>
          <p:cNvSpPr/>
          <p:nvPr/>
        </p:nvSpPr>
        <p:spPr>
          <a:xfrm>
            <a:off x="463688" y="3012298"/>
            <a:ext cx="10972800" cy="1059840"/>
          </a:xfrm>
          <a:custGeom>
            <a:avLst/>
            <a:gdLst>
              <a:gd name="connsiteX0" fmla="*/ 0 w 10972800"/>
              <a:gd name="connsiteY0" fmla="*/ 0 h 1059840"/>
              <a:gd name="connsiteX1" fmla="*/ 10972800 w 10972800"/>
              <a:gd name="connsiteY1" fmla="*/ 0 h 1059840"/>
              <a:gd name="connsiteX2" fmla="*/ 10972800 w 10972800"/>
              <a:gd name="connsiteY2" fmla="*/ 1059840 h 1059840"/>
              <a:gd name="connsiteX3" fmla="*/ 0 w 10972800"/>
              <a:gd name="connsiteY3" fmla="*/ 1059840 h 1059840"/>
              <a:gd name="connsiteX4" fmla="*/ 0 w 10972800"/>
              <a:gd name="connsiteY4" fmla="*/ 0 h 1059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72800" h="1059840">
                <a:moveTo>
                  <a:pt x="0" y="0"/>
                </a:moveTo>
                <a:lnTo>
                  <a:pt x="10972800" y="0"/>
                </a:lnTo>
                <a:lnTo>
                  <a:pt x="10972800" y="1059840"/>
                </a:lnTo>
                <a:lnTo>
                  <a:pt x="0" y="10598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8386" tIns="35560" rIns="199136" bIns="35560" numCol="1" spcCol="1270" anchor="t" anchorCtr="0">
            <a:noAutofit/>
          </a:bodyPr>
          <a:lstStyle/>
          <a:p>
            <a:pPr marL="0" marR="0" lvl="1" indent="0" algn="l" defTabSz="1244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Respiratory and infectious emergencies, seizures, &amp; dehydration are most common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BF07F5-032E-4942-A6BD-AB6193319712}"/>
              </a:ext>
            </a:extLst>
          </p:cNvPr>
          <p:cNvSpPr/>
          <p:nvPr/>
        </p:nvSpPr>
        <p:spPr>
          <a:xfrm>
            <a:off x="252919" y="4072138"/>
            <a:ext cx="11686162" cy="15844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181932" tIns="181932" rIns="181932" bIns="181932" numCol="1" spcCol="1270" anchor="ctr" anchorCtr="0">
            <a:noAutofit/>
          </a:bodyPr>
          <a:lstStyle/>
          <a:p>
            <a:pPr marL="0" marR="0" lvl="0" indent="0" algn="l" defTabSz="1511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Providing urgent/emergent care until EMS arrives will be necessary at times</a:t>
            </a:r>
          </a:p>
        </p:txBody>
      </p:sp>
    </p:spTree>
    <p:extLst>
      <p:ext uri="{BB962C8B-B14F-4D97-AF65-F5344CB8AC3E}">
        <p14:creationId xmlns:p14="http://schemas.microsoft.com/office/powerpoint/2010/main" val="260531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0E3359B-1B80-D769-A010-EBC9FDE0A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764" y="0"/>
            <a:ext cx="12192000" cy="1143000"/>
          </a:xfrm>
        </p:spPr>
        <p:txBody>
          <a:bodyPr/>
          <a:lstStyle/>
          <a:p>
            <a:r>
              <a:rPr lang="en-US" dirty="0"/>
              <a:t>      Intro to the Critical Care Guide</a:t>
            </a:r>
          </a:p>
        </p:txBody>
      </p:sp>
      <p:pic>
        <p:nvPicPr>
          <p:cNvPr id="4" name="Content Placeholder 4" descr="Diagram&#10;&#10;Description automatically generated with low confidence">
            <a:extLst>
              <a:ext uri="{FF2B5EF4-FFF2-40B4-BE49-F238E27FC236}">
                <a16:creationId xmlns:a16="http://schemas.microsoft.com/office/drawing/2014/main" id="{4C759078-35F4-9FCE-39C9-C161EDFB5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4" y="28713"/>
            <a:ext cx="901453" cy="901453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A8FDF03-F5F9-05CA-231E-ECB5C90C0C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" t="9877" r="5792" b="9535"/>
          <a:stretch/>
        </p:blipFill>
        <p:spPr>
          <a:xfrm>
            <a:off x="4041583" y="1095375"/>
            <a:ext cx="3914775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829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17DBB16C-DB32-4CEF-88FE-07F7CB5F2610}"/>
              </a:ext>
            </a:extLst>
          </p:cNvPr>
          <p:cNvSpPr txBox="1"/>
          <p:nvPr/>
        </p:nvSpPr>
        <p:spPr>
          <a:xfrm>
            <a:off x="2057400" y="1160736"/>
            <a:ext cx="7520212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indent="-342900">
              <a:buFont typeface="+mj-lt"/>
              <a:buAutoNum type="arabicPeriod"/>
            </a:pPr>
            <a:r>
              <a:rPr lang="en-US" sz="2800"/>
              <a:t>EMS Call Form</a:t>
            </a:r>
          </a:p>
          <a:p>
            <a:pPr marL="365760" indent="-342900">
              <a:buFont typeface="+mj-lt"/>
              <a:buAutoNum type="arabicPeriod"/>
            </a:pPr>
            <a:endParaRPr lang="en-US" sz="2600"/>
          </a:p>
          <a:p>
            <a:pPr marL="365760" indent="-342900">
              <a:buFont typeface="+mj-lt"/>
              <a:buAutoNum type="arabicPeriod"/>
            </a:pPr>
            <a:r>
              <a:rPr lang="en-US" sz="2800"/>
              <a:t>Staff Roles for the Critically Ill Patient</a:t>
            </a:r>
          </a:p>
          <a:p>
            <a:pPr marL="365760" indent="-342900">
              <a:buFont typeface="+mj-lt"/>
              <a:buAutoNum type="arabicPeriod"/>
            </a:pPr>
            <a:endParaRPr lang="en-US" sz="2400"/>
          </a:p>
          <a:p>
            <a:pPr marL="365760" indent="-342900">
              <a:buFont typeface="+mj-lt"/>
              <a:buAutoNum type="arabicPeriod"/>
            </a:pPr>
            <a:r>
              <a:rPr lang="en-US" sz="2800"/>
              <a:t>Clinical Guidelines</a:t>
            </a:r>
          </a:p>
          <a:p>
            <a:pPr marL="365760" indent="-342900">
              <a:buFont typeface="+mj-lt"/>
              <a:buAutoNum type="arabicPeriod"/>
            </a:pPr>
            <a:endParaRPr lang="en-US" sz="2200"/>
          </a:p>
          <a:p>
            <a:pPr marL="365760" indent="-342900">
              <a:buFont typeface="+mj-lt"/>
              <a:buAutoNum type="arabicPeriod"/>
            </a:pPr>
            <a:r>
              <a:rPr lang="en-US" sz="2800"/>
              <a:t>Weight-Based Medication Guide</a:t>
            </a:r>
          </a:p>
          <a:p>
            <a:pPr marL="365760" indent="-342900">
              <a:buFont typeface="+mj-lt"/>
              <a:buAutoNum type="arabicPeriod"/>
            </a:pPr>
            <a:endParaRPr lang="en-US" sz="2400"/>
          </a:p>
          <a:p>
            <a:pPr marL="365760" indent="-342900">
              <a:buFont typeface="+mj-lt"/>
              <a:buAutoNum type="arabicPeriod"/>
            </a:pPr>
            <a:r>
              <a:rPr lang="en-US" sz="2800"/>
              <a:t>Critical Care Flow Sheet</a:t>
            </a:r>
          </a:p>
          <a:p>
            <a:pPr marL="365760" indent="-342900">
              <a:buFont typeface="+mj-lt"/>
              <a:buAutoNum type="arabicPeriod"/>
            </a:pPr>
            <a:endParaRPr lang="en-US" sz="2400"/>
          </a:p>
          <a:p>
            <a:pPr marL="365760" indent="-342900">
              <a:buFont typeface="+mj-lt"/>
              <a:buAutoNum type="arabicPeriod"/>
            </a:pPr>
            <a:r>
              <a:rPr lang="en-US" sz="2800"/>
              <a:t>Simulation Program Documents</a:t>
            </a:r>
          </a:p>
          <a:p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E122521-41AE-44D6-AC71-282A7681AF58}"/>
              </a:ext>
            </a:extLst>
          </p:cNvPr>
          <p:cNvCxnSpPr>
            <a:cxnSpLocks/>
          </p:cNvCxnSpPr>
          <p:nvPr/>
        </p:nvCxnSpPr>
        <p:spPr>
          <a:xfrm>
            <a:off x="4686893" y="1447800"/>
            <a:ext cx="3798901" cy="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9B47D24-E90D-4849-9B4D-961A7D80A52B}"/>
              </a:ext>
            </a:extLst>
          </p:cNvPr>
          <p:cNvCxnSpPr>
            <a:cxnSpLocks/>
          </p:cNvCxnSpPr>
          <p:nvPr/>
        </p:nvCxnSpPr>
        <p:spPr>
          <a:xfrm>
            <a:off x="8010119" y="2266643"/>
            <a:ext cx="475675" cy="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8DF3CA3-4B6A-4BD2-9CAC-8E677608C544}"/>
              </a:ext>
            </a:extLst>
          </p:cNvPr>
          <p:cNvCxnSpPr>
            <a:cxnSpLocks/>
          </p:cNvCxnSpPr>
          <p:nvPr/>
        </p:nvCxnSpPr>
        <p:spPr>
          <a:xfrm>
            <a:off x="5288319" y="3076575"/>
            <a:ext cx="3197475" cy="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105E766-EBE9-4783-A8D1-8A6855D74504}"/>
              </a:ext>
            </a:extLst>
          </p:cNvPr>
          <p:cNvCxnSpPr>
            <a:cxnSpLocks/>
          </p:cNvCxnSpPr>
          <p:nvPr/>
        </p:nvCxnSpPr>
        <p:spPr>
          <a:xfrm>
            <a:off x="7341907" y="3822783"/>
            <a:ext cx="1143887" cy="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9BF3A76-F901-40DC-9C5D-5E6FEE36006B}"/>
              </a:ext>
            </a:extLst>
          </p:cNvPr>
          <p:cNvCxnSpPr>
            <a:cxnSpLocks/>
          </p:cNvCxnSpPr>
          <p:nvPr/>
        </p:nvCxnSpPr>
        <p:spPr>
          <a:xfrm>
            <a:off x="6027303" y="4610100"/>
            <a:ext cx="2458491" cy="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9F57735-3353-4C0F-B89B-B771D5E27838}"/>
              </a:ext>
            </a:extLst>
          </p:cNvPr>
          <p:cNvCxnSpPr>
            <a:cxnSpLocks/>
          </p:cNvCxnSpPr>
          <p:nvPr/>
        </p:nvCxnSpPr>
        <p:spPr>
          <a:xfrm>
            <a:off x="7262627" y="5391150"/>
            <a:ext cx="1223167" cy="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47" name="TextBox 1046">
            <a:extLst>
              <a:ext uri="{FF2B5EF4-FFF2-40B4-BE49-F238E27FC236}">
                <a16:creationId xmlns:a16="http://schemas.microsoft.com/office/drawing/2014/main" id="{E1CFD1ED-9D99-4A41-B756-8A2BE41D7A07}"/>
              </a:ext>
            </a:extLst>
          </p:cNvPr>
          <p:cNvSpPr txBox="1"/>
          <p:nvPr/>
        </p:nvSpPr>
        <p:spPr>
          <a:xfrm>
            <a:off x="1632471" y="78679"/>
            <a:ext cx="9239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on each      for a glimpse into each section </a:t>
            </a:r>
          </a:p>
        </p:txBody>
      </p:sp>
      <p:pic>
        <p:nvPicPr>
          <p:cNvPr id="1050" name="Graphic 1049" descr="Star with solid fill">
            <a:extLst>
              <a:ext uri="{FF2B5EF4-FFF2-40B4-BE49-F238E27FC236}">
                <a16:creationId xmlns:a16="http://schemas.microsoft.com/office/drawing/2014/main" id="{FDDD7F0D-6DEB-411C-BF98-E35EF2ACA8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14825" y="177710"/>
            <a:ext cx="372068" cy="37206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grpSp>
        <p:nvGrpSpPr>
          <p:cNvPr id="1048" name="Group 1047">
            <a:extLst>
              <a:ext uri="{FF2B5EF4-FFF2-40B4-BE49-F238E27FC236}">
                <a16:creationId xmlns:a16="http://schemas.microsoft.com/office/drawing/2014/main" id="{E11D8897-2AF5-4960-8948-B223E800D04B}"/>
              </a:ext>
            </a:extLst>
          </p:cNvPr>
          <p:cNvGrpSpPr/>
          <p:nvPr/>
        </p:nvGrpSpPr>
        <p:grpSpPr>
          <a:xfrm>
            <a:off x="8278277" y="771526"/>
            <a:ext cx="3669500" cy="5820252"/>
            <a:chOff x="7411502" y="285750"/>
            <a:chExt cx="3856573" cy="6020278"/>
          </a:xfrm>
        </p:grpSpPr>
        <p:pic>
          <p:nvPicPr>
            <p:cNvPr id="9" name="Picture 8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6AAF33E8-3D24-4B68-A2FB-6CB5521DF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21" y="285750"/>
              <a:ext cx="1664797" cy="600001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suz="http://schemas.microsoft.com/office/powerpoint/2016/summaryzoom" Requires="psuz">
            <p:graphicFrame>
              <p:nvGraphicFramePr>
                <p:cNvPr id="12" name="Summary Zoom 11">
                  <a:extLst>
                    <a:ext uri="{FF2B5EF4-FFF2-40B4-BE49-F238E27FC236}">
                      <a16:creationId xmlns:a16="http://schemas.microsoft.com/office/drawing/2014/main" id="{00A9174C-020F-4D09-8C49-7072228FFD83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7411502" y="528912"/>
                <a:ext cx="3856573" cy="5777116"/>
              </p:xfrm>
              <a:graphic>
                <a:graphicData uri="http://schemas.microsoft.com/office/powerpoint/2016/summaryzoom">
                  <psuz:summaryZm>
                    <psuz:summaryZmObj sectionId="{41C814AE-3D60-472A-9EC3-F12A3196A220}" offsetFactorX="-21667" offsetFactorY="-147644" scaleFactorX="15329" scaleFactorY="27251">
                      <psuz:zmPr id="{4D228D51-41A2-433F-9276-2CD23EA79581}">
                        <p166:blipFill xmlns:p166="http://schemas.microsoft.com/office/powerpoint/2016/6/main">
                          <a:blip r:embed="rId6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 rot="21600000">
                            <a:off x="493807" y="303883"/>
                            <a:ext cx="253123" cy="253118"/>
                          </a:xfrm>
                          <a:prstGeom prst="rect">
                            <a:avLst/>
                          </a:prstGeom>
                          <a:ln w="3175">
                            <a:noFill/>
                          </a:ln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</p166:spPr>
                      </psuz:zmPr>
                    </psuz:summaryZmObj>
                    <psuz:summaryZmObj sectionId="{689B2136-26C0-4CB5-98F0-F410BE13758B}" offsetFactorX="-126112" offsetFactorY="-54704" scaleFactorX="15329" scaleFactorY="27251">
                      <psuz:zmPr id="{BFF267E7-9802-424A-B503-28F9237D2463}">
                        <p166:blipFill xmlns:p166="http://schemas.microsoft.com/office/powerpoint/2016/6/main">
                          <a:blip r:embed="rId6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 rot="21600000">
                            <a:off x="482331" y="1167148"/>
                            <a:ext cx="253123" cy="253118"/>
                          </a:xfrm>
                          <a:prstGeom prst="rect">
                            <a:avLst/>
                          </a:prstGeom>
                          <a:ln w="3175">
                            <a:noFill/>
                          </a:ln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</p166:spPr>
                      </psuz:zmPr>
                    </psuz:summaryZmObj>
                    <psuz:summaryZmObj sectionId="{B7434C42-1947-4DEA-AF7D-597AFD761BDD}" offsetFactorX="-21691" offsetFactorY="-79055" scaleFactorX="15329" scaleFactorY="27251">
                      <psuz:zmPr id="{26DA1DE2-8522-4F32-BFC2-8D4757FB16C8}">
                        <p166:blipFill xmlns:p166="http://schemas.microsoft.com/office/powerpoint/2016/6/main">
                          <a:blip r:embed="rId6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 rot="21600000">
                            <a:off x="493411" y="1931730"/>
                            <a:ext cx="253123" cy="253118"/>
                          </a:xfrm>
                          <a:prstGeom prst="rect">
                            <a:avLst/>
                          </a:prstGeom>
                          <a:ln w="3175">
                            <a:noFill/>
                          </a:ln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</p166:spPr>
                      </psuz:zmPr>
                    </psuz:summaryZmObj>
                    <psuz:summaryZmObj sectionId="{DA555974-EDED-4A44-8EE1-E64C0F603BE1}" offsetFactorX="-126112" offsetFactorY="1243" scaleFactorX="15329" scaleFactorY="27251">
                      <psuz:zmPr id="{1131BFA7-0A61-4F67-BF01-E34C33062EB4}">
                        <p166:blipFill xmlns:p166="http://schemas.microsoft.com/office/powerpoint/2016/6/main">
                          <a:blip r:embed="rId6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 rot="21600000">
                            <a:off x="482331" y="2677570"/>
                            <a:ext cx="253123" cy="253118"/>
                          </a:xfrm>
                          <a:prstGeom prst="rect">
                            <a:avLst/>
                          </a:prstGeom>
                          <a:ln w="3175">
                            <a:noFill/>
                          </a:ln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</p166:spPr>
                      </psuz:zmPr>
                    </psuz:summaryZmObj>
                    <psuz:summaryZmObj sectionId="{DD5CCE27-F05E-46BF-B641-9C5D406FA00A}" offsetFactorX="-22379" offsetFactorY="-22379" scaleFactorX="15329" scaleFactorY="27251">
                      <psuz:zmPr id="{6F1C7EB4-63AD-4832-9261-710EDFC8A8C1}">
                        <p166:blipFill xmlns:p166="http://schemas.microsoft.com/office/powerpoint/2016/6/main">
                          <a:blip r:embed="rId6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 rot="21600000">
                            <a:off x="482050" y="3448924"/>
                            <a:ext cx="253123" cy="253118"/>
                          </a:xfrm>
                          <a:prstGeom prst="rect">
                            <a:avLst/>
                          </a:prstGeom>
                          <a:ln w="3175">
                            <a:noFill/>
                          </a:ln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</p166:spPr>
                      </psuz:zmPr>
                    </psuz:summaryZmObj>
                    <psuz:summaryZmObj sectionId="{2C9C446F-BA60-42E9-80F1-DDF1A97C97AD}" offsetFactorX="-126112" offsetFactorY="64422" scaleFactorX="15329" scaleFactorY="27251">
                      <psuz:zmPr id="{325B1F67-B246-46A4-8072-537DC3189239}">
                        <p166:blipFill xmlns:p166="http://schemas.microsoft.com/office/powerpoint/2016/6/main">
                          <a:blip r:embed="rId6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 rot="21600000">
                            <a:off x="482331" y="4255167"/>
                            <a:ext cx="253123" cy="253118"/>
                          </a:xfrm>
                          <a:prstGeom prst="rect">
                            <a:avLst/>
                          </a:prstGeom>
                          <a:ln w="3175">
                            <a:noFill/>
                          </a:ln>
                          <a:effectLst>
                            <a:glow rad="127000">
                              <a:schemeClr val="accent5">
                                <a:lumMod val="20000"/>
                                <a:lumOff val="80000"/>
                              </a:schemeClr>
                            </a:glow>
                          </a:effectLst>
                        </p166:spPr>
                      </psuz:zmPr>
                    </psuz:summaryZmObj>
                    <psuz:gridLayout/>
                  </psuz:summaryZm>
                </a:graphicData>
              </a:graphic>
            </p:graphicFrame>
          </mc:Choice>
          <mc:Fallback>
            <p:grpSp>
              <p:nvGrpSpPr>
                <p:cNvPr id="12" name="Summary Zoom 11">
                  <a:extLst>
                    <a:ext uri="{FF2B5EF4-FFF2-40B4-BE49-F238E27FC236}">
                      <a16:creationId xmlns:a16="http://schemas.microsoft.com/office/drawing/2014/main" id="{00A9174C-020F-4D09-8C49-7072228FFD83}"/>
                    </a:ext>
                  </a:extLst>
                </p:cNvPr>
                <p:cNvGrpSpPr>
                  <a:grpSpLocks noGrp="1" noUngrp="1" noRot="1" noChangeAspect="1" noMove="1" noResize="1"/>
                </p:cNvGrpSpPr>
                <p:nvPr/>
              </p:nvGrpSpPr>
              <p:grpSpPr>
                <a:xfrm>
                  <a:off x="8278277" y="1006609"/>
                  <a:ext cx="3669500" cy="5585169"/>
                  <a:chOff x="8278277" y="1006609"/>
                  <a:chExt cx="3669500" cy="5585169"/>
                </a:xfrm>
              </p:grpSpPr>
              <p:pic>
                <p:nvPicPr>
                  <p:cNvPr id="2" name="Picture 2"/>
                  <p:cNvPicPr>
                    <a:picLocks noSelect="1" noRot="1" noChangeAspect="1" noMove="1" noResize="1" noEditPoints="1" noAdjustHandles="1" noChangeArrowheads="1" noChangeShapeType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rot="21600000">
                    <a:off x="8772084" y="1310492"/>
                    <a:ext cx="253123" cy="253118"/>
                  </a:xfrm>
                  <a:prstGeom prst="rect">
                    <a:avLst/>
                  </a:prstGeom>
                  <a:ln w="3175">
                    <a:noFill/>
                  </a:ln>
                  <a:effectLst>
                    <a:glow rad="127000">
                      <a:schemeClr val="accent5">
                        <a:lumMod val="20000"/>
                        <a:lumOff val="80000"/>
                      </a:schemeClr>
                    </a:glow>
                  </a:effectLst>
                </p:spPr>
              </p:pic>
              <p:pic>
                <p:nvPicPr>
                  <p:cNvPr id="3" name="Picture 3"/>
                  <p:cNvPicPr>
                    <a:picLocks noSelect="1" noRot="1" noChangeAspect="1" noMove="1" noResize="1" noEditPoints="1" noAdjustHandles="1" noChangeArrowheads="1" noChangeShapeType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rot="21600000">
                    <a:off x="8760608" y="2173757"/>
                    <a:ext cx="253123" cy="253118"/>
                  </a:xfrm>
                  <a:prstGeom prst="rect">
                    <a:avLst/>
                  </a:prstGeom>
                  <a:ln w="3175">
                    <a:noFill/>
                  </a:ln>
                  <a:effectLst>
                    <a:glow rad="127000">
                      <a:schemeClr val="accent5">
                        <a:lumMod val="20000"/>
                        <a:lumOff val="80000"/>
                      </a:schemeClr>
                    </a:glow>
                  </a:effectLst>
                </p:spPr>
              </p:pic>
              <p:pic>
                <p:nvPicPr>
                  <p:cNvPr id="4" name="Picture 4"/>
                  <p:cNvPicPr>
                    <a:picLocks noSelect="1" noRot="1" noChangeAspect="1" noMove="1" noResize="1" noEditPoints="1" noAdjustHandles="1" noChangeArrowheads="1" noChangeShapeType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rot="21600000">
                    <a:off x="8771688" y="2938339"/>
                    <a:ext cx="253123" cy="253118"/>
                  </a:xfrm>
                  <a:prstGeom prst="rect">
                    <a:avLst/>
                  </a:prstGeom>
                  <a:ln w="3175">
                    <a:noFill/>
                  </a:ln>
                  <a:effectLst>
                    <a:glow rad="127000">
                      <a:schemeClr val="accent5">
                        <a:lumMod val="20000"/>
                        <a:lumOff val="80000"/>
                      </a:schemeClr>
                    </a:glow>
                  </a:effectLst>
                </p:spPr>
              </p:pic>
              <p:pic>
                <p:nvPicPr>
                  <p:cNvPr id="5" name="Picture 5"/>
                  <p:cNvPicPr>
                    <a:picLocks noSelect="1" noRot="1" noChangeAspect="1" noMove="1" noResize="1" noEditPoints="1" noAdjustHandles="1" noChangeArrowheads="1" noChangeShapeType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rot="21600000">
                    <a:off x="8760608" y="3684179"/>
                    <a:ext cx="253123" cy="253118"/>
                  </a:xfrm>
                  <a:prstGeom prst="rect">
                    <a:avLst/>
                  </a:prstGeom>
                  <a:ln w="3175">
                    <a:noFill/>
                  </a:ln>
                  <a:effectLst>
                    <a:glow rad="127000">
                      <a:schemeClr val="accent5">
                        <a:lumMod val="20000"/>
                        <a:lumOff val="80000"/>
                      </a:schemeClr>
                    </a:glow>
                  </a:effectLst>
                </p:spPr>
              </p:pic>
              <p:pic>
                <p:nvPicPr>
                  <p:cNvPr id="6" name="Picture 6"/>
                  <p:cNvPicPr>
                    <a:picLocks noSelect="1" noRot="1" noChangeAspect="1" noMove="1" noResize="1" noEditPoints="1" noAdjustHandles="1" noChangeArrowheads="1" noChangeShapeType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rot="21600000">
                    <a:off x="8760327" y="4455533"/>
                    <a:ext cx="253123" cy="253118"/>
                  </a:xfrm>
                  <a:prstGeom prst="rect">
                    <a:avLst/>
                  </a:prstGeom>
                  <a:ln w="3175">
                    <a:noFill/>
                  </a:ln>
                  <a:effectLst>
                    <a:glow rad="127000">
                      <a:schemeClr val="accent5">
                        <a:lumMod val="20000"/>
                        <a:lumOff val="80000"/>
                      </a:schemeClr>
                    </a:glow>
                  </a:effectLst>
                </p:spPr>
              </p:pic>
              <p:pic>
                <p:nvPicPr>
                  <p:cNvPr id="7" name="Picture 7"/>
                  <p:cNvPicPr>
                    <a:picLocks noSelect="1" noRot="1" noChangeAspect="1" noMove="1" noResize="1" noEditPoints="1" noAdjustHandles="1" noChangeArrowheads="1" noChangeShapeType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rot="21600000">
                    <a:off x="8760608" y="5261776"/>
                    <a:ext cx="253123" cy="253118"/>
                  </a:xfrm>
                  <a:prstGeom prst="rect">
                    <a:avLst/>
                  </a:prstGeom>
                  <a:ln w="3175">
                    <a:noFill/>
                  </a:ln>
                  <a:effectLst>
                    <a:glow rad="127000">
                      <a:schemeClr val="accent5">
                        <a:lumMod val="20000"/>
                        <a:lumOff val="80000"/>
                      </a:schemeClr>
                    </a:glow>
                  </a:effectLst>
                </p:spPr>
              </p:pic>
            </p:grpSp>
          </mc:Fallback>
        </mc:AlternateContent>
      </p:grpSp>
    </p:spTree>
    <p:extLst>
      <p:ext uri="{BB962C8B-B14F-4D97-AF65-F5344CB8AC3E}">
        <p14:creationId xmlns:p14="http://schemas.microsoft.com/office/powerpoint/2010/main" val="5006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3804A-7F16-6C00-C030-412D20996412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Diagram&#10;&#10;Description automatically generated with low confidence">
            <a:extLst>
              <a:ext uri="{FF2B5EF4-FFF2-40B4-BE49-F238E27FC236}">
                <a16:creationId xmlns:a16="http://schemas.microsoft.com/office/drawing/2014/main" id="{3C02571D-6851-5FB2-34EB-EAB0706156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4" y="28713"/>
            <a:ext cx="901453" cy="90145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43B9245-69FD-F30F-21E7-F2FA97958A7C}"/>
              </a:ext>
            </a:extLst>
          </p:cNvPr>
          <p:cNvGrpSpPr/>
          <p:nvPr/>
        </p:nvGrpSpPr>
        <p:grpSpPr>
          <a:xfrm>
            <a:off x="487639" y="1387073"/>
            <a:ext cx="10245818" cy="1424946"/>
            <a:chOff x="487639" y="1387073"/>
            <a:chExt cx="10245818" cy="1424946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07513C9-32BD-33E8-8777-EE56F34B5504}"/>
                </a:ext>
              </a:extLst>
            </p:cNvPr>
            <p:cNvSpPr/>
            <p:nvPr/>
          </p:nvSpPr>
          <p:spPr>
            <a:xfrm>
              <a:off x="3998311" y="1456519"/>
              <a:ext cx="6735146" cy="1286055"/>
            </a:xfrm>
            <a:custGeom>
              <a:avLst/>
              <a:gdLst>
                <a:gd name="connsiteX0" fmla="*/ 214347 w 1286054"/>
                <a:gd name="connsiteY0" fmla="*/ 0 h 6735145"/>
                <a:gd name="connsiteX1" fmla="*/ 1071707 w 1286054"/>
                <a:gd name="connsiteY1" fmla="*/ 0 h 6735145"/>
                <a:gd name="connsiteX2" fmla="*/ 1286054 w 1286054"/>
                <a:gd name="connsiteY2" fmla="*/ 214347 h 6735145"/>
                <a:gd name="connsiteX3" fmla="*/ 1286054 w 1286054"/>
                <a:gd name="connsiteY3" fmla="*/ 6735145 h 6735145"/>
                <a:gd name="connsiteX4" fmla="*/ 1286054 w 1286054"/>
                <a:gd name="connsiteY4" fmla="*/ 6735145 h 6735145"/>
                <a:gd name="connsiteX5" fmla="*/ 0 w 1286054"/>
                <a:gd name="connsiteY5" fmla="*/ 6735145 h 6735145"/>
                <a:gd name="connsiteX6" fmla="*/ 0 w 1286054"/>
                <a:gd name="connsiteY6" fmla="*/ 6735145 h 6735145"/>
                <a:gd name="connsiteX7" fmla="*/ 0 w 1286054"/>
                <a:gd name="connsiteY7" fmla="*/ 214347 h 6735145"/>
                <a:gd name="connsiteX8" fmla="*/ 214347 w 1286054"/>
                <a:gd name="connsiteY8" fmla="*/ 0 h 6735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6054" h="6735145">
                  <a:moveTo>
                    <a:pt x="1286054" y="1122550"/>
                  </a:moveTo>
                  <a:lnTo>
                    <a:pt x="1286054" y="5612595"/>
                  </a:lnTo>
                  <a:cubicBezTo>
                    <a:pt x="1286054" y="6232563"/>
                    <a:pt x="1267730" y="6735142"/>
                    <a:pt x="1245125" y="6735142"/>
                  </a:cubicBezTo>
                  <a:lnTo>
                    <a:pt x="0" y="6735142"/>
                  </a:lnTo>
                  <a:lnTo>
                    <a:pt x="0" y="6735142"/>
                  </a:lnTo>
                  <a:lnTo>
                    <a:pt x="0" y="3"/>
                  </a:lnTo>
                  <a:lnTo>
                    <a:pt x="0" y="3"/>
                  </a:lnTo>
                  <a:lnTo>
                    <a:pt x="1245125" y="3"/>
                  </a:lnTo>
                  <a:cubicBezTo>
                    <a:pt x="1267730" y="3"/>
                    <a:pt x="1286054" y="502582"/>
                    <a:pt x="1286054" y="1122550"/>
                  </a:cubicBezTo>
                  <a:close/>
                </a:path>
              </a:pathLst>
            </a:custGeom>
            <a:solidFill>
              <a:srgbClr val="8064A2">
                <a:tint val="40000"/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8064A2">
                  <a:tint val="40000"/>
                  <a:alpha val="90000"/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spcFirstLastPara="0" vert="horz" wrap="square" lIns="247651" tIns="186605" rIns="310430" bIns="186606" numCol="1" spcCol="1270" anchor="ctr" anchorCtr="0">
              <a:noAutofit/>
            </a:bodyPr>
            <a:lstStyle/>
            <a:p>
              <a:pPr marL="182880" marR="0" lvl="1" indent="0" algn="l" defTabSz="1066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Transfer to procedure room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E80746C-A21E-4749-CD4D-ACB82AF6BC5A}"/>
                </a:ext>
              </a:extLst>
            </p:cNvPr>
            <p:cNvSpPr/>
            <p:nvPr/>
          </p:nvSpPr>
          <p:spPr>
            <a:xfrm>
              <a:off x="487639" y="1387073"/>
              <a:ext cx="3774321" cy="1424946"/>
            </a:xfrm>
            <a:custGeom>
              <a:avLst/>
              <a:gdLst>
                <a:gd name="connsiteX0" fmla="*/ 0 w 3774321"/>
                <a:gd name="connsiteY0" fmla="*/ 237496 h 1424946"/>
                <a:gd name="connsiteX1" fmla="*/ 237496 w 3774321"/>
                <a:gd name="connsiteY1" fmla="*/ 0 h 1424946"/>
                <a:gd name="connsiteX2" fmla="*/ 3536825 w 3774321"/>
                <a:gd name="connsiteY2" fmla="*/ 0 h 1424946"/>
                <a:gd name="connsiteX3" fmla="*/ 3774321 w 3774321"/>
                <a:gd name="connsiteY3" fmla="*/ 237496 h 1424946"/>
                <a:gd name="connsiteX4" fmla="*/ 3774321 w 3774321"/>
                <a:gd name="connsiteY4" fmla="*/ 1187450 h 1424946"/>
                <a:gd name="connsiteX5" fmla="*/ 3536825 w 3774321"/>
                <a:gd name="connsiteY5" fmla="*/ 1424946 h 1424946"/>
                <a:gd name="connsiteX6" fmla="*/ 237496 w 3774321"/>
                <a:gd name="connsiteY6" fmla="*/ 1424946 h 1424946"/>
                <a:gd name="connsiteX7" fmla="*/ 0 w 3774321"/>
                <a:gd name="connsiteY7" fmla="*/ 1187450 h 1424946"/>
                <a:gd name="connsiteX8" fmla="*/ 0 w 3774321"/>
                <a:gd name="connsiteY8" fmla="*/ 237496 h 142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74321" h="1424946">
                  <a:moveTo>
                    <a:pt x="0" y="237496"/>
                  </a:moveTo>
                  <a:cubicBezTo>
                    <a:pt x="0" y="106331"/>
                    <a:pt x="106331" y="0"/>
                    <a:pt x="237496" y="0"/>
                  </a:cubicBezTo>
                  <a:lnTo>
                    <a:pt x="3536825" y="0"/>
                  </a:lnTo>
                  <a:cubicBezTo>
                    <a:pt x="3667990" y="0"/>
                    <a:pt x="3774321" y="106331"/>
                    <a:pt x="3774321" y="237496"/>
                  </a:cubicBezTo>
                  <a:lnTo>
                    <a:pt x="3774321" y="1187450"/>
                  </a:lnTo>
                  <a:cubicBezTo>
                    <a:pt x="3774321" y="1318615"/>
                    <a:pt x="3667990" y="1424946"/>
                    <a:pt x="3536825" y="1424946"/>
                  </a:cubicBezTo>
                  <a:lnTo>
                    <a:pt x="237496" y="1424946"/>
                  </a:lnTo>
                  <a:cubicBezTo>
                    <a:pt x="106331" y="1424946"/>
                    <a:pt x="0" y="1318615"/>
                    <a:pt x="0" y="1187450"/>
                  </a:cubicBezTo>
                  <a:lnTo>
                    <a:pt x="0" y="237496"/>
                  </a:lnTo>
                  <a:close/>
                </a:path>
              </a:pathLst>
            </a:custGeom>
            <a:gradFill rotWithShape="1">
              <a:gsLst>
                <a:gs pos="0">
                  <a:srgbClr val="8064A2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8064A2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8064A2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spcFirstLastPara="0" vert="horz" wrap="square" lIns="252440" tIns="161000" rIns="252440" bIns="161000" numCol="1" spcCol="1270" anchor="ctr" anchorCtr="0">
              <a:noAutofit/>
            </a:bodyPr>
            <a:lstStyle/>
            <a:p>
              <a:pPr marL="0" marR="0" lvl="0" indent="0" algn="ctr" defTabSz="2133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The</a:t>
              </a:r>
              <a:r>
                <a:rPr kumimoji="0" lang="en-US" sz="4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Patient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99C5C02-7D2F-E13B-83B6-4181F4666C68}"/>
              </a:ext>
            </a:extLst>
          </p:cNvPr>
          <p:cNvGrpSpPr/>
          <p:nvPr/>
        </p:nvGrpSpPr>
        <p:grpSpPr>
          <a:xfrm>
            <a:off x="487639" y="2883267"/>
            <a:ext cx="10245818" cy="1424946"/>
            <a:chOff x="487639" y="2883267"/>
            <a:chExt cx="10245818" cy="1424946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E9AE52C-6398-1BD2-EA71-93B061880CA9}"/>
                </a:ext>
              </a:extLst>
            </p:cNvPr>
            <p:cNvSpPr/>
            <p:nvPr/>
          </p:nvSpPr>
          <p:spPr>
            <a:xfrm>
              <a:off x="3998311" y="2952713"/>
              <a:ext cx="6735146" cy="1286055"/>
            </a:xfrm>
            <a:custGeom>
              <a:avLst/>
              <a:gdLst>
                <a:gd name="connsiteX0" fmla="*/ 214347 w 1286054"/>
                <a:gd name="connsiteY0" fmla="*/ 0 h 6735145"/>
                <a:gd name="connsiteX1" fmla="*/ 1071707 w 1286054"/>
                <a:gd name="connsiteY1" fmla="*/ 0 h 6735145"/>
                <a:gd name="connsiteX2" fmla="*/ 1286054 w 1286054"/>
                <a:gd name="connsiteY2" fmla="*/ 214347 h 6735145"/>
                <a:gd name="connsiteX3" fmla="*/ 1286054 w 1286054"/>
                <a:gd name="connsiteY3" fmla="*/ 6735145 h 6735145"/>
                <a:gd name="connsiteX4" fmla="*/ 1286054 w 1286054"/>
                <a:gd name="connsiteY4" fmla="*/ 6735145 h 6735145"/>
                <a:gd name="connsiteX5" fmla="*/ 0 w 1286054"/>
                <a:gd name="connsiteY5" fmla="*/ 6735145 h 6735145"/>
                <a:gd name="connsiteX6" fmla="*/ 0 w 1286054"/>
                <a:gd name="connsiteY6" fmla="*/ 6735145 h 6735145"/>
                <a:gd name="connsiteX7" fmla="*/ 0 w 1286054"/>
                <a:gd name="connsiteY7" fmla="*/ 214347 h 6735145"/>
                <a:gd name="connsiteX8" fmla="*/ 214347 w 1286054"/>
                <a:gd name="connsiteY8" fmla="*/ 0 h 6735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6054" h="6735145">
                  <a:moveTo>
                    <a:pt x="1286054" y="1122550"/>
                  </a:moveTo>
                  <a:lnTo>
                    <a:pt x="1286054" y="5612595"/>
                  </a:lnTo>
                  <a:cubicBezTo>
                    <a:pt x="1286054" y="6232563"/>
                    <a:pt x="1267730" y="6735142"/>
                    <a:pt x="1245125" y="6735142"/>
                  </a:cubicBezTo>
                  <a:lnTo>
                    <a:pt x="0" y="6735142"/>
                  </a:lnTo>
                  <a:lnTo>
                    <a:pt x="0" y="6735142"/>
                  </a:lnTo>
                  <a:lnTo>
                    <a:pt x="0" y="3"/>
                  </a:lnTo>
                  <a:lnTo>
                    <a:pt x="0" y="3"/>
                  </a:lnTo>
                  <a:lnTo>
                    <a:pt x="1245125" y="3"/>
                  </a:lnTo>
                  <a:cubicBezTo>
                    <a:pt x="1267730" y="3"/>
                    <a:pt x="1286054" y="502582"/>
                    <a:pt x="1286054" y="1122550"/>
                  </a:cubicBezTo>
                  <a:close/>
                </a:path>
              </a:pathLst>
            </a:custGeom>
            <a:solidFill>
              <a:srgbClr val="8064A2">
                <a:tint val="40000"/>
                <a:alpha val="90000"/>
                <a:hueOff val="-1972855"/>
                <a:satOff val="11079"/>
                <a:lumOff val="704"/>
                <a:alphaOff val="0"/>
              </a:srgbClr>
            </a:solidFill>
            <a:ln w="9525" cap="flat" cmpd="sng" algn="ctr">
              <a:solidFill>
                <a:srgbClr val="8064A2">
                  <a:tint val="40000"/>
                  <a:alpha val="90000"/>
                  <a:hueOff val="-1972855"/>
                  <a:satOff val="11079"/>
                  <a:lumOff val="704"/>
                  <a:alphaOff val="0"/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spcFirstLastPara="0" vert="horz" wrap="square" lIns="247651" tIns="186605" rIns="310430" bIns="186606" numCol="1" spcCol="1270" anchor="ctr" anchorCtr="0">
              <a:noAutofit/>
            </a:bodyPr>
            <a:lstStyle/>
            <a:p>
              <a:pPr marL="228600" marR="0" lvl="1" indent="0" algn="l" defTabSz="1066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Remove from procedure room, if occupied</a:t>
              </a: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36582EF-ECE9-F0C3-CE9D-CADFC7DBF3EE}"/>
                </a:ext>
              </a:extLst>
            </p:cNvPr>
            <p:cNvSpPr/>
            <p:nvPr/>
          </p:nvSpPr>
          <p:spPr>
            <a:xfrm>
              <a:off x="487639" y="2883267"/>
              <a:ext cx="3774321" cy="1424946"/>
            </a:xfrm>
            <a:custGeom>
              <a:avLst/>
              <a:gdLst>
                <a:gd name="connsiteX0" fmla="*/ 0 w 3774321"/>
                <a:gd name="connsiteY0" fmla="*/ 237496 h 1424946"/>
                <a:gd name="connsiteX1" fmla="*/ 237496 w 3774321"/>
                <a:gd name="connsiteY1" fmla="*/ 0 h 1424946"/>
                <a:gd name="connsiteX2" fmla="*/ 3536825 w 3774321"/>
                <a:gd name="connsiteY2" fmla="*/ 0 h 1424946"/>
                <a:gd name="connsiteX3" fmla="*/ 3774321 w 3774321"/>
                <a:gd name="connsiteY3" fmla="*/ 237496 h 1424946"/>
                <a:gd name="connsiteX4" fmla="*/ 3774321 w 3774321"/>
                <a:gd name="connsiteY4" fmla="*/ 1187450 h 1424946"/>
                <a:gd name="connsiteX5" fmla="*/ 3536825 w 3774321"/>
                <a:gd name="connsiteY5" fmla="*/ 1424946 h 1424946"/>
                <a:gd name="connsiteX6" fmla="*/ 237496 w 3774321"/>
                <a:gd name="connsiteY6" fmla="*/ 1424946 h 1424946"/>
                <a:gd name="connsiteX7" fmla="*/ 0 w 3774321"/>
                <a:gd name="connsiteY7" fmla="*/ 1187450 h 1424946"/>
                <a:gd name="connsiteX8" fmla="*/ 0 w 3774321"/>
                <a:gd name="connsiteY8" fmla="*/ 237496 h 142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74321" h="1424946">
                  <a:moveTo>
                    <a:pt x="0" y="237496"/>
                  </a:moveTo>
                  <a:cubicBezTo>
                    <a:pt x="0" y="106331"/>
                    <a:pt x="106331" y="0"/>
                    <a:pt x="237496" y="0"/>
                  </a:cubicBezTo>
                  <a:lnTo>
                    <a:pt x="3536825" y="0"/>
                  </a:lnTo>
                  <a:cubicBezTo>
                    <a:pt x="3667990" y="0"/>
                    <a:pt x="3774321" y="106331"/>
                    <a:pt x="3774321" y="237496"/>
                  </a:cubicBezTo>
                  <a:lnTo>
                    <a:pt x="3774321" y="1187450"/>
                  </a:lnTo>
                  <a:cubicBezTo>
                    <a:pt x="3774321" y="1318615"/>
                    <a:pt x="3667990" y="1424946"/>
                    <a:pt x="3536825" y="1424946"/>
                  </a:cubicBezTo>
                  <a:lnTo>
                    <a:pt x="237496" y="1424946"/>
                  </a:lnTo>
                  <a:cubicBezTo>
                    <a:pt x="106331" y="1424946"/>
                    <a:pt x="0" y="1318615"/>
                    <a:pt x="0" y="1187450"/>
                  </a:cubicBezTo>
                  <a:lnTo>
                    <a:pt x="0" y="237496"/>
                  </a:lnTo>
                  <a:close/>
                </a:path>
              </a:pathLst>
            </a:custGeom>
            <a:gradFill rotWithShape="1">
              <a:gsLst>
                <a:gs pos="0">
                  <a:srgbClr val="8064A2">
                    <a:hueOff val="-2232385"/>
                    <a:satOff val="13449"/>
                    <a:lumOff val="1078"/>
                    <a:alphaOff val="0"/>
                    <a:shade val="51000"/>
                    <a:satMod val="130000"/>
                  </a:srgbClr>
                </a:gs>
                <a:gs pos="80000">
                  <a:srgbClr val="8064A2">
                    <a:hueOff val="-2232385"/>
                    <a:satOff val="13449"/>
                    <a:lumOff val="1078"/>
                    <a:alphaOff val="0"/>
                    <a:shade val="93000"/>
                    <a:satMod val="130000"/>
                  </a:srgbClr>
                </a:gs>
                <a:gs pos="100000">
                  <a:srgbClr val="8064A2">
                    <a:hueOff val="-2232385"/>
                    <a:satOff val="13449"/>
                    <a:lumOff val="1078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spcFirstLastPara="0" vert="horz" wrap="square" lIns="252440" tIns="161000" rIns="252440" bIns="161000" numCol="1" spcCol="1270" anchor="ctr" anchorCtr="0">
              <a:noAutofit/>
            </a:bodyPr>
            <a:lstStyle/>
            <a:p>
              <a:pPr marL="0" marR="0" lvl="0" indent="0" algn="ctr" defTabSz="2133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Other Patients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75791B0-0495-3FB0-CFAD-AA10D0DCE895}"/>
              </a:ext>
            </a:extLst>
          </p:cNvPr>
          <p:cNvGrpSpPr/>
          <p:nvPr/>
        </p:nvGrpSpPr>
        <p:grpSpPr>
          <a:xfrm>
            <a:off x="494756" y="4381620"/>
            <a:ext cx="10238701" cy="1424946"/>
            <a:chOff x="494756" y="4381620"/>
            <a:chExt cx="10238701" cy="1424946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CB30C7F-80E0-6804-2ABA-0A5C124A6291}"/>
                </a:ext>
              </a:extLst>
            </p:cNvPr>
            <p:cNvSpPr/>
            <p:nvPr/>
          </p:nvSpPr>
          <p:spPr>
            <a:xfrm>
              <a:off x="3998311" y="4448907"/>
              <a:ext cx="6735146" cy="1286055"/>
            </a:xfrm>
            <a:custGeom>
              <a:avLst/>
              <a:gdLst>
                <a:gd name="connsiteX0" fmla="*/ 214347 w 1286054"/>
                <a:gd name="connsiteY0" fmla="*/ 0 h 6735145"/>
                <a:gd name="connsiteX1" fmla="*/ 1071707 w 1286054"/>
                <a:gd name="connsiteY1" fmla="*/ 0 h 6735145"/>
                <a:gd name="connsiteX2" fmla="*/ 1286054 w 1286054"/>
                <a:gd name="connsiteY2" fmla="*/ 214347 h 6735145"/>
                <a:gd name="connsiteX3" fmla="*/ 1286054 w 1286054"/>
                <a:gd name="connsiteY3" fmla="*/ 6735145 h 6735145"/>
                <a:gd name="connsiteX4" fmla="*/ 1286054 w 1286054"/>
                <a:gd name="connsiteY4" fmla="*/ 6735145 h 6735145"/>
                <a:gd name="connsiteX5" fmla="*/ 0 w 1286054"/>
                <a:gd name="connsiteY5" fmla="*/ 6735145 h 6735145"/>
                <a:gd name="connsiteX6" fmla="*/ 0 w 1286054"/>
                <a:gd name="connsiteY6" fmla="*/ 6735145 h 6735145"/>
                <a:gd name="connsiteX7" fmla="*/ 0 w 1286054"/>
                <a:gd name="connsiteY7" fmla="*/ 214347 h 6735145"/>
                <a:gd name="connsiteX8" fmla="*/ 214347 w 1286054"/>
                <a:gd name="connsiteY8" fmla="*/ 0 h 6735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6054" h="6735145">
                  <a:moveTo>
                    <a:pt x="1286054" y="1122550"/>
                  </a:moveTo>
                  <a:lnTo>
                    <a:pt x="1286054" y="5612595"/>
                  </a:lnTo>
                  <a:cubicBezTo>
                    <a:pt x="1286054" y="6232563"/>
                    <a:pt x="1267730" y="6735142"/>
                    <a:pt x="1245125" y="6735142"/>
                  </a:cubicBezTo>
                  <a:lnTo>
                    <a:pt x="0" y="6735142"/>
                  </a:lnTo>
                  <a:lnTo>
                    <a:pt x="0" y="6735142"/>
                  </a:lnTo>
                  <a:lnTo>
                    <a:pt x="0" y="3"/>
                  </a:lnTo>
                  <a:lnTo>
                    <a:pt x="0" y="3"/>
                  </a:lnTo>
                  <a:lnTo>
                    <a:pt x="1245125" y="3"/>
                  </a:lnTo>
                  <a:cubicBezTo>
                    <a:pt x="1267730" y="3"/>
                    <a:pt x="1286054" y="502582"/>
                    <a:pt x="1286054" y="1122550"/>
                  </a:cubicBezTo>
                  <a:close/>
                </a:path>
              </a:pathLst>
            </a:custGeom>
            <a:solidFill>
              <a:srgbClr val="8064A2">
                <a:tint val="40000"/>
                <a:alpha val="90000"/>
                <a:hueOff val="-3945710"/>
                <a:satOff val="22157"/>
                <a:lumOff val="1408"/>
                <a:alphaOff val="0"/>
              </a:srgbClr>
            </a:solidFill>
            <a:ln w="9525" cap="flat" cmpd="sng" algn="ctr">
              <a:solidFill>
                <a:srgbClr val="8064A2">
                  <a:tint val="40000"/>
                  <a:alpha val="90000"/>
                  <a:hueOff val="-3945710"/>
                  <a:satOff val="22157"/>
                  <a:lumOff val="1408"/>
                  <a:alphaOff val="0"/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spcFirstLastPara="0" vert="horz" wrap="square" lIns="247651" tIns="186605" rIns="310430" bIns="186606" numCol="1" spcCol="1270" anchor="ctr" anchorCtr="0">
              <a:noAutofit/>
            </a:bodyPr>
            <a:lstStyle/>
            <a:p>
              <a:pPr marL="228600" marR="0" lvl="1" indent="0" algn="l" defTabSz="1066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Inform other patients of office emergency &amp; possible care delay, “crowd control”</a:t>
              </a:r>
            </a:p>
            <a:p>
              <a:pPr marL="228600" marR="0" lvl="1" indent="0" algn="l" defTabSz="1066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Ready to activate EMS</a:t>
              </a: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8856195-DBEE-FA74-0B9A-DF15805262D9}"/>
                </a:ext>
              </a:extLst>
            </p:cNvPr>
            <p:cNvSpPr/>
            <p:nvPr/>
          </p:nvSpPr>
          <p:spPr>
            <a:xfrm>
              <a:off x="494756" y="4381620"/>
              <a:ext cx="3774321" cy="1424946"/>
            </a:xfrm>
            <a:custGeom>
              <a:avLst/>
              <a:gdLst>
                <a:gd name="connsiteX0" fmla="*/ 0 w 3774321"/>
                <a:gd name="connsiteY0" fmla="*/ 237496 h 1424946"/>
                <a:gd name="connsiteX1" fmla="*/ 237496 w 3774321"/>
                <a:gd name="connsiteY1" fmla="*/ 0 h 1424946"/>
                <a:gd name="connsiteX2" fmla="*/ 3536825 w 3774321"/>
                <a:gd name="connsiteY2" fmla="*/ 0 h 1424946"/>
                <a:gd name="connsiteX3" fmla="*/ 3774321 w 3774321"/>
                <a:gd name="connsiteY3" fmla="*/ 237496 h 1424946"/>
                <a:gd name="connsiteX4" fmla="*/ 3774321 w 3774321"/>
                <a:gd name="connsiteY4" fmla="*/ 1187450 h 1424946"/>
                <a:gd name="connsiteX5" fmla="*/ 3536825 w 3774321"/>
                <a:gd name="connsiteY5" fmla="*/ 1424946 h 1424946"/>
                <a:gd name="connsiteX6" fmla="*/ 237496 w 3774321"/>
                <a:gd name="connsiteY6" fmla="*/ 1424946 h 1424946"/>
                <a:gd name="connsiteX7" fmla="*/ 0 w 3774321"/>
                <a:gd name="connsiteY7" fmla="*/ 1187450 h 1424946"/>
                <a:gd name="connsiteX8" fmla="*/ 0 w 3774321"/>
                <a:gd name="connsiteY8" fmla="*/ 237496 h 142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74321" h="1424946">
                  <a:moveTo>
                    <a:pt x="0" y="237496"/>
                  </a:moveTo>
                  <a:cubicBezTo>
                    <a:pt x="0" y="106331"/>
                    <a:pt x="106331" y="0"/>
                    <a:pt x="237496" y="0"/>
                  </a:cubicBezTo>
                  <a:lnTo>
                    <a:pt x="3536825" y="0"/>
                  </a:lnTo>
                  <a:cubicBezTo>
                    <a:pt x="3667990" y="0"/>
                    <a:pt x="3774321" y="106331"/>
                    <a:pt x="3774321" y="237496"/>
                  </a:cubicBezTo>
                  <a:lnTo>
                    <a:pt x="3774321" y="1187450"/>
                  </a:lnTo>
                  <a:cubicBezTo>
                    <a:pt x="3774321" y="1318615"/>
                    <a:pt x="3667990" y="1424946"/>
                    <a:pt x="3536825" y="1424946"/>
                  </a:cubicBezTo>
                  <a:lnTo>
                    <a:pt x="237496" y="1424946"/>
                  </a:lnTo>
                  <a:cubicBezTo>
                    <a:pt x="106331" y="1424946"/>
                    <a:pt x="0" y="1318615"/>
                    <a:pt x="0" y="1187450"/>
                  </a:cubicBezTo>
                  <a:lnTo>
                    <a:pt x="0" y="237496"/>
                  </a:lnTo>
                  <a:close/>
                </a:path>
              </a:pathLst>
            </a:custGeom>
            <a:gradFill rotWithShape="1">
              <a:gsLst>
                <a:gs pos="0">
                  <a:srgbClr val="8064A2">
                    <a:hueOff val="-4464770"/>
                    <a:satOff val="26899"/>
                    <a:lumOff val="2156"/>
                    <a:alphaOff val="0"/>
                    <a:shade val="51000"/>
                    <a:satMod val="130000"/>
                  </a:srgbClr>
                </a:gs>
                <a:gs pos="80000">
                  <a:srgbClr val="8064A2">
                    <a:hueOff val="-4464770"/>
                    <a:satOff val="26899"/>
                    <a:lumOff val="2156"/>
                    <a:alphaOff val="0"/>
                    <a:shade val="93000"/>
                    <a:satMod val="130000"/>
                  </a:srgbClr>
                </a:gs>
                <a:gs pos="100000">
                  <a:srgbClr val="8064A2">
                    <a:hueOff val="-4464770"/>
                    <a:satOff val="26899"/>
                    <a:lumOff val="2156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spcFirstLastPara="0" vert="horz" wrap="square" lIns="252440" tIns="161000" rIns="252440" bIns="161000" numCol="1" spcCol="1270" anchor="ctr" anchorCtr="0">
              <a:noAutofit/>
            </a:bodyPr>
            <a:lstStyle/>
            <a:p>
              <a:pPr marL="0" marR="0" lvl="0" indent="0" algn="ctr" defTabSz="2133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Front Desk</a:t>
              </a:r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C6F472E5-D63E-56CB-7FA3-E1D8E8211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692" y="-87549"/>
            <a:ext cx="12192000" cy="1143000"/>
          </a:xfrm>
        </p:spPr>
        <p:txBody>
          <a:bodyPr>
            <a:normAutofit/>
          </a:bodyPr>
          <a:lstStyle/>
          <a:p>
            <a:r>
              <a:rPr lang="en-US" dirty="0"/>
              <a:t>      Mobilize Patients</a:t>
            </a:r>
          </a:p>
        </p:txBody>
      </p:sp>
    </p:spTree>
    <p:extLst>
      <p:ext uri="{BB962C8B-B14F-4D97-AF65-F5344CB8AC3E}">
        <p14:creationId xmlns:p14="http://schemas.microsoft.com/office/powerpoint/2010/main" val="422449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A3307FC-4EB3-BCD5-CD4B-E99E632B0CE8}"/>
              </a:ext>
            </a:extLst>
          </p:cNvPr>
          <p:cNvSpPr/>
          <p:nvPr/>
        </p:nvSpPr>
        <p:spPr>
          <a:xfrm>
            <a:off x="6795116" y="1150334"/>
            <a:ext cx="1909236" cy="1849279"/>
          </a:xfrm>
          <a:custGeom>
            <a:avLst/>
            <a:gdLst>
              <a:gd name="connsiteX0" fmla="*/ 0 w 1916906"/>
              <a:gd name="connsiteY0" fmla="*/ 0 h 1916906"/>
              <a:gd name="connsiteX1" fmla="*/ 1916906 w 1916906"/>
              <a:gd name="connsiteY1" fmla="*/ 0 h 1916906"/>
              <a:gd name="connsiteX2" fmla="*/ 1916906 w 1916906"/>
              <a:gd name="connsiteY2" fmla="*/ 1916906 h 1916906"/>
              <a:gd name="connsiteX3" fmla="*/ 0 w 1916906"/>
              <a:gd name="connsiteY3" fmla="*/ 1916906 h 1916906"/>
              <a:gd name="connsiteX4" fmla="*/ 0 w 1916906"/>
              <a:gd name="connsiteY4" fmla="*/ 0 h 1916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6906" h="1916906">
                <a:moveTo>
                  <a:pt x="0" y="0"/>
                </a:moveTo>
                <a:lnTo>
                  <a:pt x="1916906" y="0"/>
                </a:lnTo>
                <a:lnTo>
                  <a:pt x="1916906" y="1916906"/>
                </a:lnTo>
                <a:lnTo>
                  <a:pt x="0" y="191690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spcFirstLastPara="0" vert="horz" wrap="square" lIns="82550" tIns="82550" rIns="82550" bIns="82550" numCol="1" spcCol="1270" anchor="ctr" anchorCtr="0">
            <a:noAutofit/>
          </a:bodyPr>
          <a:lstStyle/>
          <a:p>
            <a:pPr marL="0" marR="0" lvl="0" indent="0" algn="ctr" defTabSz="2889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CCC060A-02ED-1AEC-F798-1638CB4750FF}"/>
              </a:ext>
            </a:extLst>
          </p:cNvPr>
          <p:cNvSpPr/>
          <p:nvPr/>
        </p:nvSpPr>
        <p:spPr>
          <a:xfrm>
            <a:off x="6795116" y="4294545"/>
            <a:ext cx="1909236" cy="1849279"/>
          </a:xfrm>
          <a:custGeom>
            <a:avLst/>
            <a:gdLst>
              <a:gd name="connsiteX0" fmla="*/ 0 w 1916906"/>
              <a:gd name="connsiteY0" fmla="*/ 0 h 1916906"/>
              <a:gd name="connsiteX1" fmla="*/ 1916906 w 1916906"/>
              <a:gd name="connsiteY1" fmla="*/ 0 h 1916906"/>
              <a:gd name="connsiteX2" fmla="*/ 1916906 w 1916906"/>
              <a:gd name="connsiteY2" fmla="*/ 1916906 h 1916906"/>
              <a:gd name="connsiteX3" fmla="*/ 0 w 1916906"/>
              <a:gd name="connsiteY3" fmla="*/ 1916906 h 1916906"/>
              <a:gd name="connsiteX4" fmla="*/ 0 w 1916906"/>
              <a:gd name="connsiteY4" fmla="*/ 0 h 1916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6906" h="1916906">
                <a:moveTo>
                  <a:pt x="0" y="0"/>
                </a:moveTo>
                <a:lnTo>
                  <a:pt x="1916906" y="0"/>
                </a:lnTo>
                <a:lnTo>
                  <a:pt x="1916906" y="1916906"/>
                </a:lnTo>
                <a:lnTo>
                  <a:pt x="0" y="191690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spcFirstLastPara="0" vert="horz" wrap="square" lIns="82550" tIns="82550" rIns="82550" bIns="82550" numCol="1" spcCol="1270" anchor="ctr" anchorCtr="0">
            <a:noAutofit/>
          </a:bodyPr>
          <a:lstStyle/>
          <a:p>
            <a:pPr marL="0" marR="0" lvl="0" indent="0" algn="ctr" defTabSz="2889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B1CCEC2-A45A-46F2-1E26-99C6EA497048}"/>
              </a:ext>
            </a:extLst>
          </p:cNvPr>
          <p:cNvSpPr/>
          <p:nvPr/>
        </p:nvSpPr>
        <p:spPr>
          <a:xfrm>
            <a:off x="3548961" y="4294545"/>
            <a:ext cx="1909236" cy="1849279"/>
          </a:xfrm>
          <a:custGeom>
            <a:avLst/>
            <a:gdLst>
              <a:gd name="connsiteX0" fmla="*/ 0 w 1916906"/>
              <a:gd name="connsiteY0" fmla="*/ 0 h 1916906"/>
              <a:gd name="connsiteX1" fmla="*/ 1916906 w 1916906"/>
              <a:gd name="connsiteY1" fmla="*/ 0 h 1916906"/>
              <a:gd name="connsiteX2" fmla="*/ 1916906 w 1916906"/>
              <a:gd name="connsiteY2" fmla="*/ 1916906 h 1916906"/>
              <a:gd name="connsiteX3" fmla="*/ 0 w 1916906"/>
              <a:gd name="connsiteY3" fmla="*/ 1916906 h 1916906"/>
              <a:gd name="connsiteX4" fmla="*/ 0 w 1916906"/>
              <a:gd name="connsiteY4" fmla="*/ 0 h 1916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6906" h="1916906">
                <a:moveTo>
                  <a:pt x="0" y="0"/>
                </a:moveTo>
                <a:lnTo>
                  <a:pt x="1916906" y="0"/>
                </a:lnTo>
                <a:lnTo>
                  <a:pt x="1916906" y="1916906"/>
                </a:lnTo>
                <a:lnTo>
                  <a:pt x="0" y="191690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spcFirstLastPara="0" vert="horz" wrap="square" lIns="82550" tIns="82550" rIns="82550" bIns="82550" numCol="1" spcCol="1270" anchor="ctr" anchorCtr="0">
            <a:noAutofit/>
          </a:bodyPr>
          <a:lstStyle/>
          <a:p>
            <a:pPr marL="0" marR="0" lvl="0" indent="0" algn="ctr" defTabSz="2889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1C53CDA-1375-905C-9257-5512A6543D47}"/>
              </a:ext>
            </a:extLst>
          </p:cNvPr>
          <p:cNvSpPr>
            <a:spLocks noChangeAspect="1"/>
          </p:cNvSpPr>
          <p:nvPr/>
        </p:nvSpPr>
        <p:spPr>
          <a:xfrm>
            <a:off x="3579473" y="1083701"/>
            <a:ext cx="4854128" cy="4771233"/>
          </a:xfrm>
          <a:custGeom>
            <a:avLst/>
            <a:gdLst>
              <a:gd name="connsiteX0" fmla="*/ 0 w 4482192"/>
              <a:gd name="connsiteY0" fmla="*/ 2241096 h 4482192"/>
              <a:gd name="connsiteX1" fmla="*/ 2241096 w 4482192"/>
              <a:gd name="connsiteY1" fmla="*/ 0 h 4482192"/>
              <a:gd name="connsiteX2" fmla="*/ 2241096 w 4482192"/>
              <a:gd name="connsiteY2" fmla="*/ 2241096 h 4482192"/>
              <a:gd name="connsiteX3" fmla="*/ 0 w 4482192"/>
              <a:gd name="connsiteY3" fmla="*/ 2241096 h 4482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2192" h="4482192">
                <a:moveTo>
                  <a:pt x="0" y="2241096"/>
                </a:moveTo>
                <a:cubicBezTo>
                  <a:pt x="0" y="1003373"/>
                  <a:pt x="1003373" y="0"/>
                  <a:pt x="2241096" y="0"/>
                </a:cubicBezTo>
                <a:lnTo>
                  <a:pt x="2241096" y="2241096"/>
                </a:lnTo>
                <a:lnTo>
                  <a:pt x="0" y="2241096"/>
                </a:lnTo>
                <a:close/>
              </a:path>
            </a:pathLst>
          </a:custGeom>
          <a:gradFill rotWithShape="1">
            <a:gsLst>
              <a:gs pos="0">
                <a:srgbClr val="8064A2">
                  <a:hueOff val="-4464770"/>
                  <a:satOff val="26899"/>
                  <a:lumOff val="2156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-4464770"/>
                  <a:satOff val="26899"/>
                  <a:lumOff val="2156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-4464770"/>
                  <a:satOff val="26899"/>
                  <a:lumOff val="2156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txBody>
          <a:bodyPr spcFirstLastPara="0" vert="horz" wrap="square" lIns="542475" tIns="862631" rIns="2560320" bIns="2356696" numCol="1" spcCol="1270" anchor="ctr" anchorCtr="0">
            <a:noAutofit/>
          </a:bodyPr>
          <a:lstStyle/>
          <a:p>
            <a:pPr marL="0" marR="0" lvl="0" indent="0" algn="ctr" defTabSz="1244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Identify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B919BC7-438E-F2CF-473C-6FAAC64BEF91}"/>
              </a:ext>
            </a:extLst>
          </p:cNvPr>
          <p:cNvSpPr>
            <a:spLocks noChangeAspect="1"/>
          </p:cNvSpPr>
          <p:nvPr/>
        </p:nvSpPr>
        <p:spPr>
          <a:xfrm>
            <a:off x="3579473" y="1088268"/>
            <a:ext cx="4854128" cy="4771233"/>
          </a:xfrm>
          <a:custGeom>
            <a:avLst/>
            <a:gdLst>
              <a:gd name="connsiteX0" fmla="*/ 2241096 w 4482192"/>
              <a:gd name="connsiteY0" fmla="*/ 4482192 h 4482192"/>
              <a:gd name="connsiteX1" fmla="*/ 0 w 4482192"/>
              <a:gd name="connsiteY1" fmla="*/ 2241096 h 4482192"/>
              <a:gd name="connsiteX2" fmla="*/ 2241096 w 4482192"/>
              <a:gd name="connsiteY2" fmla="*/ 2241096 h 4482192"/>
              <a:gd name="connsiteX3" fmla="*/ 2241096 w 4482192"/>
              <a:gd name="connsiteY3" fmla="*/ 4482192 h 4482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2192" h="4482192">
                <a:moveTo>
                  <a:pt x="2241096" y="4482192"/>
                </a:moveTo>
                <a:cubicBezTo>
                  <a:pt x="1003373" y="4482192"/>
                  <a:pt x="0" y="3478819"/>
                  <a:pt x="0" y="2241096"/>
                </a:cubicBezTo>
                <a:lnTo>
                  <a:pt x="2241096" y="2241096"/>
                </a:lnTo>
                <a:lnTo>
                  <a:pt x="2241096" y="4482192"/>
                </a:lnTo>
                <a:close/>
              </a:path>
            </a:pathLst>
          </a:custGeom>
          <a:gradFill rotWithShape="1">
            <a:gsLst>
              <a:gs pos="0">
                <a:srgbClr val="8064A2">
                  <a:hueOff val="-2976513"/>
                  <a:satOff val="17933"/>
                  <a:lumOff val="1437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-2976513"/>
                  <a:satOff val="17933"/>
                  <a:lumOff val="1437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-2976513"/>
                  <a:satOff val="17933"/>
                  <a:lumOff val="1437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txBody>
          <a:bodyPr spcFirstLastPara="0" vert="horz" wrap="square" lIns="548825" tIns="2363045" rIns="2560320" bIns="868982" numCol="1" spcCol="1270" anchor="ctr" anchorCtr="0">
            <a:noAutofit/>
          </a:bodyPr>
          <a:lstStyle/>
          <a:p>
            <a:pPr marL="0" marR="0" lvl="0" indent="0" algn="ctr" defTabSz="1466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1466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Initiate Early Transfer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C948B5F-3A36-DE14-C84E-4951D3FAC35A}"/>
              </a:ext>
            </a:extLst>
          </p:cNvPr>
          <p:cNvSpPr>
            <a:spLocks noChangeAspect="1"/>
          </p:cNvSpPr>
          <p:nvPr/>
        </p:nvSpPr>
        <p:spPr>
          <a:xfrm>
            <a:off x="3579473" y="1084872"/>
            <a:ext cx="4854127" cy="4770809"/>
          </a:xfrm>
          <a:custGeom>
            <a:avLst/>
            <a:gdLst>
              <a:gd name="connsiteX0" fmla="*/ 2241096 w 4482192"/>
              <a:gd name="connsiteY0" fmla="*/ 0 h 4482192"/>
              <a:gd name="connsiteX1" fmla="*/ 4482192 w 4482192"/>
              <a:gd name="connsiteY1" fmla="*/ 2241096 h 4482192"/>
              <a:gd name="connsiteX2" fmla="*/ 2241096 w 4482192"/>
              <a:gd name="connsiteY2" fmla="*/ 2241096 h 4482192"/>
              <a:gd name="connsiteX3" fmla="*/ 2241096 w 4482192"/>
              <a:gd name="connsiteY3" fmla="*/ 0 h 4482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2192" h="4482192">
                <a:moveTo>
                  <a:pt x="2241096" y="0"/>
                </a:moveTo>
                <a:cubicBezTo>
                  <a:pt x="3478819" y="0"/>
                  <a:pt x="4482192" y="1003373"/>
                  <a:pt x="4482192" y="2241096"/>
                </a:cubicBezTo>
                <a:lnTo>
                  <a:pt x="2241096" y="2241096"/>
                </a:lnTo>
                <a:lnTo>
                  <a:pt x="2241096" y="0"/>
                </a:lnTo>
                <a:close/>
              </a:path>
            </a:pathLst>
          </a:custGeom>
          <a:gradFill rotWithShape="1">
            <a:gsLst>
              <a:gs pos="0">
                <a:srgbClr val="8064A2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txBody>
          <a:bodyPr spcFirstLastPara="0" vert="horz" wrap="square" lIns="2194560" tIns="871116" rIns="577639" bIns="2360911" numCol="1" spcCol="1270" anchor="ctr" anchorCtr="0">
            <a:noAutofit/>
          </a:bodyPr>
          <a:lstStyle/>
          <a:p>
            <a:pPr marL="347472" marR="0" lvl="1" indent="0" algn="ctr" defTabSz="1466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Interact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40A6A2D-2209-7D55-A1E0-7E861265F6D4}"/>
              </a:ext>
            </a:extLst>
          </p:cNvPr>
          <p:cNvSpPr>
            <a:spLocks noChangeAspect="1"/>
          </p:cNvSpPr>
          <p:nvPr/>
        </p:nvSpPr>
        <p:spPr>
          <a:xfrm>
            <a:off x="3577871" y="1086662"/>
            <a:ext cx="4854128" cy="4771233"/>
          </a:xfrm>
          <a:custGeom>
            <a:avLst/>
            <a:gdLst>
              <a:gd name="connsiteX0" fmla="*/ 4482192 w 4482192"/>
              <a:gd name="connsiteY0" fmla="*/ 2241096 h 4482192"/>
              <a:gd name="connsiteX1" fmla="*/ 2241096 w 4482192"/>
              <a:gd name="connsiteY1" fmla="*/ 4482192 h 4482192"/>
              <a:gd name="connsiteX2" fmla="*/ 2241096 w 4482192"/>
              <a:gd name="connsiteY2" fmla="*/ 2241096 h 4482192"/>
              <a:gd name="connsiteX3" fmla="*/ 4482192 w 4482192"/>
              <a:gd name="connsiteY3" fmla="*/ 2241096 h 4482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2192" h="4482192">
                <a:moveTo>
                  <a:pt x="4482192" y="2241096"/>
                </a:moveTo>
                <a:cubicBezTo>
                  <a:pt x="4482192" y="3478819"/>
                  <a:pt x="3478819" y="4482192"/>
                  <a:pt x="2241096" y="4482192"/>
                </a:cubicBezTo>
                <a:lnTo>
                  <a:pt x="2241096" y="2241096"/>
                </a:lnTo>
                <a:lnTo>
                  <a:pt x="4482192" y="2241096"/>
                </a:lnTo>
                <a:close/>
              </a:path>
            </a:pathLst>
          </a:custGeom>
          <a:gradFill rotWithShape="1">
            <a:gsLst>
              <a:gs pos="0">
                <a:srgbClr val="8064A2">
                  <a:hueOff val="-1488257"/>
                  <a:satOff val="8966"/>
                  <a:lumOff val="719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-1488257"/>
                  <a:satOff val="8966"/>
                  <a:lumOff val="719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-1488257"/>
                  <a:satOff val="8966"/>
                  <a:lumOff val="719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txBody>
          <a:bodyPr spcFirstLastPara="0" vert="horz" wrap="square" lIns="2651760" tIns="2743200" rIns="457200" bIns="868982" numCol="1" spcCol="1270" anchor="ctr" anchorCtr="0">
            <a:noAutofit/>
          </a:bodyPr>
          <a:lstStyle/>
          <a:p>
            <a:pPr marL="0" marR="0" lvl="0" indent="0" algn="ctr" defTabSz="1466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Intervene</a:t>
            </a:r>
          </a:p>
        </p:txBody>
      </p:sp>
      <p:sp>
        <p:nvSpPr>
          <p:cNvPr id="20" name="Arrow: Circular 19">
            <a:extLst>
              <a:ext uri="{FF2B5EF4-FFF2-40B4-BE49-F238E27FC236}">
                <a16:creationId xmlns:a16="http://schemas.microsoft.com/office/drawing/2014/main" id="{092E4F2F-381A-9AA2-DEE4-183E5FB365C3}"/>
              </a:ext>
            </a:extLst>
          </p:cNvPr>
          <p:cNvSpPr>
            <a:spLocks noChangeAspect="1"/>
          </p:cNvSpPr>
          <p:nvPr/>
        </p:nvSpPr>
        <p:spPr>
          <a:xfrm>
            <a:off x="3319473" y="861129"/>
            <a:ext cx="5397408" cy="5001768"/>
          </a:xfrm>
          <a:prstGeom prst="circularArrow">
            <a:avLst>
              <a:gd name="adj1" fmla="val 6898"/>
              <a:gd name="adj2" fmla="val 465012"/>
              <a:gd name="adj3" fmla="val 16750847"/>
              <a:gd name="adj4" fmla="val 15184141"/>
              <a:gd name="adj5" fmla="val 5921"/>
            </a:avLst>
          </a:prstGeom>
          <a:gradFill rotWithShape="1">
            <a:gsLst>
              <a:gs pos="0">
                <a:srgbClr val="4F81BD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4F81BD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4F81BD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</p:sp>
      <p:sp>
        <p:nvSpPr>
          <p:cNvPr id="21" name="Arrow: Circular 20">
            <a:extLst>
              <a:ext uri="{FF2B5EF4-FFF2-40B4-BE49-F238E27FC236}">
                <a16:creationId xmlns:a16="http://schemas.microsoft.com/office/drawing/2014/main" id="{706191D5-E5BB-8BC9-1D23-D0F962C90D2F}"/>
              </a:ext>
            </a:extLst>
          </p:cNvPr>
          <p:cNvSpPr>
            <a:spLocks noChangeAspect="1"/>
          </p:cNvSpPr>
          <p:nvPr/>
        </p:nvSpPr>
        <p:spPr>
          <a:xfrm>
            <a:off x="3351102" y="1022371"/>
            <a:ext cx="5394960" cy="5001768"/>
          </a:xfrm>
          <a:prstGeom prst="circularArrow">
            <a:avLst>
              <a:gd name="adj1" fmla="val 6898"/>
              <a:gd name="adj2" fmla="val 465012"/>
              <a:gd name="adj3" fmla="val 550847"/>
              <a:gd name="adj4" fmla="val 20584141"/>
              <a:gd name="adj5" fmla="val 6852"/>
            </a:avLst>
          </a:prstGeom>
          <a:gradFill rotWithShape="1">
            <a:gsLst>
              <a:gs pos="0">
                <a:srgbClr val="4F81BD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4F81BD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4F81BD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CAD23C0-603C-1E38-A8AE-22331AAEF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0170" y="0"/>
            <a:ext cx="12192000" cy="1143000"/>
          </a:xfrm>
        </p:spPr>
        <p:txBody>
          <a:bodyPr>
            <a:noAutofit/>
          </a:bodyPr>
          <a:lstStyle/>
          <a:p>
            <a:pPr algn="ctr"/>
            <a:r>
              <a:rPr lang="en-US" sz="5400" dirty="0"/>
              <a:t>I</a:t>
            </a:r>
            <a:r>
              <a:rPr lang="en-US" sz="5400" baseline="30000" dirty="0"/>
              <a:t>4</a:t>
            </a:r>
            <a:r>
              <a:rPr lang="en-US" sz="5400" dirty="0"/>
              <a:t> RESCUE Cycle</a:t>
            </a:r>
          </a:p>
        </p:txBody>
      </p:sp>
    </p:spTree>
    <p:extLst>
      <p:ext uri="{BB962C8B-B14F-4D97-AF65-F5344CB8AC3E}">
        <p14:creationId xmlns:p14="http://schemas.microsoft.com/office/powerpoint/2010/main" val="68839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CB7C17B-A607-8632-E61C-40E552BDAADE}"/>
              </a:ext>
            </a:extLst>
          </p:cNvPr>
          <p:cNvSpPr/>
          <p:nvPr/>
        </p:nvSpPr>
        <p:spPr>
          <a:xfrm>
            <a:off x="5701442" y="3991376"/>
            <a:ext cx="748219" cy="522858"/>
          </a:xfrm>
          <a:custGeom>
            <a:avLst/>
            <a:gdLst>
              <a:gd name="connsiteX0" fmla="*/ 0 w 748219"/>
              <a:gd name="connsiteY0" fmla="*/ 104572 h 522858"/>
              <a:gd name="connsiteX1" fmla="*/ 486790 w 748219"/>
              <a:gd name="connsiteY1" fmla="*/ 104572 h 522858"/>
              <a:gd name="connsiteX2" fmla="*/ 486790 w 748219"/>
              <a:gd name="connsiteY2" fmla="*/ 0 h 522858"/>
              <a:gd name="connsiteX3" fmla="*/ 748219 w 748219"/>
              <a:gd name="connsiteY3" fmla="*/ 261429 h 522858"/>
              <a:gd name="connsiteX4" fmla="*/ 486790 w 748219"/>
              <a:gd name="connsiteY4" fmla="*/ 522858 h 522858"/>
              <a:gd name="connsiteX5" fmla="*/ 486790 w 748219"/>
              <a:gd name="connsiteY5" fmla="*/ 418286 h 522858"/>
              <a:gd name="connsiteX6" fmla="*/ 0 w 748219"/>
              <a:gd name="connsiteY6" fmla="*/ 418286 h 522858"/>
              <a:gd name="connsiteX7" fmla="*/ 0 w 748219"/>
              <a:gd name="connsiteY7" fmla="*/ 104572 h 52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8219" h="522858">
                <a:moveTo>
                  <a:pt x="0" y="104572"/>
                </a:moveTo>
                <a:lnTo>
                  <a:pt x="486790" y="104572"/>
                </a:lnTo>
                <a:lnTo>
                  <a:pt x="486790" y="0"/>
                </a:lnTo>
                <a:lnTo>
                  <a:pt x="748219" y="261429"/>
                </a:lnTo>
                <a:lnTo>
                  <a:pt x="486790" y="522858"/>
                </a:lnTo>
                <a:lnTo>
                  <a:pt x="486790" y="418286"/>
                </a:lnTo>
                <a:lnTo>
                  <a:pt x="0" y="418286"/>
                </a:lnTo>
                <a:lnTo>
                  <a:pt x="0" y="104572"/>
                </a:lnTo>
                <a:close/>
              </a:path>
            </a:pathLst>
          </a:custGeom>
          <a:solidFill>
            <a:srgbClr val="C0504D">
              <a:lumMod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0" vert="horz" wrap="square" lIns="0" tIns="104572" rIns="156857" bIns="104572" numCol="1" spcCol="1270" anchor="ctr" anchorCtr="0">
            <a:noAutofit/>
          </a:bodyPr>
          <a:lstStyle/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C63A025-5A70-7F98-BC22-62202DA6D6C0}"/>
              </a:ext>
            </a:extLst>
          </p:cNvPr>
          <p:cNvSpPr/>
          <p:nvPr/>
        </p:nvSpPr>
        <p:spPr>
          <a:xfrm>
            <a:off x="6475507" y="2948280"/>
            <a:ext cx="2236338" cy="2609050"/>
          </a:xfrm>
          <a:custGeom>
            <a:avLst/>
            <a:gdLst>
              <a:gd name="connsiteX0" fmla="*/ 0 w 2108299"/>
              <a:gd name="connsiteY0" fmla="*/ 210830 h 2428661"/>
              <a:gd name="connsiteX1" fmla="*/ 210830 w 2108299"/>
              <a:gd name="connsiteY1" fmla="*/ 0 h 2428661"/>
              <a:gd name="connsiteX2" fmla="*/ 1897469 w 2108299"/>
              <a:gd name="connsiteY2" fmla="*/ 0 h 2428661"/>
              <a:gd name="connsiteX3" fmla="*/ 2108299 w 2108299"/>
              <a:gd name="connsiteY3" fmla="*/ 210830 h 2428661"/>
              <a:gd name="connsiteX4" fmla="*/ 2108299 w 2108299"/>
              <a:gd name="connsiteY4" fmla="*/ 2217831 h 2428661"/>
              <a:gd name="connsiteX5" fmla="*/ 1897469 w 2108299"/>
              <a:gd name="connsiteY5" fmla="*/ 2428661 h 2428661"/>
              <a:gd name="connsiteX6" fmla="*/ 210830 w 2108299"/>
              <a:gd name="connsiteY6" fmla="*/ 2428661 h 2428661"/>
              <a:gd name="connsiteX7" fmla="*/ 0 w 2108299"/>
              <a:gd name="connsiteY7" fmla="*/ 2217831 h 2428661"/>
              <a:gd name="connsiteX8" fmla="*/ 0 w 2108299"/>
              <a:gd name="connsiteY8" fmla="*/ 210830 h 242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8299" h="2428661">
                <a:moveTo>
                  <a:pt x="0" y="210830"/>
                </a:moveTo>
                <a:cubicBezTo>
                  <a:pt x="0" y="94392"/>
                  <a:pt x="94392" y="0"/>
                  <a:pt x="210830" y="0"/>
                </a:cubicBezTo>
                <a:lnTo>
                  <a:pt x="1897469" y="0"/>
                </a:lnTo>
                <a:cubicBezTo>
                  <a:pt x="2013907" y="0"/>
                  <a:pt x="2108299" y="94392"/>
                  <a:pt x="2108299" y="210830"/>
                </a:cubicBezTo>
                <a:lnTo>
                  <a:pt x="2108299" y="2217831"/>
                </a:lnTo>
                <a:cubicBezTo>
                  <a:pt x="2108299" y="2334269"/>
                  <a:pt x="2013907" y="2428661"/>
                  <a:pt x="1897469" y="2428661"/>
                </a:cubicBezTo>
                <a:lnTo>
                  <a:pt x="210830" y="2428661"/>
                </a:lnTo>
                <a:cubicBezTo>
                  <a:pt x="94392" y="2428661"/>
                  <a:pt x="0" y="2334269"/>
                  <a:pt x="0" y="2217831"/>
                </a:cubicBezTo>
                <a:lnTo>
                  <a:pt x="0" y="210830"/>
                </a:lnTo>
                <a:close/>
              </a:path>
            </a:pathLst>
          </a:custGeom>
          <a:gradFill rotWithShape="1">
            <a:gsLst>
              <a:gs pos="0">
                <a:srgbClr val="8064A2">
                  <a:hueOff val="-2976513"/>
                  <a:satOff val="17933"/>
                  <a:lumOff val="1437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-2976513"/>
                  <a:satOff val="17933"/>
                  <a:lumOff val="1437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-2976513"/>
                  <a:satOff val="17933"/>
                  <a:lumOff val="1437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0" vert="horz" wrap="square" lIns="130330" tIns="130330" rIns="130330" bIns="130330" numCol="1" spcCol="1270" anchor="t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Critical 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8001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Interventions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4300" marR="0" lvl="1" indent="-114300" algn="l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4300" marR="0" lvl="1" indent="-114300" algn="l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Primary Assessment (Survey) &amp; Vitals:</a:t>
            </a:r>
          </a:p>
          <a:p>
            <a:pPr marL="365760" marR="0" lvl="2" indent="-114300" algn="l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Airway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65760" marR="0" lvl="2" indent="-114300" algn="l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Breathing 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65760" marR="0" lvl="2" indent="-114300" algn="l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Circulation</a:t>
            </a:r>
          </a:p>
          <a:p>
            <a:pPr marL="114300" marR="0" lvl="1" indent="-114300" algn="l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4300" marR="0" lvl="1" indent="-114300" algn="l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Secondary Assessment (Survey)</a:t>
            </a:r>
          </a:p>
        </p:txBody>
      </p:sp>
      <p:pic>
        <p:nvPicPr>
          <p:cNvPr id="17" name="Picture 16" descr="Chart, treemap chart&#10;&#10;Description automatically generated">
            <a:extLst>
              <a:ext uri="{FF2B5EF4-FFF2-40B4-BE49-F238E27FC236}">
                <a16:creationId xmlns:a16="http://schemas.microsoft.com/office/drawing/2014/main" id="{B302BA4F-C292-7CC7-CDFE-3751B01128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68" y="1553102"/>
            <a:ext cx="1266727" cy="1248053"/>
          </a:xfrm>
          <a:prstGeom prst="rect">
            <a:avLst/>
          </a:prstGeom>
        </p:spPr>
      </p:pic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43F72B92-974B-15F2-0F4D-4E6A1319E3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529" y="2167226"/>
            <a:ext cx="644887" cy="635586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DB656EC-557B-0657-871A-062CFA1084E4}"/>
              </a:ext>
            </a:extLst>
          </p:cNvPr>
          <p:cNvSpPr/>
          <p:nvPr/>
        </p:nvSpPr>
        <p:spPr>
          <a:xfrm>
            <a:off x="2643023" y="3985821"/>
            <a:ext cx="748219" cy="522858"/>
          </a:xfrm>
          <a:custGeom>
            <a:avLst/>
            <a:gdLst>
              <a:gd name="connsiteX0" fmla="*/ 0 w 748219"/>
              <a:gd name="connsiteY0" fmla="*/ 104572 h 522858"/>
              <a:gd name="connsiteX1" fmla="*/ 486790 w 748219"/>
              <a:gd name="connsiteY1" fmla="*/ 104572 h 522858"/>
              <a:gd name="connsiteX2" fmla="*/ 486790 w 748219"/>
              <a:gd name="connsiteY2" fmla="*/ 0 h 522858"/>
              <a:gd name="connsiteX3" fmla="*/ 748219 w 748219"/>
              <a:gd name="connsiteY3" fmla="*/ 261429 h 522858"/>
              <a:gd name="connsiteX4" fmla="*/ 486790 w 748219"/>
              <a:gd name="connsiteY4" fmla="*/ 522858 h 522858"/>
              <a:gd name="connsiteX5" fmla="*/ 486790 w 748219"/>
              <a:gd name="connsiteY5" fmla="*/ 418286 h 522858"/>
              <a:gd name="connsiteX6" fmla="*/ 0 w 748219"/>
              <a:gd name="connsiteY6" fmla="*/ 418286 h 522858"/>
              <a:gd name="connsiteX7" fmla="*/ 0 w 748219"/>
              <a:gd name="connsiteY7" fmla="*/ 104572 h 52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8219" h="522858">
                <a:moveTo>
                  <a:pt x="0" y="104572"/>
                </a:moveTo>
                <a:lnTo>
                  <a:pt x="486790" y="104572"/>
                </a:lnTo>
                <a:lnTo>
                  <a:pt x="486790" y="0"/>
                </a:lnTo>
                <a:lnTo>
                  <a:pt x="748219" y="261429"/>
                </a:lnTo>
                <a:lnTo>
                  <a:pt x="486790" y="522858"/>
                </a:lnTo>
                <a:lnTo>
                  <a:pt x="486790" y="418286"/>
                </a:lnTo>
                <a:lnTo>
                  <a:pt x="0" y="418286"/>
                </a:lnTo>
                <a:lnTo>
                  <a:pt x="0" y="104572"/>
                </a:lnTo>
                <a:close/>
              </a:path>
            </a:pathLst>
          </a:custGeom>
          <a:solidFill>
            <a:srgbClr val="C0504D">
              <a:lumMod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0" vert="horz" wrap="square" lIns="0" tIns="104572" rIns="156857" bIns="104572" numCol="1" spcCol="1270" anchor="ctr" anchorCtr="0">
            <a:noAutofit/>
          </a:bodyPr>
          <a:lstStyle/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3F7CB8A-287E-A385-D872-D0874C0180DD}"/>
              </a:ext>
            </a:extLst>
          </p:cNvPr>
          <p:cNvSpPr/>
          <p:nvPr/>
        </p:nvSpPr>
        <p:spPr>
          <a:xfrm>
            <a:off x="3422539" y="2942725"/>
            <a:ext cx="2236338" cy="2609050"/>
          </a:xfrm>
          <a:custGeom>
            <a:avLst/>
            <a:gdLst>
              <a:gd name="connsiteX0" fmla="*/ 0 w 2108299"/>
              <a:gd name="connsiteY0" fmla="*/ 210830 h 2428661"/>
              <a:gd name="connsiteX1" fmla="*/ 210830 w 2108299"/>
              <a:gd name="connsiteY1" fmla="*/ 0 h 2428661"/>
              <a:gd name="connsiteX2" fmla="*/ 1897469 w 2108299"/>
              <a:gd name="connsiteY2" fmla="*/ 0 h 2428661"/>
              <a:gd name="connsiteX3" fmla="*/ 2108299 w 2108299"/>
              <a:gd name="connsiteY3" fmla="*/ 210830 h 2428661"/>
              <a:gd name="connsiteX4" fmla="*/ 2108299 w 2108299"/>
              <a:gd name="connsiteY4" fmla="*/ 2217831 h 2428661"/>
              <a:gd name="connsiteX5" fmla="*/ 1897469 w 2108299"/>
              <a:gd name="connsiteY5" fmla="*/ 2428661 h 2428661"/>
              <a:gd name="connsiteX6" fmla="*/ 210830 w 2108299"/>
              <a:gd name="connsiteY6" fmla="*/ 2428661 h 2428661"/>
              <a:gd name="connsiteX7" fmla="*/ 0 w 2108299"/>
              <a:gd name="connsiteY7" fmla="*/ 2217831 h 2428661"/>
              <a:gd name="connsiteX8" fmla="*/ 0 w 2108299"/>
              <a:gd name="connsiteY8" fmla="*/ 210830 h 242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8299" h="2428661">
                <a:moveTo>
                  <a:pt x="0" y="210830"/>
                </a:moveTo>
                <a:cubicBezTo>
                  <a:pt x="0" y="94392"/>
                  <a:pt x="94392" y="0"/>
                  <a:pt x="210830" y="0"/>
                </a:cubicBezTo>
                <a:lnTo>
                  <a:pt x="1897469" y="0"/>
                </a:lnTo>
                <a:cubicBezTo>
                  <a:pt x="2013907" y="0"/>
                  <a:pt x="2108299" y="94392"/>
                  <a:pt x="2108299" y="210830"/>
                </a:cubicBezTo>
                <a:lnTo>
                  <a:pt x="2108299" y="2217831"/>
                </a:lnTo>
                <a:cubicBezTo>
                  <a:pt x="2108299" y="2334269"/>
                  <a:pt x="2013907" y="2428661"/>
                  <a:pt x="1897469" y="2428661"/>
                </a:cubicBezTo>
                <a:lnTo>
                  <a:pt x="210830" y="2428661"/>
                </a:lnTo>
                <a:cubicBezTo>
                  <a:pt x="94392" y="2428661"/>
                  <a:pt x="0" y="2334269"/>
                  <a:pt x="0" y="2217831"/>
                </a:cubicBezTo>
                <a:lnTo>
                  <a:pt x="0" y="210830"/>
                </a:lnTo>
                <a:close/>
              </a:path>
            </a:pathLst>
          </a:custGeom>
          <a:gradFill rotWithShape="1">
            <a:gsLst>
              <a:gs pos="0">
                <a:srgbClr val="8064A2">
                  <a:hueOff val="-1488257"/>
                  <a:satOff val="8966"/>
                  <a:lumOff val="719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-1488257"/>
                  <a:satOff val="8966"/>
                  <a:lumOff val="719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-1488257"/>
                  <a:satOff val="8966"/>
                  <a:lumOff val="719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0" vert="horz" wrap="square" lIns="130330" tIns="130330" rIns="130330" bIns="130330" numCol="1" spcCol="1270" anchor="t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Mobilize Resources</a:t>
            </a:r>
          </a:p>
          <a:p>
            <a:pPr marL="114300" marR="0" lvl="1" indent="-114300" algn="l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Alert provider and team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4300" marR="0" lvl="1" indent="-114300" algn="l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Obtain necessary equipment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180985B-A544-C7A7-E551-158578B9B040}"/>
              </a:ext>
            </a:extLst>
          </p:cNvPr>
          <p:cNvGrpSpPr/>
          <p:nvPr/>
        </p:nvGrpSpPr>
        <p:grpSpPr>
          <a:xfrm>
            <a:off x="375124" y="2942725"/>
            <a:ext cx="2236338" cy="2609050"/>
            <a:chOff x="370501" y="2149377"/>
            <a:chExt cx="2236338" cy="2609050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46D729B-83B6-E3DA-6D73-687C853DD52B}"/>
                </a:ext>
              </a:extLst>
            </p:cNvPr>
            <p:cNvSpPr/>
            <p:nvPr/>
          </p:nvSpPr>
          <p:spPr>
            <a:xfrm>
              <a:off x="370501" y="2149377"/>
              <a:ext cx="2236338" cy="2609050"/>
            </a:xfrm>
            <a:custGeom>
              <a:avLst/>
              <a:gdLst>
                <a:gd name="connsiteX0" fmla="*/ 0 w 2108299"/>
                <a:gd name="connsiteY0" fmla="*/ 210830 h 2428661"/>
                <a:gd name="connsiteX1" fmla="*/ 210830 w 2108299"/>
                <a:gd name="connsiteY1" fmla="*/ 0 h 2428661"/>
                <a:gd name="connsiteX2" fmla="*/ 1897469 w 2108299"/>
                <a:gd name="connsiteY2" fmla="*/ 0 h 2428661"/>
                <a:gd name="connsiteX3" fmla="*/ 2108299 w 2108299"/>
                <a:gd name="connsiteY3" fmla="*/ 210830 h 2428661"/>
                <a:gd name="connsiteX4" fmla="*/ 2108299 w 2108299"/>
                <a:gd name="connsiteY4" fmla="*/ 2217831 h 2428661"/>
                <a:gd name="connsiteX5" fmla="*/ 1897469 w 2108299"/>
                <a:gd name="connsiteY5" fmla="*/ 2428661 h 2428661"/>
                <a:gd name="connsiteX6" fmla="*/ 210830 w 2108299"/>
                <a:gd name="connsiteY6" fmla="*/ 2428661 h 2428661"/>
                <a:gd name="connsiteX7" fmla="*/ 0 w 2108299"/>
                <a:gd name="connsiteY7" fmla="*/ 2217831 h 2428661"/>
                <a:gd name="connsiteX8" fmla="*/ 0 w 2108299"/>
                <a:gd name="connsiteY8" fmla="*/ 210830 h 2428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8299" h="2428661">
                  <a:moveTo>
                    <a:pt x="0" y="210830"/>
                  </a:moveTo>
                  <a:cubicBezTo>
                    <a:pt x="0" y="94392"/>
                    <a:pt x="94392" y="0"/>
                    <a:pt x="210830" y="0"/>
                  </a:cubicBezTo>
                  <a:lnTo>
                    <a:pt x="1897469" y="0"/>
                  </a:lnTo>
                  <a:cubicBezTo>
                    <a:pt x="2013907" y="0"/>
                    <a:pt x="2108299" y="94392"/>
                    <a:pt x="2108299" y="210830"/>
                  </a:cubicBezTo>
                  <a:lnTo>
                    <a:pt x="2108299" y="2217831"/>
                  </a:lnTo>
                  <a:cubicBezTo>
                    <a:pt x="2108299" y="2334269"/>
                    <a:pt x="2013907" y="2428661"/>
                    <a:pt x="1897469" y="2428661"/>
                  </a:cubicBezTo>
                  <a:lnTo>
                    <a:pt x="210830" y="2428661"/>
                  </a:lnTo>
                  <a:cubicBezTo>
                    <a:pt x="94392" y="2428661"/>
                    <a:pt x="0" y="2334269"/>
                    <a:pt x="0" y="2217831"/>
                  </a:cubicBezTo>
                  <a:lnTo>
                    <a:pt x="0" y="210830"/>
                  </a:lnTo>
                  <a:close/>
                </a:path>
              </a:pathLst>
            </a:custGeom>
            <a:gradFill rotWithShape="1">
              <a:gsLst>
                <a:gs pos="0">
                  <a:srgbClr val="8064A2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8064A2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8064A2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spcFirstLastPara="0" vert="horz" wrap="square" lIns="130330" tIns="130330" rIns="130330" bIns="130330" numCol="1" spcCol="1270" anchor="t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Initial Impression</a:t>
              </a: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  <a:p>
              <a:pPr marL="0" marR="0" lvl="1" indent="0" algn="l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PAT</a:t>
              </a:r>
            </a:p>
          </p:txBody>
        </p:sp>
        <p:pic>
          <p:nvPicPr>
            <p:cNvPr id="23" name="Picture 2" descr="EMS training: The pediatric assessment triangle">
              <a:extLst>
                <a:ext uri="{FF2B5EF4-FFF2-40B4-BE49-F238E27FC236}">
                  <a16:creationId xmlns:a16="http://schemas.microsoft.com/office/drawing/2014/main" id="{9938E806-D285-5041-A20C-E40FE19F2B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550" y="3378077"/>
              <a:ext cx="1334241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3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F68FAB24-BDC4-306A-D2CC-98788049A1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241" y="1555830"/>
            <a:ext cx="1261189" cy="1242596"/>
          </a:xfrm>
          <a:prstGeom prst="rect">
            <a:avLst/>
          </a:prstGeom>
        </p:spPr>
      </p:pic>
      <p:pic>
        <p:nvPicPr>
          <p:cNvPr id="25" name="Picture 24" descr="Chart, diagram&#10;&#10;Description automatically generated">
            <a:extLst>
              <a:ext uri="{FF2B5EF4-FFF2-40B4-BE49-F238E27FC236}">
                <a16:creationId xmlns:a16="http://schemas.microsoft.com/office/drawing/2014/main" id="{69F9D389-2365-2B0B-DA8D-B29E1F61A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78" y="1553102"/>
            <a:ext cx="1266727" cy="1248053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E7BE8008-C5DF-27FE-6CF1-365E59FE728B}"/>
              </a:ext>
            </a:extLst>
          </p:cNvPr>
          <p:cNvSpPr txBox="1">
            <a:spLocks/>
          </p:cNvSpPr>
          <p:nvPr/>
        </p:nvSpPr>
        <p:spPr>
          <a:xfrm>
            <a:off x="0" y="-35169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Montserrat Medium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77"/>
                <a:ea typeface="+mj-ea"/>
                <a:cs typeface="Calibri"/>
              </a:rPr>
              <a:t>       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77"/>
                <a:ea typeface="+mj-ea"/>
                <a:cs typeface="Calibri"/>
              </a:rPr>
              <a:t>RESCUE Protocol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itchFamily="2" charset="77"/>
              <a:ea typeface="+mj-ea"/>
              <a:cs typeface="+mj-cs"/>
            </a:endParaRPr>
          </a:p>
        </p:txBody>
      </p:sp>
      <p:pic>
        <p:nvPicPr>
          <p:cNvPr id="28" name="Picture 27" descr="Diagram&#10;&#10;Description automatically generated">
            <a:extLst>
              <a:ext uri="{FF2B5EF4-FFF2-40B4-BE49-F238E27FC236}">
                <a16:creationId xmlns:a16="http://schemas.microsoft.com/office/drawing/2014/main" id="{0295AD32-1AA0-0FF7-27D5-0EB10B7191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7" y="49426"/>
            <a:ext cx="862585" cy="85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27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 animBg="1"/>
      <p:bldP spid="2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88F44EB1-48FB-F616-C507-7C39CE2DD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11" y="0"/>
            <a:ext cx="12192000" cy="1143000"/>
          </a:xfrm>
        </p:spPr>
        <p:txBody>
          <a:bodyPr>
            <a:normAutofit/>
          </a:bodyPr>
          <a:lstStyle/>
          <a:p>
            <a:r>
              <a:rPr lang="en-US" dirty="0">
                <a:cs typeface="Calibri"/>
              </a:rPr>
              <a:t>       </a:t>
            </a:r>
            <a:r>
              <a:rPr lang="en-US" sz="4400" dirty="0">
                <a:cs typeface="Calibri"/>
              </a:rPr>
              <a:t>Critical Interventions: ABCs</a:t>
            </a:r>
            <a:endParaRPr lang="en-US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3FB151E9-1D87-6452-C8AD-A65151689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7" y="49426"/>
            <a:ext cx="862585" cy="852255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1350F17-5896-F6E2-EC91-B8B8EB9EC2B1}"/>
              </a:ext>
            </a:extLst>
          </p:cNvPr>
          <p:cNvSpPr/>
          <p:nvPr/>
        </p:nvSpPr>
        <p:spPr>
          <a:xfrm>
            <a:off x="508003" y="1329270"/>
            <a:ext cx="10911878" cy="1089501"/>
          </a:xfrm>
          <a:custGeom>
            <a:avLst/>
            <a:gdLst>
              <a:gd name="connsiteX0" fmla="*/ 0 w 10962093"/>
              <a:gd name="connsiteY0" fmla="*/ 181587 h 1089501"/>
              <a:gd name="connsiteX1" fmla="*/ 181587 w 10962093"/>
              <a:gd name="connsiteY1" fmla="*/ 0 h 1089501"/>
              <a:gd name="connsiteX2" fmla="*/ 10780506 w 10962093"/>
              <a:gd name="connsiteY2" fmla="*/ 0 h 1089501"/>
              <a:gd name="connsiteX3" fmla="*/ 10962093 w 10962093"/>
              <a:gd name="connsiteY3" fmla="*/ 181587 h 1089501"/>
              <a:gd name="connsiteX4" fmla="*/ 10962093 w 10962093"/>
              <a:gd name="connsiteY4" fmla="*/ 907914 h 1089501"/>
              <a:gd name="connsiteX5" fmla="*/ 10780506 w 10962093"/>
              <a:gd name="connsiteY5" fmla="*/ 1089501 h 1089501"/>
              <a:gd name="connsiteX6" fmla="*/ 181587 w 10962093"/>
              <a:gd name="connsiteY6" fmla="*/ 1089501 h 1089501"/>
              <a:gd name="connsiteX7" fmla="*/ 0 w 10962093"/>
              <a:gd name="connsiteY7" fmla="*/ 907914 h 1089501"/>
              <a:gd name="connsiteX8" fmla="*/ 0 w 10962093"/>
              <a:gd name="connsiteY8" fmla="*/ 181587 h 108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62093" h="1089501">
                <a:moveTo>
                  <a:pt x="0" y="181587"/>
                </a:moveTo>
                <a:cubicBezTo>
                  <a:pt x="0" y="81299"/>
                  <a:pt x="81299" y="0"/>
                  <a:pt x="181587" y="0"/>
                </a:cubicBezTo>
                <a:lnTo>
                  <a:pt x="10780506" y="0"/>
                </a:lnTo>
                <a:cubicBezTo>
                  <a:pt x="10880794" y="0"/>
                  <a:pt x="10962093" y="81299"/>
                  <a:pt x="10962093" y="181587"/>
                </a:cubicBezTo>
                <a:lnTo>
                  <a:pt x="10962093" y="907914"/>
                </a:lnTo>
                <a:cubicBezTo>
                  <a:pt x="10962093" y="1008202"/>
                  <a:pt x="10880794" y="1089501"/>
                  <a:pt x="10780506" y="1089501"/>
                </a:cubicBezTo>
                <a:lnTo>
                  <a:pt x="181587" y="1089501"/>
                </a:lnTo>
                <a:cubicBezTo>
                  <a:pt x="81299" y="1089501"/>
                  <a:pt x="0" y="1008202"/>
                  <a:pt x="0" y="907914"/>
                </a:cubicBezTo>
                <a:lnTo>
                  <a:pt x="0" y="181587"/>
                </a:lnTo>
                <a:close/>
              </a:path>
            </a:pathLst>
          </a:custGeom>
          <a:solidFill>
            <a:srgbClr val="8064A2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txBody>
          <a:bodyPr spcFirstLastPara="0" vert="horz" wrap="square" lIns="236065" tIns="144625" rIns="236065" bIns="144625" numCol="1" spcCol="1270" anchor="ctr" anchorCtr="0">
            <a:noAutofit/>
          </a:bodyPr>
          <a:lstStyle/>
          <a:p>
            <a:pPr marL="0" marR="0" lvl="0" indent="0" algn="ctr" defTabSz="2133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Critical priorities that MUST happen first: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E61FA6-1748-C7F1-31D0-929B91A8003F}"/>
              </a:ext>
            </a:extLst>
          </p:cNvPr>
          <p:cNvGrpSpPr/>
          <p:nvPr/>
        </p:nvGrpSpPr>
        <p:grpSpPr>
          <a:xfrm>
            <a:off x="508002" y="2475512"/>
            <a:ext cx="10940632" cy="1089501"/>
            <a:chOff x="508002" y="2475512"/>
            <a:chExt cx="10940632" cy="1089501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CFC27E0-32DB-BFF1-7D23-A22AFBF20BF8}"/>
                </a:ext>
              </a:extLst>
            </p:cNvPr>
            <p:cNvSpPr/>
            <p:nvPr/>
          </p:nvSpPr>
          <p:spPr>
            <a:xfrm>
              <a:off x="4458210" y="2584463"/>
              <a:ext cx="6990424" cy="871602"/>
            </a:xfrm>
            <a:custGeom>
              <a:avLst/>
              <a:gdLst>
                <a:gd name="connsiteX0" fmla="*/ 145270 w 871601"/>
                <a:gd name="connsiteY0" fmla="*/ 0 h 7022592"/>
                <a:gd name="connsiteX1" fmla="*/ 726331 w 871601"/>
                <a:gd name="connsiteY1" fmla="*/ 0 h 7022592"/>
                <a:gd name="connsiteX2" fmla="*/ 871601 w 871601"/>
                <a:gd name="connsiteY2" fmla="*/ 145270 h 7022592"/>
                <a:gd name="connsiteX3" fmla="*/ 871601 w 871601"/>
                <a:gd name="connsiteY3" fmla="*/ 7022592 h 7022592"/>
                <a:gd name="connsiteX4" fmla="*/ 871601 w 871601"/>
                <a:gd name="connsiteY4" fmla="*/ 7022592 h 7022592"/>
                <a:gd name="connsiteX5" fmla="*/ 0 w 871601"/>
                <a:gd name="connsiteY5" fmla="*/ 7022592 h 7022592"/>
                <a:gd name="connsiteX6" fmla="*/ 0 w 871601"/>
                <a:gd name="connsiteY6" fmla="*/ 7022592 h 7022592"/>
                <a:gd name="connsiteX7" fmla="*/ 0 w 871601"/>
                <a:gd name="connsiteY7" fmla="*/ 145270 h 7022592"/>
                <a:gd name="connsiteX8" fmla="*/ 145270 w 871601"/>
                <a:gd name="connsiteY8" fmla="*/ 0 h 702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1601" h="7022592">
                  <a:moveTo>
                    <a:pt x="871601" y="1170460"/>
                  </a:moveTo>
                  <a:lnTo>
                    <a:pt x="871601" y="5852132"/>
                  </a:lnTo>
                  <a:cubicBezTo>
                    <a:pt x="871601" y="6498554"/>
                    <a:pt x="863529" y="7022588"/>
                    <a:pt x="853571" y="7022588"/>
                  </a:cubicBezTo>
                  <a:lnTo>
                    <a:pt x="0" y="7022588"/>
                  </a:lnTo>
                  <a:lnTo>
                    <a:pt x="0" y="7022588"/>
                  </a:lnTo>
                  <a:lnTo>
                    <a:pt x="0" y="4"/>
                  </a:lnTo>
                  <a:lnTo>
                    <a:pt x="0" y="4"/>
                  </a:lnTo>
                  <a:lnTo>
                    <a:pt x="853571" y="4"/>
                  </a:lnTo>
                  <a:cubicBezTo>
                    <a:pt x="863529" y="4"/>
                    <a:pt x="871601" y="524038"/>
                    <a:pt x="871601" y="1170460"/>
                  </a:cubicBezTo>
                  <a:close/>
                </a:path>
              </a:pathLst>
            </a:custGeom>
            <a:solidFill>
              <a:srgbClr val="8064A2">
                <a:tint val="40000"/>
                <a:alpha val="90000"/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8064A2">
                  <a:tint val="40000"/>
                  <a:alpha val="90000"/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 spcFirstLastPara="0" vert="horz" wrap="square" lIns="156211" tIns="120653" rIns="198758" bIns="120654" numCol="1" spcCol="1270" anchor="ctr" anchorCtr="0">
              <a:noAutofit/>
            </a:bodyPr>
            <a:lstStyle/>
            <a:p>
              <a:pPr marL="182880" marR="0" lvl="1" indent="0" algn="l" defTabSz="1822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Position, suction, OPA/NPA/LMA</a:t>
              </a: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A34FCB3-5CF8-9028-FF78-D9B76C49FEB7}"/>
                </a:ext>
              </a:extLst>
            </p:cNvPr>
            <p:cNvSpPr/>
            <p:nvPr/>
          </p:nvSpPr>
          <p:spPr>
            <a:xfrm>
              <a:off x="508002" y="2475512"/>
              <a:ext cx="3932113" cy="1089501"/>
            </a:xfrm>
            <a:custGeom>
              <a:avLst/>
              <a:gdLst>
                <a:gd name="connsiteX0" fmla="*/ 0 w 3950208"/>
                <a:gd name="connsiteY0" fmla="*/ 181587 h 1089501"/>
                <a:gd name="connsiteX1" fmla="*/ 181587 w 3950208"/>
                <a:gd name="connsiteY1" fmla="*/ 0 h 1089501"/>
                <a:gd name="connsiteX2" fmla="*/ 3768621 w 3950208"/>
                <a:gd name="connsiteY2" fmla="*/ 0 h 1089501"/>
                <a:gd name="connsiteX3" fmla="*/ 3950208 w 3950208"/>
                <a:gd name="connsiteY3" fmla="*/ 181587 h 1089501"/>
                <a:gd name="connsiteX4" fmla="*/ 3950208 w 3950208"/>
                <a:gd name="connsiteY4" fmla="*/ 907914 h 1089501"/>
                <a:gd name="connsiteX5" fmla="*/ 3768621 w 3950208"/>
                <a:gd name="connsiteY5" fmla="*/ 1089501 h 1089501"/>
                <a:gd name="connsiteX6" fmla="*/ 181587 w 3950208"/>
                <a:gd name="connsiteY6" fmla="*/ 1089501 h 1089501"/>
                <a:gd name="connsiteX7" fmla="*/ 0 w 3950208"/>
                <a:gd name="connsiteY7" fmla="*/ 907914 h 1089501"/>
                <a:gd name="connsiteX8" fmla="*/ 0 w 3950208"/>
                <a:gd name="connsiteY8" fmla="*/ 181587 h 108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50208" h="1089501">
                  <a:moveTo>
                    <a:pt x="0" y="181587"/>
                  </a:moveTo>
                  <a:cubicBezTo>
                    <a:pt x="0" y="81299"/>
                    <a:pt x="81299" y="0"/>
                    <a:pt x="181587" y="0"/>
                  </a:cubicBezTo>
                  <a:lnTo>
                    <a:pt x="3768621" y="0"/>
                  </a:lnTo>
                  <a:cubicBezTo>
                    <a:pt x="3868909" y="0"/>
                    <a:pt x="3950208" y="81299"/>
                    <a:pt x="3950208" y="181587"/>
                  </a:cubicBezTo>
                  <a:lnTo>
                    <a:pt x="3950208" y="907914"/>
                  </a:lnTo>
                  <a:cubicBezTo>
                    <a:pt x="3950208" y="1008202"/>
                    <a:pt x="3868909" y="1089501"/>
                    <a:pt x="3768621" y="1089501"/>
                  </a:cubicBezTo>
                  <a:lnTo>
                    <a:pt x="181587" y="1089501"/>
                  </a:lnTo>
                  <a:cubicBezTo>
                    <a:pt x="81299" y="1089501"/>
                    <a:pt x="0" y="1008202"/>
                    <a:pt x="0" y="907914"/>
                  </a:cubicBezTo>
                  <a:lnTo>
                    <a:pt x="0" y="181587"/>
                  </a:lnTo>
                  <a:close/>
                </a:path>
              </a:pathLst>
            </a:custGeom>
            <a:solidFill>
              <a:srgbClr val="8064A2">
                <a:hueOff val="-1488257"/>
                <a:satOff val="8966"/>
                <a:lumOff val="719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txBody>
            <a:bodyPr spcFirstLastPara="0" vert="horz" wrap="square" lIns="236065" tIns="144625" rIns="236065" bIns="144625" numCol="1" spcCol="1270" anchor="ctr" anchorCtr="0">
              <a:noAutofit/>
            </a:bodyPr>
            <a:lstStyle/>
            <a:p>
              <a:pPr marL="457200" marR="0" lvl="0" indent="0" algn="l" defTabSz="2133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sng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</a:t>
              </a:r>
              <a:r>
                <a:rPr kumimoji="0" lang="en-US" sz="4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irway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3A46685-D2D1-AFA5-DE8F-A56F05A15036}"/>
              </a:ext>
            </a:extLst>
          </p:cNvPr>
          <p:cNvGrpSpPr/>
          <p:nvPr/>
        </p:nvGrpSpPr>
        <p:grpSpPr>
          <a:xfrm>
            <a:off x="508002" y="3619489"/>
            <a:ext cx="10940632" cy="1089501"/>
            <a:chOff x="508002" y="3619489"/>
            <a:chExt cx="10940632" cy="1089501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F9C89B7-C993-D20E-D1FB-3FFCD18E1B4C}"/>
                </a:ext>
              </a:extLst>
            </p:cNvPr>
            <p:cNvSpPr/>
            <p:nvPr/>
          </p:nvSpPr>
          <p:spPr>
            <a:xfrm>
              <a:off x="4458210" y="3728439"/>
              <a:ext cx="6990424" cy="871602"/>
            </a:xfrm>
            <a:custGeom>
              <a:avLst/>
              <a:gdLst>
                <a:gd name="connsiteX0" fmla="*/ 145270 w 871601"/>
                <a:gd name="connsiteY0" fmla="*/ 0 h 7022592"/>
                <a:gd name="connsiteX1" fmla="*/ 726331 w 871601"/>
                <a:gd name="connsiteY1" fmla="*/ 0 h 7022592"/>
                <a:gd name="connsiteX2" fmla="*/ 871601 w 871601"/>
                <a:gd name="connsiteY2" fmla="*/ 145270 h 7022592"/>
                <a:gd name="connsiteX3" fmla="*/ 871601 w 871601"/>
                <a:gd name="connsiteY3" fmla="*/ 7022592 h 7022592"/>
                <a:gd name="connsiteX4" fmla="*/ 871601 w 871601"/>
                <a:gd name="connsiteY4" fmla="*/ 7022592 h 7022592"/>
                <a:gd name="connsiteX5" fmla="*/ 0 w 871601"/>
                <a:gd name="connsiteY5" fmla="*/ 7022592 h 7022592"/>
                <a:gd name="connsiteX6" fmla="*/ 0 w 871601"/>
                <a:gd name="connsiteY6" fmla="*/ 7022592 h 7022592"/>
                <a:gd name="connsiteX7" fmla="*/ 0 w 871601"/>
                <a:gd name="connsiteY7" fmla="*/ 145270 h 7022592"/>
                <a:gd name="connsiteX8" fmla="*/ 145270 w 871601"/>
                <a:gd name="connsiteY8" fmla="*/ 0 h 702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1601" h="7022592">
                  <a:moveTo>
                    <a:pt x="871601" y="1170460"/>
                  </a:moveTo>
                  <a:lnTo>
                    <a:pt x="871601" y="5852132"/>
                  </a:lnTo>
                  <a:cubicBezTo>
                    <a:pt x="871601" y="6498554"/>
                    <a:pt x="863529" y="7022588"/>
                    <a:pt x="853571" y="7022588"/>
                  </a:cubicBezTo>
                  <a:lnTo>
                    <a:pt x="0" y="7022588"/>
                  </a:lnTo>
                  <a:lnTo>
                    <a:pt x="0" y="7022588"/>
                  </a:lnTo>
                  <a:lnTo>
                    <a:pt x="0" y="4"/>
                  </a:lnTo>
                  <a:lnTo>
                    <a:pt x="0" y="4"/>
                  </a:lnTo>
                  <a:lnTo>
                    <a:pt x="853571" y="4"/>
                  </a:lnTo>
                  <a:cubicBezTo>
                    <a:pt x="863529" y="4"/>
                    <a:pt x="871601" y="524038"/>
                    <a:pt x="871601" y="1170460"/>
                  </a:cubicBezTo>
                  <a:close/>
                </a:path>
              </a:pathLst>
            </a:custGeom>
            <a:solidFill>
              <a:srgbClr val="8064A2">
                <a:tint val="40000"/>
                <a:alpha val="90000"/>
                <a:hueOff val="-1972855"/>
                <a:satOff val="11079"/>
                <a:lumOff val="704"/>
                <a:alphaOff val="0"/>
              </a:srgbClr>
            </a:solidFill>
            <a:ln w="25400" cap="flat" cmpd="sng" algn="ctr">
              <a:solidFill>
                <a:srgbClr val="8064A2">
                  <a:tint val="40000"/>
                  <a:alpha val="90000"/>
                  <a:hueOff val="-1972855"/>
                  <a:satOff val="11079"/>
                  <a:lumOff val="704"/>
                  <a:alphaOff val="0"/>
                </a:srgbClr>
              </a:solidFill>
              <a:prstDash val="solid"/>
            </a:ln>
            <a:effectLst/>
          </p:spPr>
          <p:txBody>
            <a:bodyPr spcFirstLastPara="0" vert="horz" wrap="square" lIns="156211" tIns="120653" rIns="198758" bIns="120654" numCol="1" spcCol="1270" anchor="ctr" anchorCtr="0">
              <a:noAutofit/>
            </a:bodyPr>
            <a:lstStyle/>
            <a:p>
              <a:pPr marL="182880" marR="0" lvl="1" indent="0" algn="l" defTabSz="1822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</a:t>
              </a:r>
              <a:r>
                <a:rPr kumimoji="0" lang="en-US" sz="3200" b="0" i="0" u="none" strike="noStrike" kern="0" cap="none" spc="0" normalizeH="0" baseline="-2500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 </a:t>
              </a: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via</a:t>
              </a:r>
              <a:r>
                <a:rPr kumimoji="0" lang="en-US" sz="3200" b="0" i="0" u="none" strike="noStrike" kern="0" cap="none" spc="0" normalizeH="0" baseline="-2500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NC, simple FM, NRB, BVM</a:t>
              </a: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831D90C-3FD6-FC18-E81F-D15D69D16232}"/>
                </a:ext>
              </a:extLst>
            </p:cNvPr>
            <p:cNvSpPr/>
            <p:nvPr/>
          </p:nvSpPr>
          <p:spPr>
            <a:xfrm>
              <a:off x="508002" y="3619489"/>
              <a:ext cx="3932113" cy="1089501"/>
            </a:xfrm>
            <a:custGeom>
              <a:avLst/>
              <a:gdLst>
                <a:gd name="connsiteX0" fmla="*/ 0 w 3950208"/>
                <a:gd name="connsiteY0" fmla="*/ 181587 h 1089501"/>
                <a:gd name="connsiteX1" fmla="*/ 181587 w 3950208"/>
                <a:gd name="connsiteY1" fmla="*/ 0 h 1089501"/>
                <a:gd name="connsiteX2" fmla="*/ 3768621 w 3950208"/>
                <a:gd name="connsiteY2" fmla="*/ 0 h 1089501"/>
                <a:gd name="connsiteX3" fmla="*/ 3950208 w 3950208"/>
                <a:gd name="connsiteY3" fmla="*/ 181587 h 1089501"/>
                <a:gd name="connsiteX4" fmla="*/ 3950208 w 3950208"/>
                <a:gd name="connsiteY4" fmla="*/ 907914 h 1089501"/>
                <a:gd name="connsiteX5" fmla="*/ 3768621 w 3950208"/>
                <a:gd name="connsiteY5" fmla="*/ 1089501 h 1089501"/>
                <a:gd name="connsiteX6" fmla="*/ 181587 w 3950208"/>
                <a:gd name="connsiteY6" fmla="*/ 1089501 h 1089501"/>
                <a:gd name="connsiteX7" fmla="*/ 0 w 3950208"/>
                <a:gd name="connsiteY7" fmla="*/ 907914 h 1089501"/>
                <a:gd name="connsiteX8" fmla="*/ 0 w 3950208"/>
                <a:gd name="connsiteY8" fmla="*/ 181587 h 108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50208" h="1089501">
                  <a:moveTo>
                    <a:pt x="0" y="181587"/>
                  </a:moveTo>
                  <a:cubicBezTo>
                    <a:pt x="0" y="81299"/>
                    <a:pt x="81299" y="0"/>
                    <a:pt x="181587" y="0"/>
                  </a:cubicBezTo>
                  <a:lnTo>
                    <a:pt x="3768621" y="0"/>
                  </a:lnTo>
                  <a:cubicBezTo>
                    <a:pt x="3868909" y="0"/>
                    <a:pt x="3950208" y="81299"/>
                    <a:pt x="3950208" y="181587"/>
                  </a:cubicBezTo>
                  <a:lnTo>
                    <a:pt x="3950208" y="907914"/>
                  </a:lnTo>
                  <a:cubicBezTo>
                    <a:pt x="3950208" y="1008202"/>
                    <a:pt x="3868909" y="1089501"/>
                    <a:pt x="3768621" y="1089501"/>
                  </a:cubicBezTo>
                  <a:lnTo>
                    <a:pt x="181587" y="1089501"/>
                  </a:lnTo>
                  <a:cubicBezTo>
                    <a:pt x="81299" y="1089501"/>
                    <a:pt x="0" y="1008202"/>
                    <a:pt x="0" y="907914"/>
                  </a:cubicBezTo>
                  <a:lnTo>
                    <a:pt x="0" y="181587"/>
                  </a:lnTo>
                  <a:close/>
                </a:path>
              </a:pathLst>
            </a:custGeom>
            <a:solidFill>
              <a:srgbClr val="8064A2">
                <a:hueOff val="-2976513"/>
                <a:satOff val="17933"/>
                <a:lumOff val="1437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txBody>
            <a:bodyPr spcFirstLastPara="0" vert="horz" wrap="square" lIns="236065" tIns="144625" rIns="236065" bIns="144625" numCol="1" spcCol="1270" anchor="ctr" anchorCtr="0">
              <a:noAutofit/>
            </a:bodyPr>
            <a:lstStyle/>
            <a:p>
              <a:pPr marL="457200" marR="0" lvl="0" indent="0" algn="l" defTabSz="2133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sng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</a:t>
              </a:r>
              <a:r>
                <a:rPr kumimoji="0" lang="en-US" sz="4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reathing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0A04C2C-B0B9-4484-DEE0-B38F93CC2A1A}"/>
              </a:ext>
            </a:extLst>
          </p:cNvPr>
          <p:cNvGrpSpPr/>
          <p:nvPr/>
        </p:nvGrpSpPr>
        <p:grpSpPr>
          <a:xfrm>
            <a:off x="508002" y="4763465"/>
            <a:ext cx="10940632" cy="1089501"/>
            <a:chOff x="508002" y="4763465"/>
            <a:chExt cx="10940632" cy="1089501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1C25B29-C109-683E-16B6-E71116465F50}"/>
                </a:ext>
              </a:extLst>
            </p:cNvPr>
            <p:cNvSpPr/>
            <p:nvPr/>
          </p:nvSpPr>
          <p:spPr>
            <a:xfrm>
              <a:off x="4458210" y="4872415"/>
              <a:ext cx="6990424" cy="871602"/>
            </a:xfrm>
            <a:custGeom>
              <a:avLst/>
              <a:gdLst>
                <a:gd name="connsiteX0" fmla="*/ 145270 w 871601"/>
                <a:gd name="connsiteY0" fmla="*/ 0 h 7022592"/>
                <a:gd name="connsiteX1" fmla="*/ 726331 w 871601"/>
                <a:gd name="connsiteY1" fmla="*/ 0 h 7022592"/>
                <a:gd name="connsiteX2" fmla="*/ 871601 w 871601"/>
                <a:gd name="connsiteY2" fmla="*/ 145270 h 7022592"/>
                <a:gd name="connsiteX3" fmla="*/ 871601 w 871601"/>
                <a:gd name="connsiteY3" fmla="*/ 7022592 h 7022592"/>
                <a:gd name="connsiteX4" fmla="*/ 871601 w 871601"/>
                <a:gd name="connsiteY4" fmla="*/ 7022592 h 7022592"/>
                <a:gd name="connsiteX5" fmla="*/ 0 w 871601"/>
                <a:gd name="connsiteY5" fmla="*/ 7022592 h 7022592"/>
                <a:gd name="connsiteX6" fmla="*/ 0 w 871601"/>
                <a:gd name="connsiteY6" fmla="*/ 7022592 h 7022592"/>
                <a:gd name="connsiteX7" fmla="*/ 0 w 871601"/>
                <a:gd name="connsiteY7" fmla="*/ 145270 h 7022592"/>
                <a:gd name="connsiteX8" fmla="*/ 145270 w 871601"/>
                <a:gd name="connsiteY8" fmla="*/ 0 h 702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1601" h="7022592">
                  <a:moveTo>
                    <a:pt x="871601" y="1170460"/>
                  </a:moveTo>
                  <a:lnTo>
                    <a:pt x="871601" y="5852132"/>
                  </a:lnTo>
                  <a:cubicBezTo>
                    <a:pt x="871601" y="6498554"/>
                    <a:pt x="863529" y="7022588"/>
                    <a:pt x="853571" y="7022588"/>
                  </a:cubicBezTo>
                  <a:lnTo>
                    <a:pt x="0" y="7022588"/>
                  </a:lnTo>
                  <a:lnTo>
                    <a:pt x="0" y="7022588"/>
                  </a:lnTo>
                  <a:lnTo>
                    <a:pt x="0" y="4"/>
                  </a:lnTo>
                  <a:lnTo>
                    <a:pt x="0" y="4"/>
                  </a:lnTo>
                  <a:lnTo>
                    <a:pt x="853571" y="4"/>
                  </a:lnTo>
                  <a:cubicBezTo>
                    <a:pt x="863529" y="4"/>
                    <a:pt x="871601" y="524038"/>
                    <a:pt x="871601" y="1170460"/>
                  </a:cubicBezTo>
                  <a:close/>
                </a:path>
              </a:pathLst>
            </a:custGeom>
            <a:solidFill>
              <a:srgbClr val="8064A2">
                <a:tint val="40000"/>
                <a:alpha val="90000"/>
                <a:hueOff val="-3945710"/>
                <a:satOff val="22157"/>
                <a:lumOff val="1408"/>
                <a:alphaOff val="0"/>
              </a:srgbClr>
            </a:solidFill>
            <a:ln w="25400" cap="flat" cmpd="sng" algn="ctr">
              <a:solidFill>
                <a:srgbClr val="8064A2">
                  <a:tint val="40000"/>
                  <a:alpha val="90000"/>
                  <a:hueOff val="-3945710"/>
                  <a:satOff val="22157"/>
                  <a:lumOff val="1408"/>
                  <a:alphaOff val="0"/>
                </a:srgbClr>
              </a:solidFill>
              <a:prstDash val="solid"/>
            </a:ln>
            <a:effectLst/>
          </p:spPr>
          <p:txBody>
            <a:bodyPr spcFirstLastPara="0" vert="horz" wrap="square" lIns="156211" tIns="120653" rIns="198758" bIns="120654" numCol="1" spcCol="1270" anchor="ctr" anchorCtr="0">
              <a:noAutofit/>
            </a:bodyPr>
            <a:lstStyle/>
            <a:p>
              <a:pPr marL="182880" marR="0" lvl="1" indent="0" algn="l" defTabSz="1822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IV/IO access, fluid resuscitation</a:t>
              </a: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235058A-CDE3-DF86-1501-62A11FA13421}"/>
                </a:ext>
              </a:extLst>
            </p:cNvPr>
            <p:cNvSpPr/>
            <p:nvPr/>
          </p:nvSpPr>
          <p:spPr>
            <a:xfrm>
              <a:off x="508002" y="4763465"/>
              <a:ext cx="3932113" cy="1089501"/>
            </a:xfrm>
            <a:custGeom>
              <a:avLst/>
              <a:gdLst>
                <a:gd name="connsiteX0" fmla="*/ 0 w 3950208"/>
                <a:gd name="connsiteY0" fmla="*/ 181587 h 1089501"/>
                <a:gd name="connsiteX1" fmla="*/ 181587 w 3950208"/>
                <a:gd name="connsiteY1" fmla="*/ 0 h 1089501"/>
                <a:gd name="connsiteX2" fmla="*/ 3768621 w 3950208"/>
                <a:gd name="connsiteY2" fmla="*/ 0 h 1089501"/>
                <a:gd name="connsiteX3" fmla="*/ 3950208 w 3950208"/>
                <a:gd name="connsiteY3" fmla="*/ 181587 h 1089501"/>
                <a:gd name="connsiteX4" fmla="*/ 3950208 w 3950208"/>
                <a:gd name="connsiteY4" fmla="*/ 907914 h 1089501"/>
                <a:gd name="connsiteX5" fmla="*/ 3768621 w 3950208"/>
                <a:gd name="connsiteY5" fmla="*/ 1089501 h 1089501"/>
                <a:gd name="connsiteX6" fmla="*/ 181587 w 3950208"/>
                <a:gd name="connsiteY6" fmla="*/ 1089501 h 1089501"/>
                <a:gd name="connsiteX7" fmla="*/ 0 w 3950208"/>
                <a:gd name="connsiteY7" fmla="*/ 907914 h 1089501"/>
                <a:gd name="connsiteX8" fmla="*/ 0 w 3950208"/>
                <a:gd name="connsiteY8" fmla="*/ 181587 h 108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50208" h="1089501">
                  <a:moveTo>
                    <a:pt x="0" y="181587"/>
                  </a:moveTo>
                  <a:cubicBezTo>
                    <a:pt x="0" y="81299"/>
                    <a:pt x="81299" y="0"/>
                    <a:pt x="181587" y="0"/>
                  </a:cubicBezTo>
                  <a:lnTo>
                    <a:pt x="3768621" y="0"/>
                  </a:lnTo>
                  <a:cubicBezTo>
                    <a:pt x="3868909" y="0"/>
                    <a:pt x="3950208" y="81299"/>
                    <a:pt x="3950208" y="181587"/>
                  </a:cubicBezTo>
                  <a:lnTo>
                    <a:pt x="3950208" y="907914"/>
                  </a:lnTo>
                  <a:cubicBezTo>
                    <a:pt x="3950208" y="1008202"/>
                    <a:pt x="3868909" y="1089501"/>
                    <a:pt x="3768621" y="1089501"/>
                  </a:cubicBezTo>
                  <a:lnTo>
                    <a:pt x="181587" y="1089501"/>
                  </a:lnTo>
                  <a:cubicBezTo>
                    <a:pt x="81299" y="1089501"/>
                    <a:pt x="0" y="1008202"/>
                    <a:pt x="0" y="907914"/>
                  </a:cubicBezTo>
                  <a:lnTo>
                    <a:pt x="0" y="181587"/>
                  </a:lnTo>
                  <a:close/>
                </a:path>
              </a:pathLst>
            </a:custGeom>
            <a:solidFill>
              <a:srgbClr val="8064A2">
                <a:hueOff val="-4464770"/>
                <a:satOff val="26899"/>
                <a:lumOff val="2156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txBody>
            <a:bodyPr spcFirstLastPara="0" vert="horz" wrap="square" lIns="236065" tIns="144625" rIns="236065" bIns="144625" numCol="1" spcCol="1270" anchor="ctr" anchorCtr="0">
              <a:noAutofit/>
            </a:bodyPr>
            <a:lstStyle/>
            <a:p>
              <a:pPr marL="457200" marR="0" lvl="0" indent="0" algn="l" defTabSz="2133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sng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</a:t>
              </a:r>
              <a:r>
                <a:rPr kumimoji="0" lang="en-US" sz="4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irculation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612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1">
            <a:extLst>
              <a:ext uri="{FF2B5EF4-FFF2-40B4-BE49-F238E27FC236}">
                <a16:creationId xmlns:a16="http://schemas.microsoft.com/office/drawing/2014/main" id="{B82C6C1A-91EC-0D85-28CB-371D2C631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sz="3200" dirty="0"/>
              <a:t>        </a:t>
            </a:r>
            <a:r>
              <a:rPr lang="en-US" sz="3000" dirty="0"/>
              <a:t> Secondary Assessment: Obtain Focused History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28001302-1C2C-D168-C7AC-842A2BDF7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8" y="49426"/>
            <a:ext cx="862585" cy="852255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B2780A53-B12C-8771-206B-2B9D2EE2B0A4}"/>
              </a:ext>
            </a:extLst>
          </p:cNvPr>
          <p:cNvGrpSpPr/>
          <p:nvPr/>
        </p:nvGrpSpPr>
        <p:grpSpPr>
          <a:xfrm>
            <a:off x="2715347" y="942246"/>
            <a:ext cx="5669587" cy="736163"/>
            <a:chOff x="2715347" y="1283771"/>
            <a:chExt cx="5669587" cy="736163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D312AC43-D796-6D16-B4D2-B0D577A58792}"/>
                </a:ext>
              </a:extLst>
            </p:cNvPr>
            <p:cNvSpPr/>
            <p:nvPr/>
          </p:nvSpPr>
          <p:spPr>
            <a:xfrm>
              <a:off x="2715347" y="1283771"/>
              <a:ext cx="1840408" cy="736163"/>
            </a:xfrm>
            <a:custGeom>
              <a:avLst/>
              <a:gdLst>
                <a:gd name="connsiteX0" fmla="*/ 0 w 1840408"/>
                <a:gd name="connsiteY0" fmla="*/ 0 h 736163"/>
                <a:gd name="connsiteX1" fmla="*/ 1472327 w 1840408"/>
                <a:gd name="connsiteY1" fmla="*/ 0 h 736163"/>
                <a:gd name="connsiteX2" fmla="*/ 1840408 w 1840408"/>
                <a:gd name="connsiteY2" fmla="*/ 368082 h 736163"/>
                <a:gd name="connsiteX3" fmla="*/ 1472327 w 1840408"/>
                <a:gd name="connsiteY3" fmla="*/ 736163 h 736163"/>
                <a:gd name="connsiteX4" fmla="*/ 0 w 1840408"/>
                <a:gd name="connsiteY4" fmla="*/ 736163 h 736163"/>
                <a:gd name="connsiteX5" fmla="*/ 368082 w 1840408"/>
                <a:gd name="connsiteY5" fmla="*/ 368082 h 736163"/>
                <a:gd name="connsiteX6" fmla="*/ 0 w 1840408"/>
                <a:gd name="connsiteY6" fmla="*/ 0 h 736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0408" h="736163">
                  <a:moveTo>
                    <a:pt x="0" y="0"/>
                  </a:moveTo>
                  <a:lnTo>
                    <a:pt x="1472327" y="0"/>
                  </a:lnTo>
                  <a:lnTo>
                    <a:pt x="1840408" y="368082"/>
                  </a:lnTo>
                  <a:lnTo>
                    <a:pt x="1472327" y="736163"/>
                  </a:lnTo>
                  <a:lnTo>
                    <a:pt x="0" y="736163"/>
                  </a:lnTo>
                  <a:lnTo>
                    <a:pt x="368082" y="368082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8064A2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8064A2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8064A2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spcFirstLastPara="0" vert="horz" wrap="square" lIns="429042" tIns="30480" rIns="368081" bIns="30480" numCol="1" spcCol="1270" anchor="ctr" anchorCtr="0">
              <a:noAutofit/>
            </a:bodyPr>
            <a:lstStyle/>
            <a:p>
              <a:pPr marL="0" marR="0" lvl="0" indent="0" algn="ctr" defTabSz="2133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</a:t>
              </a: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3D023A4-98C2-5EFD-ABB9-A726BE2A89B8}"/>
                </a:ext>
              </a:extLst>
            </p:cNvPr>
            <p:cNvSpPr/>
            <p:nvPr/>
          </p:nvSpPr>
          <p:spPr>
            <a:xfrm>
              <a:off x="4316502" y="1346345"/>
              <a:ext cx="4068432" cy="611015"/>
            </a:xfrm>
            <a:custGeom>
              <a:avLst/>
              <a:gdLst>
                <a:gd name="connsiteX0" fmla="*/ 0 w 4068432"/>
                <a:gd name="connsiteY0" fmla="*/ 0 h 611015"/>
                <a:gd name="connsiteX1" fmla="*/ 3762925 w 4068432"/>
                <a:gd name="connsiteY1" fmla="*/ 0 h 611015"/>
                <a:gd name="connsiteX2" fmla="*/ 4068432 w 4068432"/>
                <a:gd name="connsiteY2" fmla="*/ 305508 h 611015"/>
                <a:gd name="connsiteX3" fmla="*/ 3762925 w 4068432"/>
                <a:gd name="connsiteY3" fmla="*/ 611015 h 611015"/>
                <a:gd name="connsiteX4" fmla="*/ 0 w 4068432"/>
                <a:gd name="connsiteY4" fmla="*/ 611015 h 611015"/>
                <a:gd name="connsiteX5" fmla="*/ 305508 w 4068432"/>
                <a:gd name="connsiteY5" fmla="*/ 305508 h 611015"/>
                <a:gd name="connsiteX6" fmla="*/ 0 w 4068432"/>
                <a:gd name="connsiteY6" fmla="*/ 0 h 61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8432" h="611015">
                  <a:moveTo>
                    <a:pt x="0" y="0"/>
                  </a:moveTo>
                  <a:lnTo>
                    <a:pt x="3762925" y="0"/>
                  </a:lnTo>
                  <a:lnTo>
                    <a:pt x="4068432" y="305508"/>
                  </a:lnTo>
                  <a:lnTo>
                    <a:pt x="3762925" y="611015"/>
                  </a:lnTo>
                  <a:lnTo>
                    <a:pt x="0" y="611015"/>
                  </a:lnTo>
                  <a:lnTo>
                    <a:pt x="305508" y="3055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64A2">
                <a:tint val="40000"/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8064A2">
                  <a:tint val="40000"/>
                  <a:alpha val="90000"/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spcFirstLastPara="0" vert="horz" wrap="square" lIns="334718" tIns="14605" rIns="305507" bIns="14605" numCol="1" spcCol="1270" anchor="ctr" anchorCtr="0">
              <a:noAutofit/>
            </a:bodyPr>
            <a:lstStyle/>
            <a:p>
              <a:pPr marL="0" marR="0" lvl="0" indent="0" algn="ctr" defTabSz="10223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Signs and symptoms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2BF1CD5-B3C3-01E9-48B8-A44BD63E635B}"/>
              </a:ext>
            </a:extLst>
          </p:cNvPr>
          <p:cNvGrpSpPr/>
          <p:nvPr/>
        </p:nvGrpSpPr>
        <p:grpSpPr>
          <a:xfrm>
            <a:off x="2715347" y="1781473"/>
            <a:ext cx="5669587" cy="736163"/>
            <a:chOff x="2715347" y="2122998"/>
            <a:chExt cx="5669587" cy="736163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5E26845-1451-4F89-9022-30D56BCABE5D}"/>
                </a:ext>
              </a:extLst>
            </p:cNvPr>
            <p:cNvSpPr/>
            <p:nvPr/>
          </p:nvSpPr>
          <p:spPr>
            <a:xfrm>
              <a:off x="2715347" y="2122998"/>
              <a:ext cx="1840408" cy="736163"/>
            </a:xfrm>
            <a:custGeom>
              <a:avLst/>
              <a:gdLst>
                <a:gd name="connsiteX0" fmla="*/ 0 w 1840408"/>
                <a:gd name="connsiteY0" fmla="*/ 0 h 736163"/>
                <a:gd name="connsiteX1" fmla="*/ 1472327 w 1840408"/>
                <a:gd name="connsiteY1" fmla="*/ 0 h 736163"/>
                <a:gd name="connsiteX2" fmla="*/ 1840408 w 1840408"/>
                <a:gd name="connsiteY2" fmla="*/ 368082 h 736163"/>
                <a:gd name="connsiteX3" fmla="*/ 1472327 w 1840408"/>
                <a:gd name="connsiteY3" fmla="*/ 736163 h 736163"/>
                <a:gd name="connsiteX4" fmla="*/ 0 w 1840408"/>
                <a:gd name="connsiteY4" fmla="*/ 736163 h 736163"/>
                <a:gd name="connsiteX5" fmla="*/ 368082 w 1840408"/>
                <a:gd name="connsiteY5" fmla="*/ 368082 h 736163"/>
                <a:gd name="connsiteX6" fmla="*/ 0 w 1840408"/>
                <a:gd name="connsiteY6" fmla="*/ 0 h 736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0408" h="736163">
                  <a:moveTo>
                    <a:pt x="0" y="0"/>
                  </a:moveTo>
                  <a:lnTo>
                    <a:pt x="1472327" y="0"/>
                  </a:lnTo>
                  <a:lnTo>
                    <a:pt x="1840408" y="368082"/>
                  </a:lnTo>
                  <a:lnTo>
                    <a:pt x="1472327" y="736163"/>
                  </a:lnTo>
                  <a:lnTo>
                    <a:pt x="0" y="736163"/>
                  </a:lnTo>
                  <a:lnTo>
                    <a:pt x="368082" y="368082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8064A2">
                    <a:hueOff val="-892954"/>
                    <a:satOff val="5380"/>
                    <a:lumOff val="431"/>
                    <a:alphaOff val="0"/>
                    <a:shade val="51000"/>
                    <a:satMod val="130000"/>
                  </a:srgbClr>
                </a:gs>
                <a:gs pos="80000">
                  <a:srgbClr val="8064A2">
                    <a:hueOff val="-892954"/>
                    <a:satOff val="5380"/>
                    <a:lumOff val="431"/>
                    <a:alphaOff val="0"/>
                    <a:shade val="93000"/>
                    <a:satMod val="130000"/>
                  </a:srgbClr>
                </a:gs>
                <a:gs pos="100000">
                  <a:srgbClr val="8064A2">
                    <a:hueOff val="-892954"/>
                    <a:satOff val="5380"/>
                    <a:lumOff val="431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spcFirstLastPara="0" vert="horz" wrap="square" lIns="429042" tIns="30480" rIns="368081" bIns="30480" numCol="1" spcCol="1270" anchor="ctr" anchorCtr="0">
              <a:noAutofit/>
            </a:bodyPr>
            <a:lstStyle/>
            <a:p>
              <a:pPr marL="0" marR="0" lvl="0" indent="0" algn="ctr" defTabSz="2133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1C41C1E6-8418-2AF6-2FA9-8C7D4EEC0D34}"/>
                </a:ext>
              </a:extLst>
            </p:cNvPr>
            <p:cNvSpPr/>
            <p:nvPr/>
          </p:nvSpPr>
          <p:spPr>
            <a:xfrm>
              <a:off x="4316502" y="2185572"/>
              <a:ext cx="4068432" cy="611015"/>
            </a:xfrm>
            <a:custGeom>
              <a:avLst/>
              <a:gdLst>
                <a:gd name="connsiteX0" fmla="*/ 0 w 4068432"/>
                <a:gd name="connsiteY0" fmla="*/ 0 h 611015"/>
                <a:gd name="connsiteX1" fmla="*/ 3762925 w 4068432"/>
                <a:gd name="connsiteY1" fmla="*/ 0 h 611015"/>
                <a:gd name="connsiteX2" fmla="*/ 4068432 w 4068432"/>
                <a:gd name="connsiteY2" fmla="*/ 305508 h 611015"/>
                <a:gd name="connsiteX3" fmla="*/ 3762925 w 4068432"/>
                <a:gd name="connsiteY3" fmla="*/ 611015 h 611015"/>
                <a:gd name="connsiteX4" fmla="*/ 0 w 4068432"/>
                <a:gd name="connsiteY4" fmla="*/ 611015 h 611015"/>
                <a:gd name="connsiteX5" fmla="*/ 305508 w 4068432"/>
                <a:gd name="connsiteY5" fmla="*/ 305508 h 611015"/>
                <a:gd name="connsiteX6" fmla="*/ 0 w 4068432"/>
                <a:gd name="connsiteY6" fmla="*/ 0 h 61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8432" h="611015">
                  <a:moveTo>
                    <a:pt x="0" y="0"/>
                  </a:moveTo>
                  <a:lnTo>
                    <a:pt x="3762925" y="0"/>
                  </a:lnTo>
                  <a:lnTo>
                    <a:pt x="4068432" y="305508"/>
                  </a:lnTo>
                  <a:lnTo>
                    <a:pt x="3762925" y="611015"/>
                  </a:lnTo>
                  <a:lnTo>
                    <a:pt x="0" y="611015"/>
                  </a:lnTo>
                  <a:lnTo>
                    <a:pt x="305508" y="3055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64A2">
                <a:tint val="40000"/>
                <a:alpha val="90000"/>
                <a:hueOff val="-789142"/>
                <a:satOff val="4431"/>
                <a:lumOff val="282"/>
                <a:alphaOff val="0"/>
              </a:srgbClr>
            </a:solidFill>
            <a:ln w="9525" cap="flat" cmpd="sng" algn="ctr">
              <a:solidFill>
                <a:srgbClr val="8064A2">
                  <a:tint val="40000"/>
                  <a:alpha val="90000"/>
                  <a:hueOff val="-789142"/>
                  <a:satOff val="4431"/>
                  <a:lumOff val="282"/>
                  <a:alphaOff val="0"/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spcFirstLastPara="0" vert="horz" wrap="square" lIns="334718" tIns="14605" rIns="305507" bIns="14605" numCol="1" spcCol="1270" anchor="ctr" anchorCtr="0">
              <a:noAutofit/>
            </a:bodyPr>
            <a:lstStyle/>
            <a:p>
              <a:pPr marL="0" marR="0" lvl="0" indent="0" algn="ctr" defTabSz="10223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Allergies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82890AA-1D51-DFB7-117E-4097F9A4CFDA}"/>
              </a:ext>
            </a:extLst>
          </p:cNvPr>
          <p:cNvGrpSpPr/>
          <p:nvPr/>
        </p:nvGrpSpPr>
        <p:grpSpPr>
          <a:xfrm>
            <a:off x="2715347" y="2620699"/>
            <a:ext cx="5669587" cy="736163"/>
            <a:chOff x="2715347" y="2962224"/>
            <a:chExt cx="5669587" cy="736163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680143CE-1E01-4E91-4A5F-57CBBE3E4170}"/>
                </a:ext>
              </a:extLst>
            </p:cNvPr>
            <p:cNvSpPr/>
            <p:nvPr/>
          </p:nvSpPr>
          <p:spPr>
            <a:xfrm>
              <a:off x="2715347" y="2962224"/>
              <a:ext cx="1840408" cy="736163"/>
            </a:xfrm>
            <a:custGeom>
              <a:avLst/>
              <a:gdLst>
                <a:gd name="connsiteX0" fmla="*/ 0 w 1840408"/>
                <a:gd name="connsiteY0" fmla="*/ 0 h 736163"/>
                <a:gd name="connsiteX1" fmla="*/ 1472327 w 1840408"/>
                <a:gd name="connsiteY1" fmla="*/ 0 h 736163"/>
                <a:gd name="connsiteX2" fmla="*/ 1840408 w 1840408"/>
                <a:gd name="connsiteY2" fmla="*/ 368082 h 736163"/>
                <a:gd name="connsiteX3" fmla="*/ 1472327 w 1840408"/>
                <a:gd name="connsiteY3" fmla="*/ 736163 h 736163"/>
                <a:gd name="connsiteX4" fmla="*/ 0 w 1840408"/>
                <a:gd name="connsiteY4" fmla="*/ 736163 h 736163"/>
                <a:gd name="connsiteX5" fmla="*/ 368082 w 1840408"/>
                <a:gd name="connsiteY5" fmla="*/ 368082 h 736163"/>
                <a:gd name="connsiteX6" fmla="*/ 0 w 1840408"/>
                <a:gd name="connsiteY6" fmla="*/ 0 h 736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0408" h="736163">
                  <a:moveTo>
                    <a:pt x="0" y="0"/>
                  </a:moveTo>
                  <a:lnTo>
                    <a:pt x="1472327" y="0"/>
                  </a:lnTo>
                  <a:lnTo>
                    <a:pt x="1840408" y="368082"/>
                  </a:lnTo>
                  <a:lnTo>
                    <a:pt x="1472327" y="736163"/>
                  </a:lnTo>
                  <a:lnTo>
                    <a:pt x="0" y="736163"/>
                  </a:lnTo>
                  <a:lnTo>
                    <a:pt x="368082" y="368082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8064A2">
                    <a:hueOff val="-1785908"/>
                    <a:satOff val="10760"/>
                    <a:lumOff val="862"/>
                    <a:alphaOff val="0"/>
                    <a:shade val="51000"/>
                    <a:satMod val="130000"/>
                  </a:srgbClr>
                </a:gs>
                <a:gs pos="80000">
                  <a:srgbClr val="8064A2">
                    <a:hueOff val="-1785908"/>
                    <a:satOff val="10760"/>
                    <a:lumOff val="862"/>
                    <a:alphaOff val="0"/>
                    <a:shade val="93000"/>
                    <a:satMod val="130000"/>
                  </a:srgbClr>
                </a:gs>
                <a:gs pos="100000">
                  <a:srgbClr val="8064A2">
                    <a:hueOff val="-1785908"/>
                    <a:satOff val="10760"/>
                    <a:lumOff val="862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spcFirstLastPara="0" vert="horz" wrap="square" lIns="429042" tIns="30480" rIns="368081" bIns="30480" numCol="1" spcCol="1270" anchor="ctr" anchorCtr="0">
              <a:noAutofit/>
            </a:bodyPr>
            <a:lstStyle/>
            <a:p>
              <a:pPr marL="0" marR="0" lvl="0" indent="0" algn="ctr" defTabSz="2133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4335458E-C159-5B8D-1F09-EBBA274FB6A5}"/>
                </a:ext>
              </a:extLst>
            </p:cNvPr>
            <p:cNvSpPr/>
            <p:nvPr/>
          </p:nvSpPr>
          <p:spPr>
            <a:xfrm>
              <a:off x="4316502" y="3024798"/>
              <a:ext cx="4068432" cy="611015"/>
            </a:xfrm>
            <a:custGeom>
              <a:avLst/>
              <a:gdLst>
                <a:gd name="connsiteX0" fmla="*/ 0 w 4068432"/>
                <a:gd name="connsiteY0" fmla="*/ 0 h 611015"/>
                <a:gd name="connsiteX1" fmla="*/ 3762925 w 4068432"/>
                <a:gd name="connsiteY1" fmla="*/ 0 h 611015"/>
                <a:gd name="connsiteX2" fmla="*/ 4068432 w 4068432"/>
                <a:gd name="connsiteY2" fmla="*/ 305508 h 611015"/>
                <a:gd name="connsiteX3" fmla="*/ 3762925 w 4068432"/>
                <a:gd name="connsiteY3" fmla="*/ 611015 h 611015"/>
                <a:gd name="connsiteX4" fmla="*/ 0 w 4068432"/>
                <a:gd name="connsiteY4" fmla="*/ 611015 h 611015"/>
                <a:gd name="connsiteX5" fmla="*/ 305508 w 4068432"/>
                <a:gd name="connsiteY5" fmla="*/ 305508 h 611015"/>
                <a:gd name="connsiteX6" fmla="*/ 0 w 4068432"/>
                <a:gd name="connsiteY6" fmla="*/ 0 h 61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8432" h="611015">
                  <a:moveTo>
                    <a:pt x="0" y="0"/>
                  </a:moveTo>
                  <a:lnTo>
                    <a:pt x="3762925" y="0"/>
                  </a:lnTo>
                  <a:lnTo>
                    <a:pt x="4068432" y="305508"/>
                  </a:lnTo>
                  <a:lnTo>
                    <a:pt x="3762925" y="611015"/>
                  </a:lnTo>
                  <a:lnTo>
                    <a:pt x="0" y="611015"/>
                  </a:lnTo>
                  <a:lnTo>
                    <a:pt x="305508" y="3055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64A2">
                <a:tint val="40000"/>
                <a:alpha val="90000"/>
                <a:hueOff val="-1578284"/>
                <a:satOff val="8863"/>
                <a:lumOff val="563"/>
                <a:alphaOff val="0"/>
              </a:srgbClr>
            </a:solidFill>
            <a:ln w="9525" cap="flat" cmpd="sng" algn="ctr">
              <a:solidFill>
                <a:srgbClr val="8064A2">
                  <a:tint val="40000"/>
                  <a:alpha val="90000"/>
                  <a:hueOff val="-1578284"/>
                  <a:satOff val="8863"/>
                  <a:lumOff val="563"/>
                  <a:alphaOff val="0"/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spcFirstLastPara="0" vert="horz" wrap="square" lIns="334718" tIns="14605" rIns="305507" bIns="14605" numCol="1" spcCol="1270" anchor="ctr" anchorCtr="0">
              <a:noAutofit/>
            </a:bodyPr>
            <a:lstStyle/>
            <a:p>
              <a:pPr marL="0" marR="0" lvl="0" indent="0" algn="ctr" defTabSz="10223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Medications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D201B78-8424-F1C9-BB43-583CCE0305AE}"/>
              </a:ext>
            </a:extLst>
          </p:cNvPr>
          <p:cNvGrpSpPr/>
          <p:nvPr/>
        </p:nvGrpSpPr>
        <p:grpSpPr>
          <a:xfrm>
            <a:off x="2715347" y="3459925"/>
            <a:ext cx="5669587" cy="736163"/>
            <a:chOff x="2715347" y="3801450"/>
            <a:chExt cx="5669587" cy="736163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D79C5BEF-4418-F020-6E5D-B6288010E2B4}"/>
                </a:ext>
              </a:extLst>
            </p:cNvPr>
            <p:cNvSpPr/>
            <p:nvPr/>
          </p:nvSpPr>
          <p:spPr>
            <a:xfrm>
              <a:off x="2715347" y="3801450"/>
              <a:ext cx="1840408" cy="736163"/>
            </a:xfrm>
            <a:custGeom>
              <a:avLst/>
              <a:gdLst>
                <a:gd name="connsiteX0" fmla="*/ 0 w 1840408"/>
                <a:gd name="connsiteY0" fmla="*/ 0 h 736163"/>
                <a:gd name="connsiteX1" fmla="*/ 1472327 w 1840408"/>
                <a:gd name="connsiteY1" fmla="*/ 0 h 736163"/>
                <a:gd name="connsiteX2" fmla="*/ 1840408 w 1840408"/>
                <a:gd name="connsiteY2" fmla="*/ 368082 h 736163"/>
                <a:gd name="connsiteX3" fmla="*/ 1472327 w 1840408"/>
                <a:gd name="connsiteY3" fmla="*/ 736163 h 736163"/>
                <a:gd name="connsiteX4" fmla="*/ 0 w 1840408"/>
                <a:gd name="connsiteY4" fmla="*/ 736163 h 736163"/>
                <a:gd name="connsiteX5" fmla="*/ 368082 w 1840408"/>
                <a:gd name="connsiteY5" fmla="*/ 368082 h 736163"/>
                <a:gd name="connsiteX6" fmla="*/ 0 w 1840408"/>
                <a:gd name="connsiteY6" fmla="*/ 0 h 736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0408" h="736163">
                  <a:moveTo>
                    <a:pt x="0" y="0"/>
                  </a:moveTo>
                  <a:lnTo>
                    <a:pt x="1472327" y="0"/>
                  </a:lnTo>
                  <a:lnTo>
                    <a:pt x="1840408" y="368082"/>
                  </a:lnTo>
                  <a:lnTo>
                    <a:pt x="1472327" y="736163"/>
                  </a:lnTo>
                  <a:lnTo>
                    <a:pt x="0" y="736163"/>
                  </a:lnTo>
                  <a:lnTo>
                    <a:pt x="368082" y="368082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8064A2">
                    <a:hueOff val="-2678862"/>
                    <a:satOff val="16139"/>
                    <a:lumOff val="1294"/>
                    <a:alphaOff val="0"/>
                    <a:shade val="51000"/>
                    <a:satMod val="130000"/>
                  </a:srgbClr>
                </a:gs>
                <a:gs pos="80000">
                  <a:srgbClr val="8064A2">
                    <a:hueOff val="-2678862"/>
                    <a:satOff val="16139"/>
                    <a:lumOff val="1294"/>
                    <a:alphaOff val="0"/>
                    <a:shade val="93000"/>
                    <a:satMod val="130000"/>
                  </a:srgbClr>
                </a:gs>
                <a:gs pos="100000">
                  <a:srgbClr val="8064A2">
                    <a:hueOff val="-2678862"/>
                    <a:satOff val="16139"/>
                    <a:lumOff val="1294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spcFirstLastPara="0" vert="horz" wrap="square" lIns="429042" tIns="30480" rIns="368081" bIns="30480" numCol="1" spcCol="1270" anchor="ctr" anchorCtr="0">
              <a:noAutofit/>
            </a:bodyPr>
            <a:lstStyle/>
            <a:p>
              <a:pPr marL="0" marR="0" lvl="0" indent="0" algn="ctr" defTabSz="2133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</a:t>
              </a: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E3B6C19-1931-8354-CA26-C8D96EDF901C}"/>
                </a:ext>
              </a:extLst>
            </p:cNvPr>
            <p:cNvSpPr/>
            <p:nvPr/>
          </p:nvSpPr>
          <p:spPr>
            <a:xfrm>
              <a:off x="4316502" y="3864024"/>
              <a:ext cx="4068432" cy="611015"/>
            </a:xfrm>
            <a:custGeom>
              <a:avLst/>
              <a:gdLst>
                <a:gd name="connsiteX0" fmla="*/ 0 w 4068432"/>
                <a:gd name="connsiteY0" fmla="*/ 0 h 611015"/>
                <a:gd name="connsiteX1" fmla="*/ 3762925 w 4068432"/>
                <a:gd name="connsiteY1" fmla="*/ 0 h 611015"/>
                <a:gd name="connsiteX2" fmla="*/ 4068432 w 4068432"/>
                <a:gd name="connsiteY2" fmla="*/ 305508 h 611015"/>
                <a:gd name="connsiteX3" fmla="*/ 3762925 w 4068432"/>
                <a:gd name="connsiteY3" fmla="*/ 611015 h 611015"/>
                <a:gd name="connsiteX4" fmla="*/ 0 w 4068432"/>
                <a:gd name="connsiteY4" fmla="*/ 611015 h 611015"/>
                <a:gd name="connsiteX5" fmla="*/ 305508 w 4068432"/>
                <a:gd name="connsiteY5" fmla="*/ 305508 h 611015"/>
                <a:gd name="connsiteX6" fmla="*/ 0 w 4068432"/>
                <a:gd name="connsiteY6" fmla="*/ 0 h 61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8432" h="611015">
                  <a:moveTo>
                    <a:pt x="0" y="0"/>
                  </a:moveTo>
                  <a:lnTo>
                    <a:pt x="3762925" y="0"/>
                  </a:lnTo>
                  <a:lnTo>
                    <a:pt x="4068432" y="305508"/>
                  </a:lnTo>
                  <a:lnTo>
                    <a:pt x="3762925" y="611015"/>
                  </a:lnTo>
                  <a:lnTo>
                    <a:pt x="0" y="611015"/>
                  </a:lnTo>
                  <a:lnTo>
                    <a:pt x="305508" y="3055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64A2">
                <a:tint val="40000"/>
                <a:alpha val="90000"/>
                <a:hueOff val="-2367426"/>
                <a:satOff val="13294"/>
                <a:lumOff val="845"/>
                <a:alphaOff val="0"/>
              </a:srgbClr>
            </a:solidFill>
            <a:ln w="9525" cap="flat" cmpd="sng" algn="ctr">
              <a:solidFill>
                <a:srgbClr val="8064A2">
                  <a:tint val="40000"/>
                  <a:alpha val="90000"/>
                  <a:hueOff val="-2367426"/>
                  <a:satOff val="13294"/>
                  <a:lumOff val="845"/>
                  <a:alphaOff val="0"/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spcFirstLastPara="0" vert="horz" wrap="square" lIns="334718" tIns="14605" rIns="305507" bIns="14605" numCol="1" spcCol="1270" anchor="ctr" anchorCtr="0">
              <a:noAutofit/>
            </a:bodyPr>
            <a:lstStyle/>
            <a:p>
              <a:pPr marL="0" marR="0" lvl="0" indent="0" algn="ctr" defTabSz="10223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Past medical history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E1E5C2C-7426-5240-335F-8CE244F4DFE1}"/>
              </a:ext>
            </a:extLst>
          </p:cNvPr>
          <p:cNvGrpSpPr/>
          <p:nvPr/>
        </p:nvGrpSpPr>
        <p:grpSpPr>
          <a:xfrm>
            <a:off x="2715347" y="4299152"/>
            <a:ext cx="5669587" cy="736163"/>
            <a:chOff x="2715347" y="4640677"/>
            <a:chExt cx="5669587" cy="736163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4AB0F9E-00EA-2CC7-1D3D-E4E1CD06A05A}"/>
                </a:ext>
              </a:extLst>
            </p:cNvPr>
            <p:cNvSpPr/>
            <p:nvPr/>
          </p:nvSpPr>
          <p:spPr>
            <a:xfrm>
              <a:off x="2715347" y="4640677"/>
              <a:ext cx="1840408" cy="736163"/>
            </a:xfrm>
            <a:custGeom>
              <a:avLst/>
              <a:gdLst>
                <a:gd name="connsiteX0" fmla="*/ 0 w 1840408"/>
                <a:gd name="connsiteY0" fmla="*/ 0 h 736163"/>
                <a:gd name="connsiteX1" fmla="*/ 1472327 w 1840408"/>
                <a:gd name="connsiteY1" fmla="*/ 0 h 736163"/>
                <a:gd name="connsiteX2" fmla="*/ 1840408 w 1840408"/>
                <a:gd name="connsiteY2" fmla="*/ 368082 h 736163"/>
                <a:gd name="connsiteX3" fmla="*/ 1472327 w 1840408"/>
                <a:gd name="connsiteY3" fmla="*/ 736163 h 736163"/>
                <a:gd name="connsiteX4" fmla="*/ 0 w 1840408"/>
                <a:gd name="connsiteY4" fmla="*/ 736163 h 736163"/>
                <a:gd name="connsiteX5" fmla="*/ 368082 w 1840408"/>
                <a:gd name="connsiteY5" fmla="*/ 368082 h 736163"/>
                <a:gd name="connsiteX6" fmla="*/ 0 w 1840408"/>
                <a:gd name="connsiteY6" fmla="*/ 0 h 736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0408" h="736163">
                  <a:moveTo>
                    <a:pt x="0" y="0"/>
                  </a:moveTo>
                  <a:lnTo>
                    <a:pt x="1472327" y="0"/>
                  </a:lnTo>
                  <a:lnTo>
                    <a:pt x="1840408" y="368082"/>
                  </a:lnTo>
                  <a:lnTo>
                    <a:pt x="1472327" y="736163"/>
                  </a:lnTo>
                  <a:lnTo>
                    <a:pt x="0" y="736163"/>
                  </a:lnTo>
                  <a:lnTo>
                    <a:pt x="368082" y="368082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8064A2">
                    <a:hueOff val="-3571816"/>
                    <a:satOff val="21519"/>
                    <a:lumOff val="1725"/>
                    <a:alphaOff val="0"/>
                    <a:shade val="51000"/>
                    <a:satMod val="130000"/>
                  </a:srgbClr>
                </a:gs>
                <a:gs pos="80000">
                  <a:srgbClr val="8064A2">
                    <a:hueOff val="-3571816"/>
                    <a:satOff val="21519"/>
                    <a:lumOff val="1725"/>
                    <a:alphaOff val="0"/>
                    <a:shade val="93000"/>
                    <a:satMod val="130000"/>
                  </a:srgbClr>
                </a:gs>
                <a:gs pos="100000">
                  <a:srgbClr val="8064A2">
                    <a:hueOff val="-3571816"/>
                    <a:satOff val="21519"/>
                    <a:lumOff val="1725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spcFirstLastPara="0" vert="horz" wrap="square" lIns="429042" tIns="30480" rIns="368081" bIns="30480" numCol="1" spcCol="1270" anchor="ctr" anchorCtr="0">
              <a:noAutofit/>
            </a:bodyPr>
            <a:lstStyle/>
            <a:p>
              <a:pPr marL="0" marR="0" lvl="0" indent="0" algn="ctr" defTabSz="2133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</a:t>
              </a: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B6EB7D0F-276B-A673-1E04-415D8D517789}"/>
                </a:ext>
              </a:extLst>
            </p:cNvPr>
            <p:cNvSpPr/>
            <p:nvPr/>
          </p:nvSpPr>
          <p:spPr>
            <a:xfrm>
              <a:off x="4316502" y="4703251"/>
              <a:ext cx="4068432" cy="611015"/>
            </a:xfrm>
            <a:custGeom>
              <a:avLst/>
              <a:gdLst>
                <a:gd name="connsiteX0" fmla="*/ 0 w 4068432"/>
                <a:gd name="connsiteY0" fmla="*/ 0 h 611015"/>
                <a:gd name="connsiteX1" fmla="*/ 3762925 w 4068432"/>
                <a:gd name="connsiteY1" fmla="*/ 0 h 611015"/>
                <a:gd name="connsiteX2" fmla="*/ 4068432 w 4068432"/>
                <a:gd name="connsiteY2" fmla="*/ 305508 h 611015"/>
                <a:gd name="connsiteX3" fmla="*/ 3762925 w 4068432"/>
                <a:gd name="connsiteY3" fmla="*/ 611015 h 611015"/>
                <a:gd name="connsiteX4" fmla="*/ 0 w 4068432"/>
                <a:gd name="connsiteY4" fmla="*/ 611015 h 611015"/>
                <a:gd name="connsiteX5" fmla="*/ 305508 w 4068432"/>
                <a:gd name="connsiteY5" fmla="*/ 305508 h 611015"/>
                <a:gd name="connsiteX6" fmla="*/ 0 w 4068432"/>
                <a:gd name="connsiteY6" fmla="*/ 0 h 61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8432" h="611015">
                  <a:moveTo>
                    <a:pt x="0" y="0"/>
                  </a:moveTo>
                  <a:lnTo>
                    <a:pt x="3762925" y="0"/>
                  </a:lnTo>
                  <a:lnTo>
                    <a:pt x="4068432" y="305508"/>
                  </a:lnTo>
                  <a:lnTo>
                    <a:pt x="3762925" y="611015"/>
                  </a:lnTo>
                  <a:lnTo>
                    <a:pt x="0" y="611015"/>
                  </a:lnTo>
                  <a:lnTo>
                    <a:pt x="305508" y="3055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64A2">
                <a:tint val="40000"/>
                <a:alpha val="90000"/>
                <a:hueOff val="-3156568"/>
                <a:satOff val="17726"/>
                <a:lumOff val="1126"/>
                <a:alphaOff val="0"/>
              </a:srgbClr>
            </a:solidFill>
            <a:ln w="9525" cap="flat" cmpd="sng" algn="ctr">
              <a:solidFill>
                <a:srgbClr val="8064A2">
                  <a:tint val="40000"/>
                  <a:alpha val="90000"/>
                  <a:hueOff val="-3156568"/>
                  <a:satOff val="17726"/>
                  <a:lumOff val="1126"/>
                  <a:alphaOff val="0"/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spcFirstLastPara="0" vert="horz" wrap="square" lIns="334718" tIns="14605" rIns="305507" bIns="14605" numCol="1" spcCol="1270" anchor="ctr" anchorCtr="0">
              <a:noAutofit/>
            </a:bodyPr>
            <a:lstStyle/>
            <a:p>
              <a:pPr marL="0" marR="0" lvl="0" indent="0" algn="ctr" defTabSz="10223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Last meal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AF0BC18-7D28-C038-97FF-EDC3AD328396}"/>
              </a:ext>
            </a:extLst>
          </p:cNvPr>
          <p:cNvGrpSpPr/>
          <p:nvPr/>
        </p:nvGrpSpPr>
        <p:grpSpPr>
          <a:xfrm>
            <a:off x="2715347" y="5138378"/>
            <a:ext cx="5669587" cy="736163"/>
            <a:chOff x="2715347" y="5479903"/>
            <a:chExt cx="5669587" cy="736163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5D82F9B7-6F91-9485-C9C1-2D0751F65769}"/>
                </a:ext>
              </a:extLst>
            </p:cNvPr>
            <p:cNvSpPr/>
            <p:nvPr/>
          </p:nvSpPr>
          <p:spPr>
            <a:xfrm>
              <a:off x="2715347" y="5479903"/>
              <a:ext cx="1840408" cy="736163"/>
            </a:xfrm>
            <a:custGeom>
              <a:avLst/>
              <a:gdLst>
                <a:gd name="connsiteX0" fmla="*/ 0 w 1840408"/>
                <a:gd name="connsiteY0" fmla="*/ 0 h 736163"/>
                <a:gd name="connsiteX1" fmla="*/ 1472327 w 1840408"/>
                <a:gd name="connsiteY1" fmla="*/ 0 h 736163"/>
                <a:gd name="connsiteX2" fmla="*/ 1840408 w 1840408"/>
                <a:gd name="connsiteY2" fmla="*/ 368082 h 736163"/>
                <a:gd name="connsiteX3" fmla="*/ 1472327 w 1840408"/>
                <a:gd name="connsiteY3" fmla="*/ 736163 h 736163"/>
                <a:gd name="connsiteX4" fmla="*/ 0 w 1840408"/>
                <a:gd name="connsiteY4" fmla="*/ 736163 h 736163"/>
                <a:gd name="connsiteX5" fmla="*/ 368082 w 1840408"/>
                <a:gd name="connsiteY5" fmla="*/ 368082 h 736163"/>
                <a:gd name="connsiteX6" fmla="*/ 0 w 1840408"/>
                <a:gd name="connsiteY6" fmla="*/ 0 h 736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0408" h="736163">
                  <a:moveTo>
                    <a:pt x="0" y="0"/>
                  </a:moveTo>
                  <a:lnTo>
                    <a:pt x="1472327" y="0"/>
                  </a:lnTo>
                  <a:lnTo>
                    <a:pt x="1840408" y="368082"/>
                  </a:lnTo>
                  <a:lnTo>
                    <a:pt x="1472327" y="736163"/>
                  </a:lnTo>
                  <a:lnTo>
                    <a:pt x="0" y="736163"/>
                  </a:lnTo>
                  <a:lnTo>
                    <a:pt x="368082" y="368082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8064A2">
                    <a:hueOff val="-4464770"/>
                    <a:satOff val="26899"/>
                    <a:lumOff val="2156"/>
                    <a:alphaOff val="0"/>
                    <a:shade val="51000"/>
                    <a:satMod val="130000"/>
                  </a:srgbClr>
                </a:gs>
                <a:gs pos="80000">
                  <a:srgbClr val="8064A2">
                    <a:hueOff val="-4464770"/>
                    <a:satOff val="26899"/>
                    <a:lumOff val="2156"/>
                    <a:alphaOff val="0"/>
                    <a:shade val="93000"/>
                    <a:satMod val="130000"/>
                  </a:srgbClr>
                </a:gs>
                <a:gs pos="100000">
                  <a:srgbClr val="8064A2">
                    <a:hueOff val="-4464770"/>
                    <a:satOff val="26899"/>
                    <a:lumOff val="2156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spcFirstLastPara="0" vert="horz" wrap="square" lIns="429042" tIns="30480" rIns="368081" bIns="30480" numCol="1" spcCol="1270" anchor="ctr" anchorCtr="0">
              <a:noAutofit/>
            </a:bodyPr>
            <a:lstStyle/>
            <a:p>
              <a:pPr marL="0" marR="0" lvl="0" indent="0" algn="ctr" defTabSz="2133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91CE7A1F-4B6E-69AB-78B4-DFFF8CFF712A}"/>
                </a:ext>
              </a:extLst>
            </p:cNvPr>
            <p:cNvSpPr/>
            <p:nvPr/>
          </p:nvSpPr>
          <p:spPr>
            <a:xfrm>
              <a:off x="4316502" y="5542477"/>
              <a:ext cx="4068432" cy="611015"/>
            </a:xfrm>
            <a:custGeom>
              <a:avLst/>
              <a:gdLst>
                <a:gd name="connsiteX0" fmla="*/ 0 w 4068432"/>
                <a:gd name="connsiteY0" fmla="*/ 0 h 611015"/>
                <a:gd name="connsiteX1" fmla="*/ 3762925 w 4068432"/>
                <a:gd name="connsiteY1" fmla="*/ 0 h 611015"/>
                <a:gd name="connsiteX2" fmla="*/ 4068432 w 4068432"/>
                <a:gd name="connsiteY2" fmla="*/ 305508 h 611015"/>
                <a:gd name="connsiteX3" fmla="*/ 3762925 w 4068432"/>
                <a:gd name="connsiteY3" fmla="*/ 611015 h 611015"/>
                <a:gd name="connsiteX4" fmla="*/ 0 w 4068432"/>
                <a:gd name="connsiteY4" fmla="*/ 611015 h 611015"/>
                <a:gd name="connsiteX5" fmla="*/ 305508 w 4068432"/>
                <a:gd name="connsiteY5" fmla="*/ 305508 h 611015"/>
                <a:gd name="connsiteX6" fmla="*/ 0 w 4068432"/>
                <a:gd name="connsiteY6" fmla="*/ 0 h 61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8432" h="611015">
                  <a:moveTo>
                    <a:pt x="0" y="0"/>
                  </a:moveTo>
                  <a:lnTo>
                    <a:pt x="3762925" y="0"/>
                  </a:lnTo>
                  <a:lnTo>
                    <a:pt x="4068432" y="305508"/>
                  </a:lnTo>
                  <a:lnTo>
                    <a:pt x="3762925" y="611015"/>
                  </a:lnTo>
                  <a:lnTo>
                    <a:pt x="0" y="611015"/>
                  </a:lnTo>
                  <a:lnTo>
                    <a:pt x="305508" y="3055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64A2">
                <a:tint val="40000"/>
                <a:alpha val="90000"/>
                <a:hueOff val="-3945710"/>
                <a:satOff val="22157"/>
                <a:lumOff val="1408"/>
                <a:alphaOff val="0"/>
              </a:srgbClr>
            </a:solidFill>
            <a:ln w="9525" cap="flat" cmpd="sng" algn="ctr">
              <a:solidFill>
                <a:srgbClr val="8064A2">
                  <a:tint val="40000"/>
                  <a:alpha val="90000"/>
                  <a:hueOff val="-3945710"/>
                  <a:satOff val="22157"/>
                  <a:lumOff val="1408"/>
                  <a:alphaOff val="0"/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spcFirstLastPara="0" vert="horz" wrap="square" lIns="334718" tIns="14605" rIns="305507" bIns="14605" numCol="1" spcCol="1270" anchor="ctr" anchorCtr="0">
              <a:noAutofit/>
            </a:bodyPr>
            <a:lstStyle/>
            <a:p>
              <a:pPr marL="0" marR="0" lvl="0" indent="0" algn="ctr" defTabSz="10223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Events leading up to incident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496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76E594F2-8647-8ED7-7BB3-7F7E35906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5169"/>
            <a:ext cx="12192000" cy="1143000"/>
          </a:xfrm>
        </p:spPr>
        <p:txBody>
          <a:bodyPr>
            <a:noAutofit/>
          </a:bodyPr>
          <a:lstStyle/>
          <a:p>
            <a:r>
              <a:rPr lang="en-US" sz="6000">
                <a:cs typeface="Calibri"/>
              </a:rPr>
              <a:t>      RESCUE Protocol</a:t>
            </a:r>
            <a:endParaRPr lang="en-US" sz="600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48246820-86C3-4B0E-20EA-A40094C51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8" y="49426"/>
            <a:ext cx="862585" cy="852255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3A6B89F-01F2-6FBA-0B2F-11D9A130422C}"/>
              </a:ext>
            </a:extLst>
          </p:cNvPr>
          <p:cNvSpPr/>
          <p:nvPr/>
        </p:nvSpPr>
        <p:spPr>
          <a:xfrm>
            <a:off x="5701442" y="3991376"/>
            <a:ext cx="748219" cy="522858"/>
          </a:xfrm>
          <a:custGeom>
            <a:avLst/>
            <a:gdLst>
              <a:gd name="connsiteX0" fmla="*/ 0 w 748219"/>
              <a:gd name="connsiteY0" fmla="*/ 104572 h 522858"/>
              <a:gd name="connsiteX1" fmla="*/ 486790 w 748219"/>
              <a:gd name="connsiteY1" fmla="*/ 104572 h 522858"/>
              <a:gd name="connsiteX2" fmla="*/ 486790 w 748219"/>
              <a:gd name="connsiteY2" fmla="*/ 0 h 522858"/>
              <a:gd name="connsiteX3" fmla="*/ 748219 w 748219"/>
              <a:gd name="connsiteY3" fmla="*/ 261429 h 522858"/>
              <a:gd name="connsiteX4" fmla="*/ 486790 w 748219"/>
              <a:gd name="connsiteY4" fmla="*/ 522858 h 522858"/>
              <a:gd name="connsiteX5" fmla="*/ 486790 w 748219"/>
              <a:gd name="connsiteY5" fmla="*/ 418286 h 522858"/>
              <a:gd name="connsiteX6" fmla="*/ 0 w 748219"/>
              <a:gd name="connsiteY6" fmla="*/ 418286 h 522858"/>
              <a:gd name="connsiteX7" fmla="*/ 0 w 748219"/>
              <a:gd name="connsiteY7" fmla="*/ 104572 h 52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8219" h="522858">
                <a:moveTo>
                  <a:pt x="0" y="104572"/>
                </a:moveTo>
                <a:lnTo>
                  <a:pt x="486790" y="104572"/>
                </a:lnTo>
                <a:lnTo>
                  <a:pt x="486790" y="0"/>
                </a:lnTo>
                <a:lnTo>
                  <a:pt x="748219" y="261429"/>
                </a:lnTo>
                <a:lnTo>
                  <a:pt x="486790" y="522858"/>
                </a:lnTo>
                <a:lnTo>
                  <a:pt x="486790" y="418286"/>
                </a:lnTo>
                <a:lnTo>
                  <a:pt x="0" y="418286"/>
                </a:lnTo>
                <a:lnTo>
                  <a:pt x="0" y="104572"/>
                </a:lnTo>
                <a:close/>
              </a:path>
            </a:pathLst>
          </a:custGeom>
          <a:solidFill>
            <a:srgbClr val="C0504D">
              <a:lumMod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0" vert="horz" wrap="square" lIns="0" tIns="104572" rIns="156857" bIns="104572" numCol="1" spcCol="1270" anchor="ctr" anchorCtr="0">
            <a:noAutofit/>
          </a:bodyPr>
          <a:lstStyle/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5A35CBF-106F-A7A8-97C6-A3B3965BC2AF}"/>
              </a:ext>
            </a:extLst>
          </p:cNvPr>
          <p:cNvSpPr/>
          <p:nvPr/>
        </p:nvSpPr>
        <p:spPr>
          <a:xfrm>
            <a:off x="6475507" y="2948280"/>
            <a:ext cx="2236338" cy="2609050"/>
          </a:xfrm>
          <a:custGeom>
            <a:avLst/>
            <a:gdLst>
              <a:gd name="connsiteX0" fmla="*/ 0 w 2108299"/>
              <a:gd name="connsiteY0" fmla="*/ 210830 h 2428661"/>
              <a:gd name="connsiteX1" fmla="*/ 210830 w 2108299"/>
              <a:gd name="connsiteY1" fmla="*/ 0 h 2428661"/>
              <a:gd name="connsiteX2" fmla="*/ 1897469 w 2108299"/>
              <a:gd name="connsiteY2" fmla="*/ 0 h 2428661"/>
              <a:gd name="connsiteX3" fmla="*/ 2108299 w 2108299"/>
              <a:gd name="connsiteY3" fmla="*/ 210830 h 2428661"/>
              <a:gd name="connsiteX4" fmla="*/ 2108299 w 2108299"/>
              <a:gd name="connsiteY4" fmla="*/ 2217831 h 2428661"/>
              <a:gd name="connsiteX5" fmla="*/ 1897469 w 2108299"/>
              <a:gd name="connsiteY5" fmla="*/ 2428661 h 2428661"/>
              <a:gd name="connsiteX6" fmla="*/ 210830 w 2108299"/>
              <a:gd name="connsiteY6" fmla="*/ 2428661 h 2428661"/>
              <a:gd name="connsiteX7" fmla="*/ 0 w 2108299"/>
              <a:gd name="connsiteY7" fmla="*/ 2217831 h 2428661"/>
              <a:gd name="connsiteX8" fmla="*/ 0 w 2108299"/>
              <a:gd name="connsiteY8" fmla="*/ 210830 h 242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8299" h="2428661">
                <a:moveTo>
                  <a:pt x="0" y="210830"/>
                </a:moveTo>
                <a:cubicBezTo>
                  <a:pt x="0" y="94392"/>
                  <a:pt x="94392" y="0"/>
                  <a:pt x="210830" y="0"/>
                </a:cubicBezTo>
                <a:lnTo>
                  <a:pt x="1897469" y="0"/>
                </a:lnTo>
                <a:cubicBezTo>
                  <a:pt x="2013907" y="0"/>
                  <a:pt x="2108299" y="94392"/>
                  <a:pt x="2108299" y="210830"/>
                </a:cubicBezTo>
                <a:lnTo>
                  <a:pt x="2108299" y="2217831"/>
                </a:lnTo>
                <a:cubicBezTo>
                  <a:pt x="2108299" y="2334269"/>
                  <a:pt x="2013907" y="2428661"/>
                  <a:pt x="1897469" y="2428661"/>
                </a:cubicBezTo>
                <a:lnTo>
                  <a:pt x="210830" y="2428661"/>
                </a:lnTo>
                <a:cubicBezTo>
                  <a:pt x="94392" y="2428661"/>
                  <a:pt x="0" y="2334269"/>
                  <a:pt x="0" y="2217831"/>
                </a:cubicBezTo>
                <a:lnTo>
                  <a:pt x="0" y="210830"/>
                </a:lnTo>
                <a:close/>
              </a:path>
            </a:pathLst>
          </a:custGeom>
          <a:gradFill rotWithShape="1">
            <a:gsLst>
              <a:gs pos="0">
                <a:srgbClr val="8064A2">
                  <a:hueOff val="-2976513"/>
                  <a:satOff val="17933"/>
                  <a:lumOff val="1437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-2976513"/>
                  <a:satOff val="17933"/>
                  <a:lumOff val="1437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-2976513"/>
                  <a:satOff val="17933"/>
                  <a:lumOff val="1437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0" vert="horz" wrap="square" lIns="130330" tIns="130330" rIns="130330" bIns="130330" numCol="1" spcCol="1270" anchor="t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Critical 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8001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Interventions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4300" marR="0" lvl="1" indent="-114300" algn="l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4300" marR="0" lvl="1" indent="-114300" algn="l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Primary Assessment (Survey) &amp; Vitals:</a:t>
            </a:r>
          </a:p>
          <a:p>
            <a:pPr marL="365760" marR="0" lvl="2" indent="-114300" algn="l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Airway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65760" marR="0" lvl="2" indent="-114300" algn="l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Breathing 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65760" marR="0" lvl="2" indent="-114300" algn="l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Circulation</a:t>
            </a:r>
          </a:p>
          <a:p>
            <a:pPr marL="114300" marR="0" lvl="1" indent="-114300" algn="l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4300" marR="0" lvl="1" indent="-114300" algn="l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Secondary Assessment (Survey)</a:t>
            </a:r>
          </a:p>
        </p:txBody>
      </p:sp>
      <p:pic>
        <p:nvPicPr>
          <p:cNvPr id="18" name="Picture 17" descr="Chart, treemap chart&#10;&#10;Description automatically generated">
            <a:extLst>
              <a:ext uri="{FF2B5EF4-FFF2-40B4-BE49-F238E27FC236}">
                <a16:creationId xmlns:a16="http://schemas.microsoft.com/office/drawing/2014/main" id="{7BD22F6D-BB91-8657-A1FC-0781185426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68" y="1553102"/>
            <a:ext cx="1266727" cy="1248053"/>
          </a:xfrm>
          <a:prstGeom prst="rect">
            <a:avLst/>
          </a:prstGeom>
        </p:spPr>
      </p:pic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1DE210C4-654B-B8E3-6DE9-AC31F2711C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529" y="2160955"/>
            <a:ext cx="644887" cy="638312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5BDB776-9BD4-3478-46FF-1D11E6B3C34B}"/>
              </a:ext>
            </a:extLst>
          </p:cNvPr>
          <p:cNvSpPr/>
          <p:nvPr/>
        </p:nvSpPr>
        <p:spPr>
          <a:xfrm>
            <a:off x="2643023" y="3985821"/>
            <a:ext cx="748219" cy="522858"/>
          </a:xfrm>
          <a:custGeom>
            <a:avLst/>
            <a:gdLst>
              <a:gd name="connsiteX0" fmla="*/ 0 w 748219"/>
              <a:gd name="connsiteY0" fmla="*/ 104572 h 522858"/>
              <a:gd name="connsiteX1" fmla="*/ 486790 w 748219"/>
              <a:gd name="connsiteY1" fmla="*/ 104572 h 522858"/>
              <a:gd name="connsiteX2" fmla="*/ 486790 w 748219"/>
              <a:gd name="connsiteY2" fmla="*/ 0 h 522858"/>
              <a:gd name="connsiteX3" fmla="*/ 748219 w 748219"/>
              <a:gd name="connsiteY3" fmla="*/ 261429 h 522858"/>
              <a:gd name="connsiteX4" fmla="*/ 486790 w 748219"/>
              <a:gd name="connsiteY4" fmla="*/ 522858 h 522858"/>
              <a:gd name="connsiteX5" fmla="*/ 486790 w 748219"/>
              <a:gd name="connsiteY5" fmla="*/ 418286 h 522858"/>
              <a:gd name="connsiteX6" fmla="*/ 0 w 748219"/>
              <a:gd name="connsiteY6" fmla="*/ 418286 h 522858"/>
              <a:gd name="connsiteX7" fmla="*/ 0 w 748219"/>
              <a:gd name="connsiteY7" fmla="*/ 104572 h 52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8219" h="522858">
                <a:moveTo>
                  <a:pt x="0" y="104572"/>
                </a:moveTo>
                <a:lnTo>
                  <a:pt x="486790" y="104572"/>
                </a:lnTo>
                <a:lnTo>
                  <a:pt x="486790" y="0"/>
                </a:lnTo>
                <a:lnTo>
                  <a:pt x="748219" y="261429"/>
                </a:lnTo>
                <a:lnTo>
                  <a:pt x="486790" y="522858"/>
                </a:lnTo>
                <a:lnTo>
                  <a:pt x="486790" y="418286"/>
                </a:lnTo>
                <a:lnTo>
                  <a:pt x="0" y="418286"/>
                </a:lnTo>
                <a:lnTo>
                  <a:pt x="0" y="104572"/>
                </a:lnTo>
                <a:close/>
              </a:path>
            </a:pathLst>
          </a:custGeom>
          <a:solidFill>
            <a:srgbClr val="C0504D">
              <a:lumMod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0" vert="horz" wrap="square" lIns="0" tIns="104572" rIns="156857" bIns="104572" numCol="1" spcCol="1270" anchor="ctr" anchorCtr="0">
            <a:noAutofit/>
          </a:bodyPr>
          <a:lstStyle/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8CB631A-637A-4F5E-E916-B125960D68C6}"/>
              </a:ext>
            </a:extLst>
          </p:cNvPr>
          <p:cNvSpPr/>
          <p:nvPr/>
        </p:nvSpPr>
        <p:spPr>
          <a:xfrm>
            <a:off x="3422539" y="2942725"/>
            <a:ext cx="2236338" cy="2609050"/>
          </a:xfrm>
          <a:custGeom>
            <a:avLst/>
            <a:gdLst>
              <a:gd name="connsiteX0" fmla="*/ 0 w 2108299"/>
              <a:gd name="connsiteY0" fmla="*/ 210830 h 2428661"/>
              <a:gd name="connsiteX1" fmla="*/ 210830 w 2108299"/>
              <a:gd name="connsiteY1" fmla="*/ 0 h 2428661"/>
              <a:gd name="connsiteX2" fmla="*/ 1897469 w 2108299"/>
              <a:gd name="connsiteY2" fmla="*/ 0 h 2428661"/>
              <a:gd name="connsiteX3" fmla="*/ 2108299 w 2108299"/>
              <a:gd name="connsiteY3" fmla="*/ 210830 h 2428661"/>
              <a:gd name="connsiteX4" fmla="*/ 2108299 w 2108299"/>
              <a:gd name="connsiteY4" fmla="*/ 2217831 h 2428661"/>
              <a:gd name="connsiteX5" fmla="*/ 1897469 w 2108299"/>
              <a:gd name="connsiteY5" fmla="*/ 2428661 h 2428661"/>
              <a:gd name="connsiteX6" fmla="*/ 210830 w 2108299"/>
              <a:gd name="connsiteY6" fmla="*/ 2428661 h 2428661"/>
              <a:gd name="connsiteX7" fmla="*/ 0 w 2108299"/>
              <a:gd name="connsiteY7" fmla="*/ 2217831 h 2428661"/>
              <a:gd name="connsiteX8" fmla="*/ 0 w 2108299"/>
              <a:gd name="connsiteY8" fmla="*/ 210830 h 242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8299" h="2428661">
                <a:moveTo>
                  <a:pt x="0" y="210830"/>
                </a:moveTo>
                <a:cubicBezTo>
                  <a:pt x="0" y="94392"/>
                  <a:pt x="94392" y="0"/>
                  <a:pt x="210830" y="0"/>
                </a:cubicBezTo>
                <a:lnTo>
                  <a:pt x="1897469" y="0"/>
                </a:lnTo>
                <a:cubicBezTo>
                  <a:pt x="2013907" y="0"/>
                  <a:pt x="2108299" y="94392"/>
                  <a:pt x="2108299" y="210830"/>
                </a:cubicBezTo>
                <a:lnTo>
                  <a:pt x="2108299" y="2217831"/>
                </a:lnTo>
                <a:cubicBezTo>
                  <a:pt x="2108299" y="2334269"/>
                  <a:pt x="2013907" y="2428661"/>
                  <a:pt x="1897469" y="2428661"/>
                </a:cubicBezTo>
                <a:lnTo>
                  <a:pt x="210830" y="2428661"/>
                </a:lnTo>
                <a:cubicBezTo>
                  <a:pt x="94392" y="2428661"/>
                  <a:pt x="0" y="2334269"/>
                  <a:pt x="0" y="2217831"/>
                </a:cubicBezTo>
                <a:lnTo>
                  <a:pt x="0" y="210830"/>
                </a:lnTo>
                <a:close/>
              </a:path>
            </a:pathLst>
          </a:custGeom>
          <a:gradFill rotWithShape="1">
            <a:gsLst>
              <a:gs pos="0">
                <a:srgbClr val="8064A2">
                  <a:hueOff val="-1488257"/>
                  <a:satOff val="8966"/>
                  <a:lumOff val="719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-1488257"/>
                  <a:satOff val="8966"/>
                  <a:lumOff val="719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-1488257"/>
                  <a:satOff val="8966"/>
                  <a:lumOff val="719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0" vert="horz" wrap="square" lIns="130330" tIns="130330" rIns="130330" bIns="130330" numCol="1" spcCol="1270" anchor="t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Mobilize Resources</a:t>
            </a:r>
          </a:p>
          <a:p>
            <a:pPr marL="114300" marR="0" lvl="1" indent="-114300" algn="l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Alert provider and team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4300" marR="0" lvl="1" indent="-114300" algn="l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Obtain necessary equipment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64B9F4E-8264-A81A-DD3A-500752EE5A62}"/>
              </a:ext>
            </a:extLst>
          </p:cNvPr>
          <p:cNvGrpSpPr/>
          <p:nvPr/>
        </p:nvGrpSpPr>
        <p:grpSpPr>
          <a:xfrm>
            <a:off x="375124" y="2942725"/>
            <a:ext cx="2236338" cy="2609050"/>
            <a:chOff x="370501" y="2149377"/>
            <a:chExt cx="2236338" cy="2609050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2849030-1249-10C1-C5F8-5720EF49B375}"/>
                </a:ext>
              </a:extLst>
            </p:cNvPr>
            <p:cNvSpPr/>
            <p:nvPr/>
          </p:nvSpPr>
          <p:spPr>
            <a:xfrm>
              <a:off x="370501" y="2149377"/>
              <a:ext cx="2236338" cy="2609050"/>
            </a:xfrm>
            <a:custGeom>
              <a:avLst/>
              <a:gdLst>
                <a:gd name="connsiteX0" fmla="*/ 0 w 2108299"/>
                <a:gd name="connsiteY0" fmla="*/ 210830 h 2428661"/>
                <a:gd name="connsiteX1" fmla="*/ 210830 w 2108299"/>
                <a:gd name="connsiteY1" fmla="*/ 0 h 2428661"/>
                <a:gd name="connsiteX2" fmla="*/ 1897469 w 2108299"/>
                <a:gd name="connsiteY2" fmla="*/ 0 h 2428661"/>
                <a:gd name="connsiteX3" fmla="*/ 2108299 w 2108299"/>
                <a:gd name="connsiteY3" fmla="*/ 210830 h 2428661"/>
                <a:gd name="connsiteX4" fmla="*/ 2108299 w 2108299"/>
                <a:gd name="connsiteY4" fmla="*/ 2217831 h 2428661"/>
                <a:gd name="connsiteX5" fmla="*/ 1897469 w 2108299"/>
                <a:gd name="connsiteY5" fmla="*/ 2428661 h 2428661"/>
                <a:gd name="connsiteX6" fmla="*/ 210830 w 2108299"/>
                <a:gd name="connsiteY6" fmla="*/ 2428661 h 2428661"/>
                <a:gd name="connsiteX7" fmla="*/ 0 w 2108299"/>
                <a:gd name="connsiteY7" fmla="*/ 2217831 h 2428661"/>
                <a:gd name="connsiteX8" fmla="*/ 0 w 2108299"/>
                <a:gd name="connsiteY8" fmla="*/ 210830 h 2428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8299" h="2428661">
                  <a:moveTo>
                    <a:pt x="0" y="210830"/>
                  </a:moveTo>
                  <a:cubicBezTo>
                    <a:pt x="0" y="94392"/>
                    <a:pt x="94392" y="0"/>
                    <a:pt x="210830" y="0"/>
                  </a:cubicBezTo>
                  <a:lnTo>
                    <a:pt x="1897469" y="0"/>
                  </a:lnTo>
                  <a:cubicBezTo>
                    <a:pt x="2013907" y="0"/>
                    <a:pt x="2108299" y="94392"/>
                    <a:pt x="2108299" y="210830"/>
                  </a:cubicBezTo>
                  <a:lnTo>
                    <a:pt x="2108299" y="2217831"/>
                  </a:lnTo>
                  <a:cubicBezTo>
                    <a:pt x="2108299" y="2334269"/>
                    <a:pt x="2013907" y="2428661"/>
                    <a:pt x="1897469" y="2428661"/>
                  </a:cubicBezTo>
                  <a:lnTo>
                    <a:pt x="210830" y="2428661"/>
                  </a:lnTo>
                  <a:cubicBezTo>
                    <a:pt x="94392" y="2428661"/>
                    <a:pt x="0" y="2334269"/>
                    <a:pt x="0" y="2217831"/>
                  </a:cubicBezTo>
                  <a:lnTo>
                    <a:pt x="0" y="210830"/>
                  </a:lnTo>
                  <a:close/>
                </a:path>
              </a:pathLst>
            </a:custGeom>
            <a:gradFill rotWithShape="1">
              <a:gsLst>
                <a:gs pos="0">
                  <a:srgbClr val="8064A2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8064A2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8064A2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spcFirstLastPara="0" vert="horz" wrap="square" lIns="130330" tIns="130330" rIns="130330" bIns="130330" numCol="1" spcCol="1270" anchor="t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Initial Impression</a:t>
              </a: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  <a:p>
              <a:pPr marL="0" marR="0" lvl="1" indent="0" algn="l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PAT</a:t>
              </a:r>
            </a:p>
          </p:txBody>
        </p:sp>
        <p:pic>
          <p:nvPicPr>
            <p:cNvPr id="24" name="Picture 2" descr="EMS training: The pediatric assessment triangle">
              <a:extLst>
                <a:ext uri="{FF2B5EF4-FFF2-40B4-BE49-F238E27FC236}">
                  <a16:creationId xmlns:a16="http://schemas.microsoft.com/office/drawing/2014/main" id="{C46F9FA6-C6D8-AEC4-C887-43978A5BD5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550" y="3378077"/>
              <a:ext cx="1334241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24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AE3FFFF5-7E29-D207-EA2D-6C8032F7E8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241" y="1555830"/>
            <a:ext cx="1261189" cy="1242596"/>
          </a:xfrm>
          <a:prstGeom prst="rect">
            <a:avLst/>
          </a:prstGeom>
        </p:spPr>
      </p:pic>
      <p:pic>
        <p:nvPicPr>
          <p:cNvPr id="26" name="Picture 25" descr="Chart, diagram&#10;&#10;Description automatically generated">
            <a:extLst>
              <a:ext uri="{FF2B5EF4-FFF2-40B4-BE49-F238E27FC236}">
                <a16:creationId xmlns:a16="http://schemas.microsoft.com/office/drawing/2014/main" id="{0A005FB7-F11F-F22F-C6CB-002C46ECAB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78" y="1553102"/>
            <a:ext cx="1266727" cy="124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50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 animBg="1"/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2B96AB-B10A-1F7D-9C6D-1338B1755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5169"/>
            <a:ext cx="12192000" cy="1143000"/>
          </a:xfrm>
        </p:spPr>
        <p:txBody>
          <a:bodyPr>
            <a:noAutofit/>
          </a:bodyPr>
          <a:lstStyle/>
          <a:p>
            <a:r>
              <a:rPr lang="en-US" sz="6000">
                <a:cs typeface="Calibri"/>
              </a:rPr>
              <a:t>      RESCUE Protocol</a:t>
            </a:r>
            <a:endParaRPr lang="en-US" sz="600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2703ECE-38A5-4BCB-602D-789CD65B3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8" y="49426"/>
            <a:ext cx="862585" cy="852255"/>
          </a:xfrm>
          <a:prstGeom prst="rect">
            <a:avLst/>
          </a:prstGeom>
        </p:spPr>
      </p:pic>
      <p:sp>
        <p:nvSpPr>
          <p:cNvPr id="6" name="Left Brace 5">
            <a:extLst>
              <a:ext uri="{FF2B5EF4-FFF2-40B4-BE49-F238E27FC236}">
                <a16:creationId xmlns:a16="http://schemas.microsoft.com/office/drawing/2014/main" id="{A1D80B5F-18FA-EEF6-75B4-770ACF6F80A8}"/>
              </a:ext>
            </a:extLst>
          </p:cNvPr>
          <p:cNvSpPr/>
          <p:nvPr/>
        </p:nvSpPr>
        <p:spPr>
          <a:xfrm rot="16200000">
            <a:off x="4378194" y="2215190"/>
            <a:ext cx="512740" cy="4937760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E15514-9B6F-76EB-24BB-DBFA11ADE1A8}"/>
              </a:ext>
            </a:extLst>
          </p:cNvPr>
          <p:cNvSpPr txBox="1"/>
          <p:nvPr/>
        </p:nvSpPr>
        <p:spPr>
          <a:xfrm>
            <a:off x="487680" y="4861252"/>
            <a:ext cx="66123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These first 3 steps will be the same for all critically ill children, regardless of etiology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8CBE35-0C66-6CED-E5F6-E105186BA127}"/>
              </a:ext>
            </a:extLst>
          </p:cNvPr>
          <p:cNvSpPr txBox="1"/>
          <p:nvPr/>
        </p:nvSpPr>
        <p:spPr>
          <a:xfrm>
            <a:off x="3833871" y="4849819"/>
            <a:ext cx="8235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 this stage, the underlying cause may become apparent &amp; directed interventions should be initiated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98B62B-187F-996F-EB33-B05206179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676" y="1095655"/>
            <a:ext cx="6856797" cy="3331580"/>
          </a:xfrm>
          <a:prstGeom prst="rect">
            <a:avLst/>
          </a:prstGeom>
        </p:spPr>
      </p:pic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355678F1-58C7-F7E5-CC0A-EEC188D129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871" y="1097472"/>
            <a:ext cx="2504658" cy="3328040"/>
          </a:xfrm>
          <a:prstGeom prst="rect">
            <a:avLst/>
          </a:prstGeom>
        </p:spPr>
      </p:pic>
      <p:sp>
        <p:nvSpPr>
          <p:cNvPr id="11" name="Left Brace 10">
            <a:extLst>
              <a:ext uri="{FF2B5EF4-FFF2-40B4-BE49-F238E27FC236}">
                <a16:creationId xmlns:a16="http://schemas.microsoft.com/office/drawing/2014/main" id="{755D1B54-9AD4-CFDE-A4B6-372DC81F6773}"/>
              </a:ext>
            </a:extLst>
          </p:cNvPr>
          <p:cNvSpPr/>
          <p:nvPr/>
        </p:nvSpPr>
        <p:spPr>
          <a:xfrm rot="16200000">
            <a:off x="9331016" y="3720924"/>
            <a:ext cx="512740" cy="1926291"/>
          </a:xfrm>
          <a:prstGeom prst="leftBrace">
            <a:avLst>
              <a:gd name="adj1" fmla="val 8333"/>
              <a:gd name="adj2" fmla="val 4950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82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473BE0F4-713A-AC22-C47C-982E47328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8" y="49426"/>
            <a:ext cx="862585" cy="852255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D052A00-D5A9-D1F0-ADF2-9A9CEF69651D}"/>
              </a:ext>
            </a:extLst>
          </p:cNvPr>
          <p:cNvGraphicFramePr/>
          <p:nvPr/>
        </p:nvGraphicFramePr>
        <p:xfrm>
          <a:off x="696445" y="1466662"/>
          <a:ext cx="10469077" cy="4055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28331671-F9A2-FCE4-D3FF-215E0C51E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56" y="0"/>
            <a:ext cx="12192000" cy="1143000"/>
          </a:xfrm>
        </p:spPr>
        <p:txBody>
          <a:bodyPr/>
          <a:lstStyle/>
          <a:p>
            <a:r>
              <a:rPr lang="en-US" dirty="0"/>
              <a:t>       Directed Interventions</a:t>
            </a:r>
          </a:p>
        </p:txBody>
      </p:sp>
    </p:spTree>
    <p:extLst>
      <p:ext uri="{BB962C8B-B14F-4D97-AF65-F5344CB8AC3E}">
        <p14:creationId xmlns:p14="http://schemas.microsoft.com/office/powerpoint/2010/main" val="1452144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72726-0CDA-4432-93E3-683122C3A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495" y="35829"/>
            <a:ext cx="10972800" cy="1143001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 sz="3200" b="1"/>
              <a:t>Implementing an Emergency Preparedness Plan (EPP) is therefore critical, but many offices do not have one – Why???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D3BD302-EE56-4184-9E0D-C93DA241B049}"/>
              </a:ext>
            </a:extLst>
          </p:cNvPr>
          <p:cNvGrpSpPr/>
          <p:nvPr/>
        </p:nvGrpSpPr>
        <p:grpSpPr>
          <a:xfrm>
            <a:off x="486191" y="1283604"/>
            <a:ext cx="3287203" cy="2192564"/>
            <a:chOff x="1151449" y="1431230"/>
            <a:chExt cx="3287203" cy="2192564"/>
          </a:xfrm>
        </p:grpSpPr>
        <p:pic>
          <p:nvPicPr>
            <p:cNvPr id="21" name="Picture 20" descr="A person smiling and holding the hands up&#10;&#10;Description automatically generated with low confidence">
              <a:extLst>
                <a:ext uri="{FF2B5EF4-FFF2-40B4-BE49-F238E27FC236}">
                  <a16:creationId xmlns:a16="http://schemas.microsoft.com/office/drawing/2014/main" id="{49026300-A897-40A6-87AE-75927CD2D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449" y="1431230"/>
              <a:ext cx="3287203" cy="219256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3FDF392-5717-45C7-BADE-CD20AC34F259}"/>
                </a:ext>
              </a:extLst>
            </p:cNvPr>
            <p:cNvSpPr/>
            <p:nvPr/>
          </p:nvSpPr>
          <p:spPr>
            <a:xfrm>
              <a:off x="1263462" y="1464581"/>
              <a:ext cx="1380913" cy="53490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1344" tIns="38644" rIns="51344" bIns="38644" numCol="1" spcCol="1270" anchor="ctr" anchorCtr="0">
              <a:noAutofit/>
            </a:bodyPr>
            <a:lstStyle/>
            <a:p>
              <a:pPr marL="0" marR="0" lvl="0" indent="0" algn="l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Denial</a:t>
              </a:r>
              <a:r>
                <a:rPr kumimoji="0" lang="en-US" sz="2000" b="0" i="0" u="none" strike="noStrike" kern="1200" cap="none" spc="0" normalizeH="0" baseline="0" noProof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 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587C7A1-43A7-40CC-8073-5E829DE5FCAE}"/>
              </a:ext>
            </a:extLst>
          </p:cNvPr>
          <p:cNvGrpSpPr/>
          <p:nvPr/>
        </p:nvGrpSpPr>
        <p:grpSpPr>
          <a:xfrm>
            <a:off x="3291095" y="1271704"/>
            <a:ext cx="5609809" cy="2216364"/>
            <a:chOff x="5106097" y="1365649"/>
            <a:chExt cx="5609809" cy="2216364"/>
          </a:xfrm>
        </p:grpSpPr>
        <p:pic>
          <p:nvPicPr>
            <p:cNvPr id="19" name="Picture 18" descr="A picture containing indoor, person&#10;&#10;Description automatically generated">
              <a:extLst>
                <a:ext uri="{FF2B5EF4-FFF2-40B4-BE49-F238E27FC236}">
                  <a16:creationId xmlns:a16="http://schemas.microsoft.com/office/drawing/2014/main" id="{A158D6FB-B8EA-4F60-A9AA-E43FA0D63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100" y="1365649"/>
              <a:ext cx="3934806" cy="221636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427B2A5-611A-4597-9353-EC7A25A8C86C}"/>
                </a:ext>
              </a:extLst>
            </p:cNvPr>
            <p:cNvSpPr/>
            <p:nvPr/>
          </p:nvSpPr>
          <p:spPr>
            <a:xfrm>
              <a:off x="5106097" y="1410458"/>
              <a:ext cx="4747073" cy="452172"/>
            </a:xfrm>
            <a:custGeom>
              <a:avLst/>
              <a:gdLst>
                <a:gd name="connsiteX0" fmla="*/ 0 w 8981869"/>
                <a:gd name="connsiteY0" fmla="*/ 45217 h 452172"/>
                <a:gd name="connsiteX1" fmla="*/ 45217 w 8981869"/>
                <a:gd name="connsiteY1" fmla="*/ 0 h 452172"/>
                <a:gd name="connsiteX2" fmla="*/ 8936652 w 8981869"/>
                <a:gd name="connsiteY2" fmla="*/ 0 h 452172"/>
                <a:gd name="connsiteX3" fmla="*/ 8981869 w 8981869"/>
                <a:gd name="connsiteY3" fmla="*/ 45217 h 452172"/>
                <a:gd name="connsiteX4" fmla="*/ 8981869 w 8981869"/>
                <a:gd name="connsiteY4" fmla="*/ 406955 h 452172"/>
                <a:gd name="connsiteX5" fmla="*/ 8936652 w 8981869"/>
                <a:gd name="connsiteY5" fmla="*/ 452172 h 452172"/>
                <a:gd name="connsiteX6" fmla="*/ 45217 w 8981869"/>
                <a:gd name="connsiteY6" fmla="*/ 452172 h 452172"/>
                <a:gd name="connsiteX7" fmla="*/ 0 w 8981869"/>
                <a:gd name="connsiteY7" fmla="*/ 406955 h 452172"/>
                <a:gd name="connsiteX8" fmla="*/ 0 w 8981869"/>
                <a:gd name="connsiteY8" fmla="*/ 45217 h 452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81869" h="452172">
                  <a:moveTo>
                    <a:pt x="0" y="45217"/>
                  </a:moveTo>
                  <a:cubicBezTo>
                    <a:pt x="0" y="20244"/>
                    <a:pt x="20244" y="0"/>
                    <a:pt x="45217" y="0"/>
                  </a:cubicBezTo>
                  <a:lnTo>
                    <a:pt x="8936652" y="0"/>
                  </a:lnTo>
                  <a:cubicBezTo>
                    <a:pt x="8961625" y="0"/>
                    <a:pt x="8981869" y="20244"/>
                    <a:pt x="8981869" y="45217"/>
                  </a:cubicBezTo>
                  <a:lnTo>
                    <a:pt x="8981869" y="406955"/>
                  </a:lnTo>
                  <a:cubicBezTo>
                    <a:pt x="8981869" y="431928"/>
                    <a:pt x="8961625" y="452172"/>
                    <a:pt x="8936652" y="452172"/>
                  </a:cubicBezTo>
                  <a:lnTo>
                    <a:pt x="45217" y="452172"/>
                  </a:lnTo>
                  <a:cubicBezTo>
                    <a:pt x="20244" y="452172"/>
                    <a:pt x="0" y="431928"/>
                    <a:pt x="0" y="406955"/>
                  </a:cubicBezTo>
                  <a:lnTo>
                    <a:pt x="0" y="45217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1">
              <a:schemeClr val="accent4">
                <a:hueOff val="-2976513"/>
                <a:satOff val="17933"/>
                <a:lumOff val="1437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1344" tIns="38644" rIns="51344" bIns="38644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 w="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Liability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7929958-34F8-499C-8355-9EA86BE0F334}"/>
              </a:ext>
            </a:extLst>
          </p:cNvPr>
          <p:cNvGrpSpPr/>
          <p:nvPr/>
        </p:nvGrpSpPr>
        <p:grpSpPr>
          <a:xfrm>
            <a:off x="-738264" y="3703362"/>
            <a:ext cx="5166315" cy="2234175"/>
            <a:chOff x="-727663" y="3913449"/>
            <a:chExt cx="5166315" cy="2234175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FA86A36F-3E75-4C20-88C3-65C0FB3A9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3462" y="3913449"/>
              <a:ext cx="3175190" cy="222328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85EFD8A-BF0C-4EB4-8ED5-6456A9811FEC}"/>
                </a:ext>
              </a:extLst>
            </p:cNvPr>
            <p:cNvSpPr/>
            <p:nvPr/>
          </p:nvSpPr>
          <p:spPr>
            <a:xfrm>
              <a:off x="-727663" y="5756596"/>
              <a:ext cx="4848014" cy="391028"/>
            </a:xfrm>
            <a:custGeom>
              <a:avLst/>
              <a:gdLst>
                <a:gd name="connsiteX0" fmla="*/ 0 w 8981869"/>
                <a:gd name="connsiteY0" fmla="*/ 45217 h 452172"/>
                <a:gd name="connsiteX1" fmla="*/ 45217 w 8981869"/>
                <a:gd name="connsiteY1" fmla="*/ 0 h 452172"/>
                <a:gd name="connsiteX2" fmla="*/ 8936652 w 8981869"/>
                <a:gd name="connsiteY2" fmla="*/ 0 h 452172"/>
                <a:gd name="connsiteX3" fmla="*/ 8981869 w 8981869"/>
                <a:gd name="connsiteY3" fmla="*/ 45217 h 452172"/>
                <a:gd name="connsiteX4" fmla="*/ 8981869 w 8981869"/>
                <a:gd name="connsiteY4" fmla="*/ 406955 h 452172"/>
                <a:gd name="connsiteX5" fmla="*/ 8936652 w 8981869"/>
                <a:gd name="connsiteY5" fmla="*/ 452172 h 452172"/>
                <a:gd name="connsiteX6" fmla="*/ 45217 w 8981869"/>
                <a:gd name="connsiteY6" fmla="*/ 452172 h 452172"/>
                <a:gd name="connsiteX7" fmla="*/ 0 w 8981869"/>
                <a:gd name="connsiteY7" fmla="*/ 406955 h 452172"/>
                <a:gd name="connsiteX8" fmla="*/ 0 w 8981869"/>
                <a:gd name="connsiteY8" fmla="*/ 45217 h 452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81869" h="452172">
                  <a:moveTo>
                    <a:pt x="0" y="45217"/>
                  </a:moveTo>
                  <a:cubicBezTo>
                    <a:pt x="0" y="20244"/>
                    <a:pt x="20244" y="0"/>
                    <a:pt x="45217" y="0"/>
                  </a:cubicBezTo>
                  <a:lnTo>
                    <a:pt x="8936652" y="0"/>
                  </a:lnTo>
                  <a:cubicBezTo>
                    <a:pt x="8961625" y="0"/>
                    <a:pt x="8981869" y="20244"/>
                    <a:pt x="8981869" y="45217"/>
                  </a:cubicBezTo>
                  <a:lnTo>
                    <a:pt x="8981869" y="406955"/>
                  </a:lnTo>
                  <a:cubicBezTo>
                    <a:pt x="8981869" y="431928"/>
                    <a:pt x="8961625" y="452172"/>
                    <a:pt x="8936652" y="452172"/>
                  </a:cubicBezTo>
                  <a:lnTo>
                    <a:pt x="45217" y="452172"/>
                  </a:lnTo>
                  <a:cubicBezTo>
                    <a:pt x="20244" y="452172"/>
                    <a:pt x="0" y="431928"/>
                    <a:pt x="0" y="406955"/>
                  </a:cubicBezTo>
                  <a:lnTo>
                    <a:pt x="0" y="45217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1">
              <a:schemeClr val="accent4">
                <a:hueOff val="-1488257"/>
                <a:satOff val="8966"/>
                <a:lumOff val="719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1344" tIns="38644" rIns="51344" bIns="38644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 w="0">
                    <a:noFill/>
                  </a:ln>
                  <a:solidFill>
                    <a:prstClr val="black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Cost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8ECD1F6-826F-4B27-A3F5-11C8B2377805}"/>
              </a:ext>
            </a:extLst>
          </p:cNvPr>
          <p:cNvGrpSpPr/>
          <p:nvPr/>
        </p:nvGrpSpPr>
        <p:grpSpPr>
          <a:xfrm>
            <a:off x="5664631" y="3703362"/>
            <a:ext cx="3408153" cy="2223287"/>
            <a:chOff x="5696352" y="3945808"/>
            <a:chExt cx="3408153" cy="2223287"/>
          </a:xfrm>
        </p:grpSpPr>
        <p:pic>
          <p:nvPicPr>
            <p:cNvPr id="23" name="Picture 22" descr="Shape, circle&#10;&#10;Description automatically generated">
              <a:extLst>
                <a:ext uri="{FF2B5EF4-FFF2-40B4-BE49-F238E27FC236}">
                  <a16:creationId xmlns:a16="http://schemas.microsoft.com/office/drawing/2014/main" id="{52E3A0CD-563C-47FF-B55C-92ACA0852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6352" y="3945808"/>
              <a:ext cx="3408153" cy="222328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97196A3-739D-4735-BC28-846475207D1B}"/>
                </a:ext>
              </a:extLst>
            </p:cNvPr>
            <p:cNvSpPr/>
            <p:nvPr/>
          </p:nvSpPr>
          <p:spPr>
            <a:xfrm>
              <a:off x="5806386" y="5754138"/>
              <a:ext cx="1949429" cy="391028"/>
            </a:xfrm>
            <a:custGeom>
              <a:avLst/>
              <a:gdLst>
                <a:gd name="connsiteX0" fmla="*/ 0 w 8981869"/>
                <a:gd name="connsiteY0" fmla="*/ 45217 h 452172"/>
                <a:gd name="connsiteX1" fmla="*/ 45217 w 8981869"/>
                <a:gd name="connsiteY1" fmla="*/ 0 h 452172"/>
                <a:gd name="connsiteX2" fmla="*/ 8936652 w 8981869"/>
                <a:gd name="connsiteY2" fmla="*/ 0 h 452172"/>
                <a:gd name="connsiteX3" fmla="*/ 8981869 w 8981869"/>
                <a:gd name="connsiteY3" fmla="*/ 45217 h 452172"/>
                <a:gd name="connsiteX4" fmla="*/ 8981869 w 8981869"/>
                <a:gd name="connsiteY4" fmla="*/ 406955 h 452172"/>
                <a:gd name="connsiteX5" fmla="*/ 8936652 w 8981869"/>
                <a:gd name="connsiteY5" fmla="*/ 452172 h 452172"/>
                <a:gd name="connsiteX6" fmla="*/ 45217 w 8981869"/>
                <a:gd name="connsiteY6" fmla="*/ 452172 h 452172"/>
                <a:gd name="connsiteX7" fmla="*/ 0 w 8981869"/>
                <a:gd name="connsiteY7" fmla="*/ 406955 h 452172"/>
                <a:gd name="connsiteX8" fmla="*/ 0 w 8981869"/>
                <a:gd name="connsiteY8" fmla="*/ 45217 h 452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81869" h="452172">
                  <a:moveTo>
                    <a:pt x="0" y="45217"/>
                  </a:moveTo>
                  <a:cubicBezTo>
                    <a:pt x="0" y="20244"/>
                    <a:pt x="20244" y="0"/>
                    <a:pt x="45217" y="0"/>
                  </a:cubicBezTo>
                  <a:lnTo>
                    <a:pt x="8936652" y="0"/>
                  </a:lnTo>
                  <a:cubicBezTo>
                    <a:pt x="8961625" y="0"/>
                    <a:pt x="8981869" y="20244"/>
                    <a:pt x="8981869" y="45217"/>
                  </a:cubicBezTo>
                  <a:lnTo>
                    <a:pt x="8981869" y="406955"/>
                  </a:lnTo>
                  <a:cubicBezTo>
                    <a:pt x="8981869" y="431928"/>
                    <a:pt x="8961625" y="452172"/>
                    <a:pt x="8936652" y="452172"/>
                  </a:cubicBezTo>
                  <a:lnTo>
                    <a:pt x="45217" y="452172"/>
                  </a:lnTo>
                  <a:cubicBezTo>
                    <a:pt x="20244" y="452172"/>
                    <a:pt x="0" y="431928"/>
                    <a:pt x="0" y="406955"/>
                  </a:cubicBezTo>
                  <a:lnTo>
                    <a:pt x="0" y="45217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1">
              <a:schemeClr val="accent4">
                <a:hueOff val="-1488257"/>
                <a:satOff val="8966"/>
                <a:lumOff val="719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1344" tIns="38644" rIns="51344" bIns="38644" numCol="1" spcCol="1270" anchor="ctr" anchorCtr="0">
              <a:noAutofit/>
            </a:bodyPr>
            <a:lstStyle/>
            <a:p>
              <a:pPr marL="0" marR="0" lvl="0" indent="0" algn="l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Challenges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435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rrow: Right 26">
            <a:extLst>
              <a:ext uri="{FF2B5EF4-FFF2-40B4-BE49-F238E27FC236}">
                <a16:creationId xmlns:a16="http://schemas.microsoft.com/office/drawing/2014/main" id="{71BE0EA4-6DCF-4EE5-A6D3-96E37D6276F4}"/>
              </a:ext>
            </a:extLst>
          </p:cNvPr>
          <p:cNvSpPr>
            <a:spLocks/>
          </p:cNvSpPr>
          <p:nvPr/>
        </p:nvSpPr>
        <p:spPr>
          <a:xfrm>
            <a:off x="5872340" y="5500182"/>
            <a:ext cx="2055671" cy="1271016"/>
          </a:xfrm>
          <a:prstGeom prst="rightArrow">
            <a:avLst>
              <a:gd name="adj1" fmla="val 68566"/>
              <a:gd name="adj2" fmla="val 42264"/>
            </a:avLst>
          </a:prstGeom>
          <a:gradFill flip="none" rotWithShape="1">
            <a:gsLst>
              <a:gs pos="0">
                <a:srgbClr val="5D4FB2"/>
              </a:gs>
              <a:gs pos="77000">
                <a:srgbClr val="67498B"/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91440" algn="ctr"/>
            <a:r>
              <a:rPr lang="en-US" sz="1100">
                <a:solidFill>
                  <a:schemeClr val="bg1"/>
                </a:solidFill>
              </a:rPr>
              <a:t> Absent BS, muffled heart sounds, </a:t>
            </a:r>
            <a:r>
              <a:rPr lang="en-US" sz="1100"/>
              <a:t>↑ respiratory effort, chest pain, +/- tracheal deviation, h/o trauma</a:t>
            </a: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333366E7-E327-4CB1-A85A-6030BAFB25A1}"/>
              </a:ext>
            </a:extLst>
          </p:cNvPr>
          <p:cNvSpPr>
            <a:spLocks/>
          </p:cNvSpPr>
          <p:nvPr/>
        </p:nvSpPr>
        <p:spPr>
          <a:xfrm>
            <a:off x="5720272" y="4011501"/>
            <a:ext cx="2207740" cy="1271016"/>
          </a:xfrm>
          <a:prstGeom prst="rightArrow">
            <a:avLst>
              <a:gd name="adj1" fmla="val 65894"/>
              <a:gd name="adj2" fmla="val 50000"/>
            </a:avLst>
          </a:prstGeom>
          <a:gradFill flip="none" rotWithShape="1">
            <a:gsLst>
              <a:gs pos="0">
                <a:srgbClr val="4659BE"/>
              </a:gs>
              <a:gs pos="71000">
                <a:srgbClr val="67498B"/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274320" lvl="0" algn="ctr"/>
            <a:r>
              <a:rPr lang="en-US" sz="1200"/>
              <a:t> </a:t>
            </a:r>
            <a:r>
              <a:rPr lang="en-US" sz="1100"/>
              <a:t>possible ↑ respiratory effort, </a:t>
            </a:r>
            <a:r>
              <a:rPr lang="en-US" sz="1100">
                <a:latin typeface="Calibri" panose="020F0502020204030204" pitchFamily="34" charset="0"/>
                <a:cs typeface="Calibri" panose="020F0502020204030204" pitchFamily="34" charset="0"/>
              </a:rPr>
              <a:t>↑↑ HR, </a:t>
            </a:r>
            <a:r>
              <a:rPr lang="en-US" sz="1100"/>
              <a:t>cold, mottled, palpable liver edge, JVD, crackles, murmur</a:t>
            </a:r>
            <a:endParaRPr lang="en-US" sz="120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97A8C3AD-5E80-42C3-A6BC-7B41B6129C4F}"/>
              </a:ext>
            </a:extLst>
          </p:cNvPr>
          <p:cNvSpPr>
            <a:spLocks noChangeAspect="1"/>
          </p:cNvSpPr>
          <p:nvPr/>
        </p:nvSpPr>
        <p:spPr>
          <a:xfrm>
            <a:off x="5822116" y="2180470"/>
            <a:ext cx="2105895" cy="1271016"/>
          </a:xfrm>
          <a:prstGeom prst="rightArrow">
            <a:avLst/>
          </a:prstGeom>
          <a:gradFill flip="none" rotWithShape="1">
            <a:gsLst>
              <a:gs pos="0">
                <a:srgbClr val="3774B4"/>
              </a:gs>
              <a:gs pos="77000">
                <a:srgbClr val="67498B"/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1200"/>
              <a:t>allergic </a:t>
            </a:r>
            <a:r>
              <a:rPr lang="en-US" sz="1200" err="1"/>
              <a:t>rxn</a:t>
            </a:r>
            <a:r>
              <a:rPr lang="en-US" sz="1200"/>
              <a:t>, bounding pulses, fever, warm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A03728BF-F5E2-4D72-BF67-45D3448F6346}"/>
              </a:ext>
            </a:extLst>
          </p:cNvPr>
          <p:cNvSpPr>
            <a:spLocks noChangeAspect="1"/>
          </p:cNvSpPr>
          <p:nvPr/>
        </p:nvSpPr>
        <p:spPr>
          <a:xfrm>
            <a:off x="5822116" y="263843"/>
            <a:ext cx="2105895" cy="1271016"/>
          </a:xfrm>
          <a:prstGeom prst="rightArrow">
            <a:avLst/>
          </a:prstGeom>
          <a:gradFill flip="none" rotWithShape="1">
            <a:gsLst>
              <a:gs pos="24000">
                <a:srgbClr val="468DBA"/>
              </a:gs>
              <a:gs pos="77000">
                <a:srgbClr val="67498B"/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lvl="0" algn="ctr"/>
            <a:r>
              <a:rPr lang="en-US" sz="1200"/>
              <a:t>hx of v/d, poor po, trauma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3F93585-CAF7-49D6-8ACB-59D237AC2661}"/>
              </a:ext>
            </a:extLst>
          </p:cNvPr>
          <p:cNvSpPr/>
          <p:nvPr/>
        </p:nvSpPr>
        <p:spPr>
          <a:xfrm>
            <a:off x="7956004" y="3872441"/>
            <a:ext cx="4061824" cy="1549265"/>
          </a:xfrm>
          <a:custGeom>
            <a:avLst/>
            <a:gdLst>
              <a:gd name="connsiteX0" fmla="*/ 0 w 1230312"/>
              <a:gd name="connsiteY0" fmla="*/ 123031 h 1637853"/>
              <a:gd name="connsiteX1" fmla="*/ 123031 w 1230312"/>
              <a:gd name="connsiteY1" fmla="*/ 0 h 1637853"/>
              <a:gd name="connsiteX2" fmla="*/ 1107281 w 1230312"/>
              <a:gd name="connsiteY2" fmla="*/ 0 h 1637853"/>
              <a:gd name="connsiteX3" fmla="*/ 1230312 w 1230312"/>
              <a:gd name="connsiteY3" fmla="*/ 123031 h 1637853"/>
              <a:gd name="connsiteX4" fmla="*/ 1230312 w 1230312"/>
              <a:gd name="connsiteY4" fmla="*/ 1514822 h 1637853"/>
              <a:gd name="connsiteX5" fmla="*/ 1107281 w 1230312"/>
              <a:gd name="connsiteY5" fmla="*/ 1637853 h 1637853"/>
              <a:gd name="connsiteX6" fmla="*/ 123031 w 1230312"/>
              <a:gd name="connsiteY6" fmla="*/ 1637853 h 1637853"/>
              <a:gd name="connsiteX7" fmla="*/ 0 w 1230312"/>
              <a:gd name="connsiteY7" fmla="*/ 1514822 h 1637853"/>
              <a:gd name="connsiteX8" fmla="*/ 0 w 1230312"/>
              <a:gd name="connsiteY8" fmla="*/ 123031 h 1637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0312" h="1637853">
                <a:moveTo>
                  <a:pt x="0" y="123031"/>
                </a:moveTo>
                <a:cubicBezTo>
                  <a:pt x="0" y="55083"/>
                  <a:pt x="55083" y="0"/>
                  <a:pt x="123031" y="0"/>
                </a:cubicBezTo>
                <a:lnTo>
                  <a:pt x="1107281" y="0"/>
                </a:lnTo>
                <a:cubicBezTo>
                  <a:pt x="1175229" y="0"/>
                  <a:pt x="1230312" y="55083"/>
                  <a:pt x="1230312" y="123031"/>
                </a:cubicBezTo>
                <a:lnTo>
                  <a:pt x="1230312" y="1514822"/>
                </a:lnTo>
                <a:cubicBezTo>
                  <a:pt x="1230312" y="1582770"/>
                  <a:pt x="1175229" y="1637853"/>
                  <a:pt x="1107281" y="1637853"/>
                </a:cubicBezTo>
                <a:lnTo>
                  <a:pt x="123031" y="1637853"/>
                </a:lnTo>
                <a:cubicBezTo>
                  <a:pt x="55083" y="1637853"/>
                  <a:pt x="0" y="1582770"/>
                  <a:pt x="0" y="1514822"/>
                </a:cubicBezTo>
                <a:lnTo>
                  <a:pt x="0" y="123031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-2232385"/>
              <a:satOff val="13449"/>
              <a:lumOff val="1078"/>
              <a:alphaOff val="0"/>
            </a:schemeClr>
          </a:fillRef>
          <a:effectRef idx="2">
            <a:schemeClr val="accent4">
              <a:hueOff val="-2232385"/>
              <a:satOff val="13449"/>
              <a:lumOff val="107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3185" tIns="93185" rIns="93185" bIns="93185" numCol="1" spcCol="1270" anchor="ctr" anchorCtr="0">
            <a:noAutofit/>
          </a:bodyPr>
          <a:lstStyle/>
          <a:p>
            <a:pPr marL="0" lvl="0" indent="0" algn="ctr" defTabSz="666750">
              <a:spcBef>
                <a:spcPct val="0"/>
              </a:spcBef>
              <a:spcAft>
                <a:spcPts val="300"/>
              </a:spcAft>
              <a:buNone/>
            </a:pPr>
            <a:r>
              <a:rPr lang="en-US" b="1"/>
              <a:t>Cardiogenic Shock</a:t>
            </a:r>
            <a:endParaRPr lang="en-US" sz="1400">
              <a:solidFill>
                <a:schemeClr val="bg1"/>
              </a:solidFill>
            </a:endParaRPr>
          </a:p>
          <a:p>
            <a:pPr marL="0" lvl="0" indent="0" algn="ctr" defTabSz="622300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200" kern="1200"/>
              <a:t>If SVT suspected, </a:t>
            </a:r>
            <a:r>
              <a:rPr lang="en-US" sz="1200"/>
              <a:t>v</a:t>
            </a:r>
            <a:r>
              <a:rPr lang="en-US" sz="1200" kern="1200"/>
              <a:t>agal maneuvers (ice, bearing down, etc.)</a:t>
            </a:r>
          </a:p>
          <a:p>
            <a:pPr marL="0" lvl="0" indent="0" algn="ctr" defTabSz="622300" rtl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1200" kern="1200"/>
              <a:t>Adenosine (</a:t>
            </a:r>
            <a:r>
              <a:rPr lang="en-US" sz="1000" kern="1200"/>
              <a:t>0.1mg/kg, max 6mg, 2</a:t>
            </a:r>
            <a:r>
              <a:rPr lang="en-US" sz="1000" kern="1200" baseline="30000"/>
              <a:t>nd</a:t>
            </a:r>
            <a:r>
              <a:rPr lang="en-US" sz="1000" kern="1200"/>
              <a:t> /3</a:t>
            </a:r>
            <a:r>
              <a:rPr lang="en-US" sz="1000" kern="1200" baseline="30000"/>
              <a:t>rd</a:t>
            </a:r>
            <a:r>
              <a:rPr lang="en-US" sz="1000" kern="1200"/>
              <a:t> dose PRN 0.2mg/kg, max 12mg</a:t>
            </a:r>
            <a:r>
              <a:rPr lang="en-US" sz="1200" kern="1200"/>
              <a:t>)</a:t>
            </a:r>
          </a:p>
          <a:p>
            <a:pPr marL="0" lvl="0" indent="0" algn="ctr" defTabSz="6223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kern="1200"/>
              <a:t>NS bolus (</a:t>
            </a:r>
            <a:r>
              <a:rPr lang="en-US" sz="1200" b="1" kern="1200">
                <a:solidFill>
                  <a:srgbClr val="FFFF00"/>
                </a:solidFill>
              </a:rPr>
              <a:t>10mL</a:t>
            </a:r>
            <a:r>
              <a:rPr lang="en-US" sz="1200" kern="1200"/>
              <a:t>/kg) over 30 min – LOW AND SLOW</a:t>
            </a:r>
          </a:p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/>
              <a:t>Repeat vitals and reassess frequently (q5-15 min)</a:t>
            </a:r>
            <a:r>
              <a:rPr lang="en-US" sz="1200" kern="1200"/>
              <a:t>; r</a:t>
            </a:r>
            <a:r>
              <a:rPr lang="en-US" sz="1200"/>
              <a:t>epeat bolus (up to 3X) until improved vitals/exam </a:t>
            </a:r>
          </a:p>
          <a:p>
            <a:pPr lvl="0" algn="ctr" rtl="0">
              <a:lnSpc>
                <a:spcPct val="100000"/>
              </a:lnSpc>
              <a:spcAft>
                <a:spcPts val="0"/>
              </a:spcAft>
            </a:pPr>
            <a:r>
              <a:rPr lang="en-US" sz="1400" b="1">
                <a:solidFill>
                  <a:srgbClr val="FFFF00"/>
                </a:solidFill>
              </a:rPr>
              <a:t>INITIATE EARLY TRANSFER</a:t>
            </a: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AC0A0383-9A98-4005-BDFC-4085687D98A7}"/>
              </a:ext>
            </a:extLst>
          </p:cNvPr>
          <p:cNvSpPr/>
          <p:nvPr/>
        </p:nvSpPr>
        <p:spPr>
          <a:xfrm>
            <a:off x="7956004" y="5507808"/>
            <a:ext cx="4061824" cy="1245297"/>
          </a:xfrm>
          <a:custGeom>
            <a:avLst/>
            <a:gdLst>
              <a:gd name="connsiteX0" fmla="*/ 0 w 1230312"/>
              <a:gd name="connsiteY0" fmla="*/ 123031 h 1637853"/>
              <a:gd name="connsiteX1" fmla="*/ 123031 w 1230312"/>
              <a:gd name="connsiteY1" fmla="*/ 0 h 1637853"/>
              <a:gd name="connsiteX2" fmla="*/ 1107281 w 1230312"/>
              <a:gd name="connsiteY2" fmla="*/ 0 h 1637853"/>
              <a:gd name="connsiteX3" fmla="*/ 1230312 w 1230312"/>
              <a:gd name="connsiteY3" fmla="*/ 123031 h 1637853"/>
              <a:gd name="connsiteX4" fmla="*/ 1230312 w 1230312"/>
              <a:gd name="connsiteY4" fmla="*/ 1514822 h 1637853"/>
              <a:gd name="connsiteX5" fmla="*/ 1107281 w 1230312"/>
              <a:gd name="connsiteY5" fmla="*/ 1637853 h 1637853"/>
              <a:gd name="connsiteX6" fmla="*/ 123031 w 1230312"/>
              <a:gd name="connsiteY6" fmla="*/ 1637853 h 1637853"/>
              <a:gd name="connsiteX7" fmla="*/ 0 w 1230312"/>
              <a:gd name="connsiteY7" fmla="*/ 1514822 h 1637853"/>
              <a:gd name="connsiteX8" fmla="*/ 0 w 1230312"/>
              <a:gd name="connsiteY8" fmla="*/ 123031 h 1637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0312" h="1637853">
                <a:moveTo>
                  <a:pt x="0" y="123031"/>
                </a:moveTo>
                <a:cubicBezTo>
                  <a:pt x="0" y="55083"/>
                  <a:pt x="55083" y="0"/>
                  <a:pt x="123031" y="0"/>
                </a:cubicBezTo>
                <a:lnTo>
                  <a:pt x="1107281" y="0"/>
                </a:lnTo>
                <a:cubicBezTo>
                  <a:pt x="1175229" y="0"/>
                  <a:pt x="1230312" y="55083"/>
                  <a:pt x="1230312" y="123031"/>
                </a:cubicBezTo>
                <a:lnTo>
                  <a:pt x="1230312" y="1514822"/>
                </a:lnTo>
                <a:cubicBezTo>
                  <a:pt x="1230312" y="1582770"/>
                  <a:pt x="1175229" y="1637853"/>
                  <a:pt x="1107281" y="1637853"/>
                </a:cubicBezTo>
                <a:lnTo>
                  <a:pt x="123031" y="1637853"/>
                </a:lnTo>
                <a:cubicBezTo>
                  <a:pt x="55083" y="1637853"/>
                  <a:pt x="0" y="1582770"/>
                  <a:pt x="0" y="1514822"/>
                </a:cubicBezTo>
                <a:lnTo>
                  <a:pt x="0" y="123031"/>
                </a:lnTo>
                <a:close/>
              </a:path>
            </a:pathLst>
          </a:custGeom>
          <a:gradFill flip="none" rotWithShape="1">
            <a:gsLst>
              <a:gs pos="0">
                <a:srgbClr val="5C4EB3"/>
              </a:gs>
              <a:gs pos="100000">
                <a:srgbClr val="493E8E"/>
              </a:gs>
            </a:gsLst>
            <a:lin ang="8100000" scaled="1"/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-3348577"/>
              <a:satOff val="20174"/>
              <a:lumOff val="1617"/>
              <a:alphaOff val="0"/>
            </a:schemeClr>
          </a:fillRef>
          <a:effectRef idx="2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3185" tIns="93185" rIns="93185" bIns="93185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None/>
            </a:pPr>
            <a:r>
              <a:rPr lang="en-US" b="1"/>
              <a:t>Obstructive Shock</a:t>
            </a:r>
          </a:p>
          <a:p>
            <a:pPr lvl="0" algn="ctr" defTabSz="711200">
              <a:spcBef>
                <a:spcPct val="0"/>
              </a:spcBef>
            </a:pPr>
            <a:r>
              <a:rPr lang="en-US" sz="1200"/>
              <a:t>If tracheal deviation, needle decompression, O</a:t>
            </a:r>
            <a:r>
              <a:rPr lang="en-US" sz="1200" baseline="-25000"/>
              <a:t>2</a:t>
            </a:r>
            <a:r>
              <a:rPr lang="en-US" sz="1200"/>
              <a:t> &amp; IV/IO access </a:t>
            </a:r>
          </a:p>
          <a:p>
            <a:pPr algn="ctr" defTabSz="711200">
              <a:spcBef>
                <a:spcPct val="0"/>
              </a:spcBef>
              <a:spcAft>
                <a:spcPts val="600"/>
              </a:spcAft>
            </a:pPr>
            <a:r>
              <a:rPr lang="en-US" sz="1200"/>
              <a:t>Unless stable, do not attempt CXR</a:t>
            </a:r>
          </a:p>
          <a:p>
            <a:pPr algn="ctr" defTabSz="711200">
              <a:spcBef>
                <a:spcPct val="0"/>
              </a:spcBef>
              <a:spcAft>
                <a:spcPts val="600"/>
              </a:spcAft>
            </a:pPr>
            <a:r>
              <a:rPr lang="en-US" sz="1200" kern="1200">
                <a:latin typeface="Calibri"/>
              </a:rPr>
              <a:t>NS bolus 20mL/kg </a:t>
            </a:r>
          </a:p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1600" b="1">
                <a:solidFill>
                  <a:srgbClr val="FFFF00"/>
                </a:solidFill>
              </a:rPr>
              <a:t>IMMEDIATE TRANSFER</a:t>
            </a: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8B7E4547-6385-42D6-A703-E5CCB4629B55}"/>
              </a:ext>
            </a:extLst>
          </p:cNvPr>
          <p:cNvSpPr/>
          <p:nvPr/>
        </p:nvSpPr>
        <p:spPr>
          <a:xfrm>
            <a:off x="7956004" y="37319"/>
            <a:ext cx="4061824" cy="1724064"/>
          </a:xfrm>
          <a:custGeom>
            <a:avLst/>
            <a:gdLst>
              <a:gd name="connsiteX0" fmla="*/ 0 w 1230312"/>
              <a:gd name="connsiteY0" fmla="*/ 123031 h 1637853"/>
              <a:gd name="connsiteX1" fmla="*/ 123031 w 1230312"/>
              <a:gd name="connsiteY1" fmla="*/ 0 h 1637853"/>
              <a:gd name="connsiteX2" fmla="*/ 1107281 w 1230312"/>
              <a:gd name="connsiteY2" fmla="*/ 0 h 1637853"/>
              <a:gd name="connsiteX3" fmla="*/ 1230312 w 1230312"/>
              <a:gd name="connsiteY3" fmla="*/ 123031 h 1637853"/>
              <a:gd name="connsiteX4" fmla="*/ 1230312 w 1230312"/>
              <a:gd name="connsiteY4" fmla="*/ 1514822 h 1637853"/>
              <a:gd name="connsiteX5" fmla="*/ 1107281 w 1230312"/>
              <a:gd name="connsiteY5" fmla="*/ 1637853 h 1637853"/>
              <a:gd name="connsiteX6" fmla="*/ 123031 w 1230312"/>
              <a:gd name="connsiteY6" fmla="*/ 1637853 h 1637853"/>
              <a:gd name="connsiteX7" fmla="*/ 0 w 1230312"/>
              <a:gd name="connsiteY7" fmla="*/ 1514822 h 1637853"/>
              <a:gd name="connsiteX8" fmla="*/ 0 w 1230312"/>
              <a:gd name="connsiteY8" fmla="*/ 123031 h 1637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0312" h="1637853">
                <a:moveTo>
                  <a:pt x="0" y="123031"/>
                </a:moveTo>
                <a:cubicBezTo>
                  <a:pt x="0" y="55083"/>
                  <a:pt x="55083" y="0"/>
                  <a:pt x="123031" y="0"/>
                </a:cubicBezTo>
                <a:lnTo>
                  <a:pt x="1107281" y="0"/>
                </a:lnTo>
                <a:cubicBezTo>
                  <a:pt x="1175229" y="0"/>
                  <a:pt x="1230312" y="55083"/>
                  <a:pt x="1230312" y="123031"/>
                </a:cubicBezTo>
                <a:lnTo>
                  <a:pt x="1230312" y="1514822"/>
                </a:lnTo>
                <a:cubicBezTo>
                  <a:pt x="1230312" y="1582770"/>
                  <a:pt x="1175229" y="1637853"/>
                  <a:pt x="1107281" y="1637853"/>
                </a:cubicBezTo>
                <a:lnTo>
                  <a:pt x="123031" y="1637853"/>
                </a:lnTo>
                <a:cubicBezTo>
                  <a:pt x="55083" y="1637853"/>
                  <a:pt x="0" y="1582770"/>
                  <a:pt x="0" y="1514822"/>
                </a:cubicBezTo>
                <a:lnTo>
                  <a:pt x="0" y="123031"/>
                </a:lnTo>
                <a:close/>
              </a:path>
            </a:pathLst>
          </a:custGeom>
          <a:solidFill>
            <a:srgbClr val="468DBA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-4464770"/>
              <a:satOff val="26899"/>
              <a:lumOff val="2156"/>
              <a:alphaOff val="0"/>
            </a:schemeClr>
          </a:fillRef>
          <a:effectRef idx="2">
            <a:schemeClr val="accent4">
              <a:hueOff val="-4464770"/>
              <a:satOff val="26899"/>
              <a:lumOff val="215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3185" tIns="93185" rIns="93185" bIns="93185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None/>
            </a:pPr>
            <a:r>
              <a:rPr lang="en-US" b="1">
                <a:solidFill>
                  <a:schemeClr val="bg1"/>
                </a:solidFill>
              </a:rPr>
              <a:t>Hypovolemic Shock</a:t>
            </a:r>
          </a:p>
          <a:p>
            <a:pPr marL="0" lvl="0" indent="0" algn="ctr" defTabSz="6223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kern="1200"/>
              <a:t>Consider</a:t>
            </a:r>
            <a:r>
              <a:rPr lang="en-US" sz="1200" kern="1200" baseline="0"/>
              <a:t> CMP, CBC, D-stick</a:t>
            </a:r>
            <a:endParaRPr lang="en-US" sz="1200" kern="1200"/>
          </a:p>
          <a:p>
            <a:pPr marL="0" lvl="0" indent="0" algn="ctr" defTabSz="6223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kern="1200"/>
              <a:t>NS bolus (20cc/kg, max 1L) wide open, consider Zofran, dextrose bolus PRN</a:t>
            </a:r>
          </a:p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/>
              <a:t>Repeat vitals and reassess frequently (q5-15 min)</a:t>
            </a:r>
            <a:r>
              <a:rPr lang="en-US" sz="1200" kern="1200"/>
              <a:t>; repeat NS bolus (up to 3x) until improved vitals/exam</a:t>
            </a:r>
          </a:p>
          <a:p>
            <a:pPr marL="0" lvl="0" indent="0" algn="ctr" defTabSz="622300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400" b="1" kern="1200">
                <a:solidFill>
                  <a:srgbClr val="FFFF00"/>
                </a:solidFill>
              </a:rPr>
              <a:t>INITIATE EARLY TRANSFER </a:t>
            </a:r>
          </a:p>
          <a:p>
            <a:pPr marL="0" lvl="0" indent="0" algn="ctr" defTabSz="622300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200" kern="1200"/>
              <a:t>if hypotensive shock or poor response to above</a:t>
            </a:r>
          </a:p>
        </p:txBody>
      </p:sp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B61E9073-34AD-46D1-9CD4-40C6C4CB02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1"/>
          <a:stretch/>
        </p:blipFill>
        <p:spPr>
          <a:xfrm>
            <a:off x="396146" y="3149342"/>
            <a:ext cx="4908485" cy="1505529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21FC8BD-5C78-4724-A662-82E38D54F18F}"/>
              </a:ext>
            </a:extLst>
          </p:cNvPr>
          <p:cNvSpPr/>
          <p:nvPr/>
        </p:nvSpPr>
        <p:spPr>
          <a:xfrm rot="5400000">
            <a:off x="711487" y="2491337"/>
            <a:ext cx="748219" cy="522858"/>
          </a:xfrm>
          <a:custGeom>
            <a:avLst/>
            <a:gdLst>
              <a:gd name="connsiteX0" fmla="*/ 0 w 748219"/>
              <a:gd name="connsiteY0" fmla="*/ 104572 h 522858"/>
              <a:gd name="connsiteX1" fmla="*/ 486790 w 748219"/>
              <a:gd name="connsiteY1" fmla="*/ 104572 h 522858"/>
              <a:gd name="connsiteX2" fmla="*/ 486790 w 748219"/>
              <a:gd name="connsiteY2" fmla="*/ 0 h 522858"/>
              <a:gd name="connsiteX3" fmla="*/ 748219 w 748219"/>
              <a:gd name="connsiteY3" fmla="*/ 261429 h 522858"/>
              <a:gd name="connsiteX4" fmla="*/ 486790 w 748219"/>
              <a:gd name="connsiteY4" fmla="*/ 522858 h 522858"/>
              <a:gd name="connsiteX5" fmla="*/ 486790 w 748219"/>
              <a:gd name="connsiteY5" fmla="*/ 418286 h 522858"/>
              <a:gd name="connsiteX6" fmla="*/ 0 w 748219"/>
              <a:gd name="connsiteY6" fmla="*/ 418286 h 522858"/>
              <a:gd name="connsiteX7" fmla="*/ 0 w 748219"/>
              <a:gd name="connsiteY7" fmla="*/ 104572 h 52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8219" h="522858">
                <a:moveTo>
                  <a:pt x="0" y="104572"/>
                </a:moveTo>
                <a:lnTo>
                  <a:pt x="486790" y="104572"/>
                </a:lnTo>
                <a:lnTo>
                  <a:pt x="486790" y="0"/>
                </a:lnTo>
                <a:lnTo>
                  <a:pt x="748219" y="261429"/>
                </a:lnTo>
                <a:lnTo>
                  <a:pt x="486790" y="522858"/>
                </a:lnTo>
                <a:lnTo>
                  <a:pt x="486790" y="418286"/>
                </a:lnTo>
                <a:lnTo>
                  <a:pt x="0" y="418286"/>
                </a:lnTo>
                <a:lnTo>
                  <a:pt x="0" y="10457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hueOff val="-4464770"/>
              <a:satOff val="26899"/>
              <a:lumOff val="215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4572" rIns="156857" bIns="104572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400" kern="12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77D55C-4C2F-4A39-9EF3-C0248BC8C7A6}"/>
              </a:ext>
            </a:extLst>
          </p:cNvPr>
          <p:cNvSpPr/>
          <p:nvPr/>
        </p:nvSpPr>
        <p:spPr>
          <a:xfrm>
            <a:off x="5344750" y="3678830"/>
            <a:ext cx="375521" cy="386592"/>
          </a:xfrm>
          <a:prstGeom prst="rect">
            <a:avLst/>
          </a:prstGeom>
          <a:solidFill>
            <a:srgbClr val="6749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839E8B8-C9C3-482B-8F7B-79B8E3269DC4}"/>
              </a:ext>
            </a:extLst>
          </p:cNvPr>
          <p:cNvSpPr/>
          <p:nvPr/>
        </p:nvSpPr>
        <p:spPr>
          <a:xfrm>
            <a:off x="5519010" y="578499"/>
            <a:ext cx="516357" cy="5989320"/>
          </a:xfrm>
          <a:prstGeom prst="rect">
            <a:avLst/>
          </a:prstGeom>
          <a:solidFill>
            <a:srgbClr val="67498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6742E251-0FB9-488D-826C-D4715E994DFE}"/>
              </a:ext>
            </a:extLst>
          </p:cNvPr>
          <p:cNvSpPr/>
          <p:nvPr/>
        </p:nvSpPr>
        <p:spPr>
          <a:xfrm>
            <a:off x="7956004" y="1847486"/>
            <a:ext cx="4061824" cy="1938852"/>
          </a:xfrm>
          <a:custGeom>
            <a:avLst/>
            <a:gdLst>
              <a:gd name="connsiteX0" fmla="*/ 0 w 1230312"/>
              <a:gd name="connsiteY0" fmla="*/ 123031 h 1637853"/>
              <a:gd name="connsiteX1" fmla="*/ 123031 w 1230312"/>
              <a:gd name="connsiteY1" fmla="*/ 0 h 1637853"/>
              <a:gd name="connsiteX2" fmla="*/ 1107281 w 1230312"/>
              <a:gd name="connsiteY2" fmla="*/ 0 h 1637853"/>
              <a:gd name="connsiteX3" fmla="*/ 1230312 w 1230312"/>
              <a:gd name="connsiteY3" fmla="*/ 123031 h 1637853"/>
              <a:gd name="connsiteX4" fmla="*/ 1230312 w 1230312"/>
              <a:gd name="connsiteY4" fmla="*/ 1514822 h 1637853"/>
              <a:gd name="connsiteX5" fmla="*/ 1107281 w 1230312"/>
              <a:gd name="connsiteY5" fmla="*/ 1637853 h 1637853"/>
              <a:gd name="connsiteX6" fmla="*/ 123031 w 1230312"/>
              <a:gd name="connsiteY6" fmla="*/ 1637853 h 1637853"/>
              <a:gd name="connsiteX7" fmla="*/ 0 w 1230312"/>
              <a:gd name="connsiteY7" fmla="*/ 1514822 h 1637853"/>
              <a:gd name="connsiteX8" fmla="*/ 0 w 1230312"/>
              <a:gd name="connsiteY8" fmla="*/ 123031 h 1637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0312" h="1637853">
                <a:moveTo>
                  <a:pt x="0" y="123031"/>
                </a:moveTo>
                <a:cubicBezTo>
                  <a:pt x="0" y="55083"/>
                  <a:pt x="55083" y="0"/>
                  <a:pt x="123031" y="0"/>
                </a:cubicBezTo>
                <a:lnTo>
                  <a:pt x="1107281" y="0"/>
                </a:lnTo>
                <a:cubicBezTo>
                  <a:pt x="1175229" y="0"/>
                  <a:pt x="1230312" y="55083"/>
                  <a:pt x="1230312" y="123031"/>
                </a:cubicBezTo>
                <a:lnTo>
                  <a:pt x="1230312" y="1514822"/>
                </a:lnTo>
                <a:cubicBezTo>
                  <a:pt x="1230312" y="1582770"/>
                  <a:pt x="1175229" y="1637853"/>
                  <a:pt x="1107281" y="1637853"/>
                </a:cubicBezTo>
                <a:lnTo>
                  <a:pt x="123031" y="1637853"/>
                </a:lnTo>
                <a:cubicBezTo>
                  <a:pt x="55083" y="1637853"/>
                  <a:pt x="0" y="1582770"/>
                  <a:pt x="0" y="1514822"/>
                </a:cubicBezTo>
                <a:lnTo>
                  <a:pt x="0" y="123031"/>
                </a:lnTo>
                <a:close/>
              </a:path>
            </a:pathLst>
          </a:custGeom>
          <a:gradFill flip="none" rotWithShape="1">
            <a:gsLst>
              <a:gs pos="0">
                <a:srgbClr val="3876B7"/>
              </a:gs>
              <a:gs pos="100000">
                <a:srgbClr val="2F659F"/>
              </a:gs>
              <a:gs pos="100000">
                <a:schemeClr val="accent4">
                  <a:hueOff val="-2232385"/>
                  <a:satOff val="13449"/>
                  <a:lumOff val="1078"/>
                  <a:alphaOff val="0"/>
                  <a:shade val="94000"/>
                  <a:satMod val="135000"/>
                </a:schemeClr>
              </a:gs>
            </a:gsLst>
            <a:lin ang="5400000" scaled="1"/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-2232385"/>
              <a:satOff val="13449"/>
              <a:lumOff val="1078"/>
              <a:alphaOff val="0"/>
            </a:schemeClr>
          </a:fillRef>
          <a:effectRef idx="2">
            <a:schemeClr val="accent4">
              <a:hueOff val="-2232385"/>
              <a:satOff val="13449"/>
              <a:lumOff val="107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3185" tIns="93185" rIns="93185" bIns="93185" numCol="1" spcCol="1270" anchor="ctr" anchorCtr="0">
            <a:noAutofit/>
          </a:bodyPr>
          <a:lstStyle/>
          <a:p>
            <a:pPr marL="0" lvl="0" indent="0" algn="ctr" defTabSz="666750">
              <a:spcBef>
                <a:spcPct val="0"/>
              </a:spcBef>
              <a:spcAft>
                <a:spcPts val="300"/>
              </a:spcAft>
              <a:buNone/>
            </a:pPr>
            <a:r>
              <a:rPr lang="en-US" b="1">
                <a:ln/>
              </a:rPr>
              <a:t>Distributive Shock</a:t>
            </a:r>
          </a:p>
          <a:p>
            <a:pPr marL="0" lvl="0" indent="0" algn="ctr" defTabSz="6223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kern="1200"/>
              <a:t>Consider</a:t>
            </a:r>
            <a:r>
              <a:rPr lang="en-US" sz="1200" kern="1200" baseline="0"/>
              <a:t> CMP, CBC, D-stick, cultures if sepsis suspected</a:t>
            </a:r>
            <a:endParaRPr lang="en-US" sz="1200" kern="1200"/>
          </a:p>
          <a:p>
            <a:pPr marL="0" lvl="0" indent="0" algn="ctr" defTabSz="622300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200" b="1" kern="1200"/>
              <a:t>NS bolus </a:t>
            </a:r>
            <a:r>
              <a:rPr lang="en-US" sz="1200" kern="1200"/>
              <a:t>(</a:t>
            </a:r>
            <a:r>
              <a:rPr lang="en-US" sz="1000" kern="1200"/>
              <a:t>20mL/kg</a:t>
            </a:r>
            <a:r>
              <a:rPr lang="en-US" sz="1200" kern="1200"/>
              <a:t>) wide open max of 80mL/kg</a:t>
            </a:r>
          </a:p>
          <a:p>
            <a:pPr marL="0" lvl="0" indent="0" algn="ctr" defTabSz="622300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200" kern="1200"/>
              <a:t>If sepsis, IV/IM </a:t>
            </a:r>
            <a:r>
              <a:rPr lang="en-US" sz="1200" b="1" kern="1200"/>
              <a:t>ceftriaxone</a:t>
            </a:r>
            <a:r>
              <a:rPr lang="en-US" sz="1200" kern="1200"/>
              <a:t> (</a:t>
            </a:r>
            <a:r>
              <a:rPr lang="en-US" sz="1000" kern="1200"/>
              <a:t>50mg/kg, max, give EARLY</a:t>
            </a:r>
            <a:r>
              <a:rPr lang="en-US" sz="1200" kern="1200"/>
              <a:t>)</a:t>
            </a:r>
          </a:p>
          <a:p>
            <a:pPr marL="0" lvl="0" indent="0" algn="ctr" defTabSz="622300" rtl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1200"/>
              <a:t>If anaphylaxis, </a:t>
            </a:r>
            <a:r>
              <a:rPr lang="en-US" sz="1200" b="1" kern="1200"/>
              <a:t>Epi IM </a:t>
            </a:r>
            <a:r>
              <a:rPr lang="en-US" sz="1200" kern="1200"/>
              <a:t>(</a:t>
            </a:r>
            <a:r>
              <a:rPr lang="en-US" sz="1000" kern="1200"/>
              <a:t>0.15mg&lt;30kg, 0.3mg if &gt;30kg</a:t>
            </a:r>
            <a:r>
              <a:rPr lang="en-US" sz="1200" kern="1200"/>
              <a:t>)</a:t>
            </a:r>
          </a:p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200"/>
              <a:t>Repeat vitals and reassess frequently (q5-15 min)</a:t>
            </a:r>
            <a:r>
              <a:rPr lang="en-US" sz="1200" kern="1200"/>
              <a:t>; repeat bolus (up to 3X) until improved, antipyretics PRN</a:t>
            </a:r>
          </a:p>
          <a:p>
            <a:pPr marL="0" lvl="0" indent="0" algn="ctr" defTabSz="622300" rtl="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1200" kern="1200"/>
              <a:t> </a:t>
            </a:r>
            <a:r>
              <a:rPr lang="en-US" sz="1400" b="1" kern="1200">
                <a:solidFill>
                  <a:srgbClr val="FFFF00"/>
                </a:solidFill>
              </a:rPr>
              <a:t>TRANSFER</a:t>
            </a:r>
          </a:p>
          <a:p>
            <a:pPr marL="0" lvl="0" indent="0" algn="ctr" defTabSz="622300" rtl="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1400" kern="1200"/>
              <a:t> </a:t>
            </a:r>
            <a:r>
              <a:rPr lang="en-US" sz="1200" kern="1200"/>
              <a:t>if no improvement or if anaphylaxis requiring repeat Epi</a:t>
            </a:r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19" name="Summary Zoom 18">
                <a:extLst>
                  <a:ext uri="{FF2B5EF4-FFF2-40B4-BE49-F238E27FC236}">
                    <a16:creationId xmlns:a16="http://schemas.microsoft.com/office/drawing/2014/main" id="{3521A302-D502-4590-949D-7289362DDEE8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11529834" y="1379067"/>
              <a:ext cx="409762" cy="477273"/>
            </p:xfrm>
            <a:graphic>
              <a:graphicData uri="http://schemas.microsoft.com/office/powerpoint/2016/summaryzoom">
                <psuz:summaryZm>
                  <psuz:summaryZmObj sectionId="{3C9334EA-C92C-4CDC-8067-F59E82CE7C2F}" offsetFactorX="19862" offsetFactorY="-43623" scaleFactorX="49590" scaleFactorY="88160">
                    <psuz:zmPr id="{18A08654-2B0A-49E4-97F6-5361D54CCBE7}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86689" y="56704"/>
                          <a:ext cx="182880" cy="18288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  <a:effectLst>
                          <a:glow rad="127000">
                            <a:srgbClr val="FFFF00"/>
                          </a:glow>
                        </a:effectLst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19" name="Summary Zoom 18">
                <a:extLst>
                  <a:ext uri="{FF2B5EF4-FFF2-40B4-BE49-F238E27FC236}">
                    <a16:creationId xmlns:a16="http://schemas.microsoft.com/office/drawing/2014/main" id="{3521A302-D502-4590-949D-7289362DDEE8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11529834" y="1379067"/>
                <a:ext cx="409762" cy="477273"/>
                <a:chOff x="11529834" y="1379067"/>
                <a:chExt cx="409762" cy="477273"/>
              </a:xfrm>
            </p:grpSpPr>
            <p:pic>
              <p:nvPicPr>
                <p:cNvPr id="2" name="Picture 2"/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1716523" y="1435771"/>
                  <a:ext cx="182880" cy="182880"/>
                </a:xfrm>
                <a:prstGeom prst="rect">
                  <a:avLst/>
                </a:prstGeom>
                <a:ln w="3175">
                  <a:noFill/>
                </a:ln>
                <a:effectLst>
                  <a:glow rad="127000">
                    <a:srgbClr val="FFFF00"/>
                  </a:glow>
                </a:effectLst>
              </p:spPr>
            </p:pic>
          </p:grpSp>
        </mc:Fallback>
      </mc:AlternateContent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20" name="Summary Zoom 19">
                <a:extLst>
                  <a:ext uri="{FF2B5EF4-FFF2-40B4-BE49-F238E27FC236}">
                    <a16:creationId xmlns:a16="http://schemas.microsoft.com/office/drawing/2014/main" id="{8C6FD1A5-7BF5-4271-A324-44A2BEDA2F2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703176" y="3040100"/>
              <a:ext cx="2185355" cy="901396"/>
            </p:xfrm>
            <a:graphic>
              <a:graphicData uri="http://schemas.microsoft.com/office/powerpoint/2016/summaryzoom">
                <psuz:summaryZm>
                  <psuz:summaryZmObj sectionId="{315CB50A-121C-4D0D-8C4B-FB315C0BEB81}" offsetFactorY="1239" scaleFactorX="12680" scaleFactorY="22542">
                    <psuz:zmPr id="{F6EEBC3A-4B55-45A4-A5F3-69886A09551F}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001240" y="369313"/>
                          <a:ext cx="182875" cy="182873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  <a:effectLst>
                          <a:glow rad="127000">
                            <a:srgbClr val="FFFF00"/>
                          </a:glow>
                        </a:effectLst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20" name="Summary Zoom 19">
                <a:extLst>
                  <a:ext uri="{FF2B5EF4-FFF2-40B4-BE49-F238E27FC236}">
                    <a16:creationId xmlns:a16="http://schemas.microsoft.com/office/drawing/2014/main" id="{8C6FD1A5-7BF5-4271-A324-44A2BEDA2F2E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10703176" y="3040100"/>
                <a:ext cx="2185355" cy="901396"/>
                <a:chOff x="10703176" y="3040100"/>
                <a:chExt cx="2185355" cy="901396"/>
              </a:xfrm>
            </p:grpSpPr>
            <p:pic>
              <p:nvPicPr>
                <p:cNvPr id="3" name="Picture 3"/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1704416" y="3409413"/>
                  <a:ext cx="182875" cy="182873"/>
                </a:xfrm>
                <a:prstGeom prst="rect">
                  <a:avLst/>
                </a:prstGeom>
                <a:ln w="3175">
                  <a:noFill/>
                </a:ln>
                <a:effectLst>
                  <a:glow rad="127000">
                    <a:srgbClr val="FFFF00"/>
                  </a:glow>
                </a:effectLst>
              </p:spPr>
            </p:pic>
          </p:grpSp>
        </mc:Fallback>
      </mc:AlternateContent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21" name="Summary Zoom 20">
                <a:extLst>
                  <a:ext uri="{FF2B5EF4-FFF2-40B4-BE49-F238E27FC236}">
                    <a16:creationId xmlns:a16="http://schemas.microsoft.com/office/drawing/2014/main" id="{484C33B5-7249-4A52-AC0D-D4A9344C960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1076835" y="4827940"/>
              <a:ext cx="1438035" cy="593148"/>
            </p:xfrm>
            <a:graphic>
              <a:graphicData uri="http://schemas.microsoft.com/office/powerpoint/2016/summaryzoom">
                <psuz:summaryZm>
                  <psuz:summaryZmObj sectionId="{9403B689-9D15-46EA-9F10-F172AED2F79B}" offsetFactorY="1882" scaleFactorX="19270" scaleFactorY="34258">
                    <psuz:zmPr id="{C7B3C127-7C8F-448C-9BB4-A0241684613E}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627578" y="215180"/>
                          <a:ext cx="182879" cy="18288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  <a:effectLst>
                          <a:glow rad="127000">
                            <a:srgbClr val="FFFF00"/>
                          </a:glow>
                        </a:effectLst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21" name="Summary Zoom 20">
                <a:extLst>
                  <a:ext uri="{FF2B5EF4-FFF2-40B4-BE49-F238E27FC236}">
                    <a16:creationId xmlns:a16="http://schemas.microsoft.com/office/drawing/2014/main" id="{484C33B5-7249-4A52-AC0D-D4A9344C9605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11076835" y="4827940"/>
                <a:ext cx="1438035" cy="593148"/>
                <a:chOff x="11076835" y="4827940"/>
                <a:chExt cx="1438035" cy="593148"/>
              </a:xfrm>
            </p:grpSpPr>
            <p:pic>
              <p:nvPicPr>
                <p:cNvPr id="4" name="Picture 4"/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1704413" y="5043120"/>
                  <a:ext cx="182879" cy="182880"/>
                </a:xfrm>
                <a:prstGeom prst="rect">
                  <a:avLst/>
                </a:prstGeom>
                <a:ln w="3175">
                  <a:noFill/>
                </a:ln>
                <a:effectLst>
                  <a:glow rad="127000">
                    <a:srgbClr val="FFFF00"/>
                  </a:glow>
                </a:effectLst>
              </p:spPr>
            </p:pic>
          </p:grpSp>
        </mc:Fallback>
      </mc:AlternateContent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22" name="Summary Zoom 21">
                <a:extLst>
                  <a:ext uri="{FF2B5EF4-FFF2-40B4-BE49-F238E27FC236}">
                    <a16:creationId xmlns:a16="http://schemas.microsoft.com/office/drawing/2014/main" id="{1A222099-3470-42AD-920C-6B08F989145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1518741" y="6476380"/>
              <a:ext cx="554221" cy="228600"/>
            </p:xfrm>
            <a:graphic>
              <a:graphicData uri="http://schemas.microsoft.com/office/powerpoint/2016/summaryzoom">
                <psuz:summaryZm>
                  <psuz:summaryZmObj sectionId="{C278CF45-21F3-4850-A938-05DB278BAECE}" scaleFactorX="50000" scaleFactorY="88889">
                    <psuz:zmPr id="{A8B6C3B5-AEF9-448D-AB02-EAC52EB14AA3}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85671" y="22860"/>
                          <a:ext cx="182880" cy="18288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  <a:effectLst>
                          <a:glow rad="127000">
                            <a:srgbClr val="FFFF00"/>
                          </a:glow>
                        </a:effectLst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22" name="Summary Zoom 21">
                <a:extLst>
                  <a:ext uri="{FF2B5EF4-FFF2-40B4-BE49-F238E27FC236}">
                    <a16:creationId xmlns:a16="http://schemas.microsoft.com/office/drawing/2014/main" id="{1A222099-3470-42AD-920C-6B08F9891450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11518741" y="6476380"/>
                <a:ext cx="554221" cy="228600"/>
                <a:chOff x="11518741" y="6476380"/>
                <a:chExt cx="554221" cy="228600"/>
              </a:xfrm>
            </p:grpSpPr>
            <p:pic>
              <p:nvPicPr>
                <p:cNvPr id="5" name="Picture 5"/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1704412" y="6499240"/>
                  <a:ext cx="182880" cy="182880"/>
                </a:xfrm>
                <a:prstGeom prst="rect">
                  <a:avLst/>
                </a:prstGeom>
                <a:ln w="3175">
                  <a:noFill/>
                </a:ln>
                <a:effectLst>
                  <a:glow rad="127000">
                    <a:srgbClr val="FFFF00"/>
                  </a:glow>
                </a:effectLst>
              </p:spPr>
            </p:pic>
          </p:grpSp>
        </mc:Fallback>
      </mc:AlternateContent>
      <p:pic>
        <p:nvPicPr>
          <p:cNvPr id="25" name="Picture 2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B070911-FEE3-47DF-8553-99FD66F53E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79" y="5489616"/>
            <a:ext cx="3903226" cy="627024"/>
          </a:xfrm>
          <a:prstGeom prst="rect">
            <a:avLst/>
          </a:pr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EC53395-E340-46A7-AFE8-1D8D7AE62BAC}"/>
              </a:ext>
            </a:extLst>
          </p:cNvPr>
          <p:cNvSpPr/>
          <p:nvPr/>
        </p:nvSpPr>
        <p:spPr>
          <a:xfrm>
            <a:off x="151750" y="263843"/>
            <a:ext cx="1863662" cy="2064429"/>
          </a:xfrm>
          <a:custGeom>
            <a:avLst/>
            <a:gdLst>
              <a:gd name="connsiteX0" fmla="*/ 0 w 1230312"/>
              <a:gd name="connsiteY0" fmla="*/ 123031 h 1637853"/>
              <a:gd name="connsiteX1" fmla="*/ 123031 w 1230312"/>
              <a:gd name="connsiteY1" fmla="*/ 0 h 1637853"/>
              <a:gd name="connsiteX2" fmla="*/ 1107281 w 1230312"/>
              <a:gd name="connsiteY2" fmla="*/ 0 h 1637853"/>
              <a:gd name="connsiteX3" fmla="*/ 1230312 w 1230312"/>
              <a:gd name="connsiteY3" fmla="*/ 123031 h 1637853"/>
              <a:gd name="connsiteX4" fmla="*/ 1230312 w 1230312"/>
              <a:gd name="connsiteY4" fmla="*/ 1514822 h 1637853"/>
              <a:gd name="connsiteX5" fmla="*/ 1107281 w 1230312"/>
              <a:gd name="connsiteY5" fmla="*/ 1637853 h 1637853"/>
              <a:gd name="connsiteX6" fmla="*/ 123031 w 1230312"/>
              <a:gd name="connsiteY6" fmla="*/ 1637853 h 1637853"/>
              <a:gd name="connsiteX7" fmla="*/ 0 w 1230312"/>
              <a:gd name="connsiteY7" fmla="*/ 1514822 h 1637853"/>
              <a:gd name="connsiteX8" fmla="*/ 0 w 1230312"/>
              <a:gd name="connsiteY8" fmla="*/ 123031 h 1637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0312" h="1637853">
                <a:moveTo>
                  <a:pt x="0" y="123031"/>
                </a:moveTo>
                <a:cubicBezTo>
                  <a:pt x="0" y="55083"/>
                  <a:pt x="55083" y="0"/>
                  <a:pt x="123031" y="0"/>
                </a:cubicBezTo>
                <a:lnTo>
                  <a:pt x="1107281" y="0"/>
                </a:lnTo>
                <a:cubicBezTo>
                  <a:pt x="1175229" y="0"/>
                  <a:pt x="1230312" y="55083"/>
                  <a:pt x="1230312" y="123031"/>
                </a:cubicBezTo>
                <a:lnTo>
                  <a:pt x="1230312" y="1514822"/>
                </a:lnTo>
                <a:cubicBezTo>
                  <a:pt x="1230312" y="1582770"/>
                  <a:pt x="1175229" y="1637853"/>
                  <a:pt x="1107281" y="1637853"/>
                </a:cubicBezTo>
                <a:lnTo>
                  <a:pt x="123031" y="1637853"/>
                </a:lnTo>
                <a:cubicBezTo>
                  <a:pt x="55083" y="1637853"/>
                  <a:pt x="0" y="1582770"/>
                  <a:pt x="0" y="1514822"/>
                </a:cubicBezTo>
                <a:lnTo>
                  <a:pt x="0" y="123031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3185" tIns="93185" rIns="93185" bIns="93185" numCol="1" spcCol="1270" anchor="ctr" anchorCtr="0">
            <a:noAutofit/>
          </a:bodyPr>
          <a:lstStyle/>
          <a:p>
            <a:pPr marL="0" lvl="1" algn="ctr" defTabSz="666750">
              <a:lnSpc>
                <a:spcPct val="90000"/>
              </a:lnSpc>
              <a:spcBef>
                <a:spcPct val="0"/>
              </a:spcBef>
            </a:pPr>
            <a:r>
              <a:rPr lang="en-US" sz="4000" b="1" kern="1200"/>
              <a:t>Shock</a:t>
            </a:r>
          </a:p>
          <a:p>
            <a:pPr marL="0" lvl="1" algn="ctr" defTabSz="666750">
              <a:lnSpc>
                <a:spcPct val="90000"/>
              </a:lnSpc>
              <a:spcBef>
                <a:spcPct val="0"/>
              </a:spcBef>
            </a:pPr>
            <a:endParaRPr lang="en-US" sz="700" b="1" kern="1200"/>
          </a:p>
          <a:p>
            <a:pPr marL="0" lvl="1" algn="ctr" defTabSz="666750">
              <a:lnSpc>
                <a:spcPct val="90000"/>
              </a:lnSpc>
              <a:spcBef>
                <a:spcPct val="0"/>
              </a:spcBef>
            </a:pPr>
            <a:r>
              <a:rPr lang="en-US" b="1"/>
              <a:t>↑HR</a:t>
            </a:r>
          </a:p>
          <a:p>
            <a:pPr marL="0" lvl="1" algn="ctr" defTabSz="666750">
              <a:lnSpc>
                <a:spcPct val="90000"/>
              </a:lnSpc>
              <a:spcBef>
                <a:spcPct val="0"/>
              </a:spcBef>
            </a:pPr>
            <a:r>
              <a:rPr lang="en-US" b="1"/>
              <a:t>+/- ↓BP</a:t>
            </a:r>
          </a:p>
          <a:p>
            <a:pPr marL="0" lvl="1" algn="ctr" defTabSz="666750">
              <a:lnSpc>
                <a:spcPct val="90000"/>
              </a:lnSpc>
              <a:spcBef>
                <a:spcPct val="0"/>
              </a:spcBef>
            </a:pPr>
            <a:r>
              <a:rPr lang="en-US" b="1"/>
              <a:t>+/- ↑ cap refill</a:t>
            </a:r>
          </a:p>
          <a:p>
            <a:pPr marL="0" lvl="1" algn="ctr" defTabSz="666750">
              <a:lnSpc>
                <a:spcPct val="90000"/>
              </a:lnSpc>
              <a:spcBef>
                <a:spcPct val="0"/>
              </a:spcBef>
            </a:pPr>
            <a:r>
              <a:rPr lang="en-US" b="1" kern="1200"/>
              <a:t>+/- AMS, p</a:t>
            </a:r>
            <a:r>
              <a:rPr lang="en-US" b="1"/>
              <a:t>allor</a:t>
            </a:r>
          </a:p>
        </p:txBody>
      </p:sp>
    </p:spTree>
    <p:extLst>
      <p:ext uri="{BB962C8B-B14F-4D97-AF65-F5344CB8AC3E}">
        <p14:creationId xmlns:p14="http://schemas.microsoft.com/office/powerpoint/2010/main" val="360552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rrow: Right 23">
            <a:extLst>
              <a:ext uri="{FF2B5EF4-FFF2-40B4-BE49-F238E27FC236}">
                <a16:creationId xmlns:a16="http://schemas.microsoft.com/office/drawing/2014/main" id="{A03728BF-F5E2-4D72-BF67-45D3448F6346}"/>
              </a:ext>
            </a:extLst>
          </p:cNvPr>
          <p:cNvSpPr>
            <a:spLocks noChangeAspect="1"/>
          </p:cNvSpPr>
          <p:nvPr/>
        </p:nvSpPr>
        <p:spPr>
          <a:xfrm>
            <a:off x="6844090" y="4465520"/>
            <a:ext cx="1949350" cy="1060927"/>
          </a:xfrm>
          <a:prstGeom prst="rightArrow">
            <a:avLst/>
          </a:prstGeom>
          <a:gradFill flip="none" rotWithShape="1">
            <a:gsLst>
              <a:gs pos="24000">
                <a:srgbClr val="3F51AA"/>
              </a:gs>
              <a:gs pos="77000">
                <a:srgbClr val="67498B"/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en-US" sz="1200"/>
          </a:p>
          <a:p>
            <a:pPr algn="ctr"/>
            <a:r>
              <a:rPr lang="en-US" sz="1200"/>
              <a:t> &gt;180 (&gt;220 infant)</a:t>
            </a:r>
          </a:p>
          <a:p>
            <a:pPr algn="ctr"/>
            <a:r>
              <a:rPr lang="en-US" sz="1200"/>
              <a:t>no distress, </a:t>
            </a:r>
            <a:r>
              <a:rPr lang="en-US" sz="1200" err="1"/>
              <a:t>nl</a:t>
            </a:r>
            <a:r>
              <a:rPr lang="en-US" sz="1200"/>
              <a:t> perfusion</a:t>
            </a:r>
          </a:p>
          <a:p>
            <a:pPr algn="ctr"/>
            <a:endParaRPr lang="en-US" sz="120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0C65BBB1-3CB7-49B3-858F-50B202AE8445}"/>
              </a:ext>
            </a:extLst>
          </p:cNvPr>
          <p:cNvSpPr>
            <a:spLocks noChangeAspect="1"/>
          </p:cNvSpPr>
          <p:nvPr/>
        </p:nvSpPr>
        <p:spPr>
          <a:xfrm>
            <a:off x="6844090" y="3320597"/>
            <a:ext cx="1949350" cy="1060927"/>
          </a:xfrm>
          <a:prstGeom prst="rightArrow">
            <a:avLst/>
          </a:prstGeom>
          <a:gradFill flip="none" rotWithShape="1">
            <a:gsLst>
              <a:gs pos="0">
                <a:srgbClr val="346EAC"/>
              </a:gs>
              <a:gs pos="72000">
                <a:srgbClr val="67498B"/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1200"/>
              <a:t> &lt;180 (&lt;220 infant)</a:t>
            </a:r>
          </a:p>
          <a:p>
            <a:pPr algn="ctr"/>
            <a:r>
              <a:rPr lang="en-US" sz="1200"/>
              <a:t>c/w hx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27DFD3EC-531B-4AF9-9A2A-0AE84E458180}"/>
              </a:ext>
            </a:extLst>
          </p:cNvPr>
          <p:cNvSpPr/>
          <p:nvPr/>
        </p:nvSpPr>
        <p:spPr>
          <a:xfrm>
            <a:off x="8851794" y="3465507"/>
            <a:ext cx="3145536" cy="783950"/>
          </a:xfrm>
          <a:custGeom>
            <a:avLst/>
            <a:gdLst>
              <a:gd name="connsiteX0" fmla="*/ 0 w 1230312"/>
              <a:gd name="connsiteY0" fmla="*/ 123031 h 1637853"/>
              <a:gd name="connsiteX1" fmla="*/ 123031 w 1230312"/>
              <a:gd name="connsiteY1" fmla="*/ 0 h 1637853"/>
              <a:gd name="connsiteX2" fmla="*/ 1107281 w 1230312"/>
              <a:gd name="connsiteY2" fmla="*/ 0 h 1637853"/>
              <a:gd name="connsiteX3" fmla="*/ 1230312 w 1230312"/>
              <a:gd name="connsiteY3" fmla="*/ 123031 h 1637853"/>
              <a:gd name="connsiteX4" fmla="*/ 1230312 w 1230312"/>
              <a:gd name="connsiteY4" fmla="*/ 1514822 h 1637853"/>
              <a:gd name="connsiteX5" fmla="*/ 1107281 w 1230312"/>
              <a:gd name="connsiteY5" fmla="*/ 1637853 h 1637853"/>
              <a:gd name="connsiteX6" fmla="*/ 123031 w 1230312"/>
              <a:gd name="connsiteY6" fmla="*/ 1637853 h 1637853"/>
              <a:gd name="connsiteX7" fmla="*/ 0 w 1230312"/>
              <a:gd name="connsiteY7" fmla="*/ 1514822 h 1637853"/>
              <a:gd name="connsiteX8" fmla="*/ 0 w 1230312"/>
              <a:gd name="connsiteY8" fmla="*/ 123031 h 1637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0312" h="1637853">
                <a:moveTo>
                  <a:pt x="0" y="123031"/>
                </a:moveTo>
                <a:cubicBezTo>
                  <a:pt x="0" y="55083"/>
                  <a:pt x="55083" y="0"/>
                  <a:pt x="123031" y="0"/>
                </a:cubicBezTo>
                <a:lnTo>
                  <a:pt x="1107281" y="0"/>
                </a:lnTo>
                <a:cubicBezTo>
                  <a:pt x="1175229" y="0"/>
                  <a:pt x="1230312" y="55083"/>
                  <a:pt x="1230312" y="123031"/>
                </a:cubicBezTo>
                <a:lnTo>
                  <a:pt x="1230312" y="1514822"/>
                </a:lnTo>
                <a:cubicBezTo>
                  <a:pt x="1230312" y="1582770"/>
                  <a:pt x="1175229" y="1637853"/>
                  <a:pt x="1107281" y="1637853"/>
                </a:cubicBezTo>
                <a:lnTo>
                  <a:pt x="123031" y="1637853"/>
                </a:lnTo>
                <a:cubicBezTo>
                  <a:pt x="55083" y="1637853"/>
                  <a:pt x="0" y="1582770"/>
                  <a:pt x="0" y="1514822"/>
                </a:cubicBezTo>
                <a:lnTo>
                  <a:pt x="0" y="123031"/>
                </a:lnTo>
                <a:close/>
              </a:path>
            </a:pathLst>
          </a:custGeom>
          <a:gradFill flip="none" rotWithShape="1">
            <a:gsLst>
              <a:gs pos="0">
                <a:srgbClr val="3876B7"/>
              </a:gs>
              <a:gs pos="100000">
                <a:srgbClr val="2F659F"/>
              </a:gs>
              <a:gs pos="100000">
                <a:schemeClr val="accent4">
                  <a:hueOff val="-2232385"/>
                  <a:satOff val="13449"/>
                  <a:lumOff val="1078"/>
                  <a:alphaOff val="0"/>
                  <a:shade val="94000"/>
                  <a:satMod val="135000"/>
                </a:schemeClr>
              </a:gs>
            </a:gsLst>
            <a:lin ang="5400000" scaled="1"/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-2232385"/>
              <a:satOff val="13449"/>
              <a:lumOff val="1078"/>
              <a:alphaOff val="0"/>
            </a:schemeClr>
          </a:fillRef>
          <a:effectRef idx="2">
            <a:schemeClr val="accent4">
              <a:hueOff val="-2232385"/>
              <a:satOff val="13449"/>
              <a:lumOff val="107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3185" tIns="93185" rIns="93185" bIns="93185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1600" b="1">
                <a:solidFill>
                  <a:schemeClr val="bg1"/>
                </a:solidFill>
              </a:rPr>
              <a:t>Likely Sinus Tachycardia</a:t>
            </a:r>
          </a:p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>
                <a:solidFill>
                  <a:schemeClr val="bg1"/>
                </a:solidFill>
              </a:rPr>
              <a:t>(non-cardiac etiology)</a:t>
            </a:r>
          </a:p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>
                <a:solidFill>
                  <a:schemeClr val="bg1"/>
                </a:solidFill>
              </a:rPr>
              <a:t>Intervene accordingly &amp; reassess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5B4000C3-DC8B-4647-ADDF-9F2EA5A7AE71}"/>
              </a:ext>
            </a:extLst>
          </p:cNvPr>
          <p:cNvSpPr/>
          <p:nvPr/>
        </p:nvSpPr>
        <p:spPr>
          <a:xfrm>
            <a:off x="8851794" y="4407954"/>
            <a:ext cx="3145536" cy="1162613"/>
          </a:xfrm>
          <a:custGeom>
            <a:avLst/>
            <a:gdLst>
              <a:gd name="connsiteX0" fmla="*/ 0 w 1230312"/>
              <a:gd name="connsiteY0" fmla="*/ 123031 h 1637853"/>
              <a:gd name="connsiteX1" fmla="*/ 123031 w 1230312"/>
              <a:gd name="connsiteY1" fmla="*/ 0 h 1637853"/>
              <a:gd name="connsiteX2" fmla="*/ 1107281 w 1230312"/>
              <a:gd name="connsiteY2" fmla="*/ 0 h 1637853"/>
              <a:gd name="connsiteX3" fmla="*/ 1230312 w 1230312"/>
              <a:gd name="connsiteY3" fmla="*/ 123031 h 1637853"/>
              <a:gd name="connsiteX4" fmla="*/ 1230312 w 1230312"/>
              <a:gd name="connsiteY4" fmla="*/ 1514822 h 1637853"/>
              <a:gd name="connsiteX5" fmla="*/ 1107281 w 1230312"/>
              <a:gd name="connsiteY5" fmla="*/ 1637853 h 1637853"/>
              <a:gd name="connsiteX6" fmla="*/ 123031 w 1230312"/>
              <a:gd name="connsiteY6" fmla="*/ 1637853 h 1637853"/>
              <a:gd name="connsiteX7" fmla="*/ 0 w 1230312"/>
              <a:gd name="connsiteY7" fmla="*/ 1514822 h 1637853"/>
              <a:gd name="connsiteX8" fmla="*/ 0 w 1230312"/>
              <a:gd name="connsiteY8" fmla="*/ 123031 h 1637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0312" h="1637853">
                <a:moveTo>
                  <a:pt x="0" y="123031"/>
                </a:moveTo>
                <a:cubicBezTo>
                  <a:pt x="0" y="55083"/>
                  <a:pt x="55083" y="0"/>
                  <a:pt x="123031" y="0"/>
                </a:cubicBezTo>
                <a:lnTo>
                  <a:pt x="1107281" y="0"/>
                </a:lnTo>
                <a:cubicBezTo>
                  <a:pt x="1175229" y="0"/>
                  <a:pt x="1230312" y="55083"/>
                  <a:pt x="1230312" y="123031"/>
                </a:cubicBezTo>
                <a:lnTo>
                  <a:pt x="1230312" y="1514822"/>
                </a:lnTo>
                <a:cubicBezTo>
                  <a:pt x="1230312" y="1582770"/>
                  <a:pt x="1175229" y="1637853"/>
                  <a:pt x="1107281" y="1637853"/>
                </a:cubicBezTo>
                <a:lnTo>
                  <a:pt x="123031" y="1637853"/>
                </a:lnTo>
                <a:cubicBezTo>
                  <a:pt x="55083" y="1637853"/>
                  <a:pt x="0" y="1582770"/>
                  <a:pt x="0" y="1514822"/>
                </a:cubicBezTo>
                <a:lnTo>
                  <a:pt x="0" y="123031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-2232385"/>
              <a:satOff val="13449"/>
              <a:lumOff val="1078"/>
              <a:alphaOff val="0"/>
            </a:schemeClr>
          </a:fillRef>
          <a:effectRef idx="2">
            <a:schemeClr val="accent4">
              <a:hueOff val="-2232385"/>
              <a:satOff val="13449"/>
              <a:lumOff val="107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3185" tIns="93185" rIns="93185" bIns="93185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1600" b="1">
                <a:solidFill>
                  <a:schemeClr val="bg1"/>
                </a:solidFill>
              </a:rPr>
              <a:t>Possible Stable SVT </a:t>
            </a:r>
          </a:p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1400" b="1">
                <a:solidFill>
                  <a:schemeClr val="bg1"/>
                </a:solidFill>
              </a:rPr>
              <a:t>(vs Stable Ventricular Tachycardia)</a:t>
            </a:r>
          </a:p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1200">
                <a:solidFill>
                  <a:schemeClr val="bg1"/>
                </a:solidFill>
              </a:rPr>
              <a:t>Obtain EKG</a:t>
            </a:r>
          </a:p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1200">
                <a:solidFill>
                  <a:schemeClr val="bg1"/>
                </a:solidFill>
              </a:rPr>
              <a:t>See </a:t>
            </a:r>
            <a:r>
              <a:rPr lang="en-US" sz="1200" b="1">
                <a:solidFill>
                  <a:schemeClr val="bg1"/>
                </a:solidFill>
              </a:rPr>
              <a:t>SVT management</a:t>
            </a:r>
          </a:p>
          <a:p>
            <a:pPr algn="ctr" defTabSz="666750">
              <a:lnSpc>
                <a:spcPct val="90000"/>
              </a:lnSpc>
              <a:spcBef>
                <a:spcPct val="0"/>
              </a:spcBef>
            </a:pPr>
            <a:r>
              <a:rPr lang="en-US" sz="1600" b="1" kern="1200">
                <a:solidFill>
                  <a:srgbClr val="FFFF00"/>
                </a:solidFill>
              </a:rPr>
              <a:t>INITIATE TRANSFER</a:t>
            </a:r>
            <a:endParaRPr lang="en-US" sz="160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50EE106F-F5F0-40A6-83F1-4753DEC21453}"/>
              </a:ext>
            </a:extLst>
          </p:cNvPr>
          <p:cNvSpPr/>
          <p:nvPr/>
        </p:nvSpPr>
        <p:spPr>
          <a:xfrm>
            <a:off x="8851794" y="5708173"/>
            <a:ext cx="3145536" cy="1070424"/>
          </a:xfrm>
          <a:custGeom>
            <a:avLst/>
            <a:gdLst>
              <a:gd name="connsiteX0" fmla="*/ 0 w 1230312"/>
              <a:gd name="connsiteY0" fmla="*/ 123031 h 1637853"/>
              <a:gd name="connsiteX1" fmla="*/ 123031 w 1230312"/>
              <a:gd name="connsiteY1" fmla="*/ 0 h 1637853"/>
              <a:gd name="connsiteX2" fmla="*/ 1107281 w 1230312"/>
              <a:gd name="connsiteY2" fmla="*/ 0 h 1637853"/>
              <a:gd name="connsiteX3" fmla="*/ 1230312 w 1230312"/>
              <a:gd name="connsiteY3" fmla="*/ 123031 h 1637853"/>
              <a:gd name="connsiteX4" fmla="*/ 1230312 w 1230312"/>
              <a:gd name="connsiteY4" fmla="*/ 1514822 h 1637853"/>
              <a:gd name="connsiteX5" fmla="*/ 1107281 w 1230312"/>
              <a:gd name="connsiteY5" fmla="*/ 1637853 h 1637853"/>
              <a:gd name="connsiteX6" fmla="*/ 123031 w 1230312"/>
              <a:gd name="connsiteY6" fmla="*/ 1637853 h 1637853"/>
              <a:gd name="connsiteX7" fmla="*/ 0 w 1230312"/>
              <a:gd name="connsiteY7" fmla="*/ 1514822 h 1637853"/>
              <a:gd name="connsiteX8" fmla="*/ 0 w 1230312"/>
              <a:gd name="connsiteY8" fmla="*/ 123031 h 1637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0312" h="1637853">
                <a:moveTo>
                  <a:pt x="0" y="123031"/>
                </a:moveTo>
                <a:cubicBezTo>
                  <a:pt x="0" y="55083"/>
                  <a:pt x="55083" y="0"/>
                  <a:pt x="123031" y="0"/>
                </a:cubicBezTo>
                <a:lnTo>
                  <a:pt x="1107281" y="0"/>
                </a:lnTo>
                <a:cubicBezTo>
                  <a:pt x="1175229" y="0"/>
                  <a:pt x="1230312" y="55083"/>
                  <a:pt x="1230312" y="123031"/>
                </a:cubicBezTo>
                <a:lnTo>
                  <a:pt x="1230312" y="1514822"/>
                </a:lnTo>
                <a:cubicBezTo>
                  <a:pt x="1230312" y="1582770"/>
                  <a:pt x="1175229" y="1637853"/>
                  <a:pt x="1107281" y="1637853"/>
                </a:cubicBezTo>
                <a:lnTo>
                  <a:pt x="123031" y="1637853"/>
                </a:lnTo>
                <a:cubicBezTo>
                  <a:pt x="55083" y="1637853"/>
                  <a:pt x="0" y="1582770"/>
                  <a:pt x="0" y="1514822"/>
                </a:cubicBezTo>
                <a:lnTo>
                  <a:pt x="0" y="123031"/>
                </a:lnTo>
                <a:close/>
              </a:path>
            </a:pathLst>
          </a:custGeom>
          <a:gradFill flip="none" rotWithShape="1">
            <a:gsLst>
              <a:gs pos="0">
                <a:srgbClr val="5C4EB3"/>
              </a:gs>
              <a:gs pos="100000">
                <a:srgbClr val="493E8E"/>
              </a:gs>
            </a:gsLst>
            <a:lin ang="8100000" scaled="1"/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-3348577"/>
              <a:satOff val="20174"/>
              <a:lumOff val="1617"/>
              <a:alphaOff val="0"/>
            </a:schemeClr>
          </a:fillRef>
          <a:effectRef idx="2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3185" tIns="93185" rIns="93185" bIns="93185" numCol="1" spcCol="1270" anchor="ctr" anchorCtr="0">
            <a:noAutofit/>
          </a:bodyPr>
          <a:lstStyle/>
          <a:p>
            <a:pPr marL="0" lvl="0" indent="0" algn="ctr" defTabSz="66675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1600" b="1">
                <a:ln/>
              </a:rPr>
              <a:t>Unstable Tachycardia</a:t>
            </a:r>
          </a:p>
          <a:p>
            <a:pPr marL="0" lvl="0" indent="0" algn="ctr" defTabSz="666750">
              <a:spcBef>
                <a:spcPct val="0"/>
              </a:spcBef>
              <a:buNone/>
            </a:pPr>
            <a:r>
              <a:rPr lang="en-US" sz="1200">
                <a:ln/>
              </a:rPr>
              <a:t>Consider EKG</a:t>
            </a:r>
          </a:p>
          <a:p>
            <a:pPr marL="0" lvl="0" indent="0" algn="ctr" defTabSz="66675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1200" kern="1200">
                <a:ln/>
              </a:rPr>
              <a:t>If SVT, vagal maneuvers/adenosine</a:t>
            </a:r>
          </a:p>
          <a:p>
            <a:pPr algn="ctr" defTabSz="666750">
              <a:spcBef>
                <a:spcPct val="0"/>
              </a:spcBef>
            </a:pPr>
            <a:r>
              <a:rPr lang="en-US" sz="1600" b="1">
                <a:solidFill>
                  <a:srgbClr val="FFFF00"/>
                </a:solidFill>
              </a:rPr>
              <a:t>IMMEDIATE TRANSFER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79396D2-45C0-48D9-82C4-C30146F4F8CD}"/>
              </a:ext>
            </a:extLst>
          </p:cNvPr>
          <p:cNvSpPr/>
          <p:nvPr/>
        </p:nvSpPr>
        <p:spPr>
          <a:xfrm>
            <a:off x="5604016" y="3219432"/>
            <a:ext cx="375521" cy="386592"/>
          </a:xfrm>
          <a:prstGeom prst="rect">
            <a:avLst/>
          </a:prstGeom>
          <a:solidFill>
            <a:srgbClr val="6749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0AD809D-DE87-4467-92C6-E2AA70757C69}"/>
              </a:ext>
            </a:extLst>
          </p:cNvPr>
          <p:cNvSpPr/>
          <p:nvPr/>
        </p:nvSpPr>
        <p:spPr>
          <a:xfrm rot="16200000">
            <a:off x="4114128" y="3181514"/>
            <a:ext cx="3666211" cy="407427"/>
          </a:xfrm>
          <a:prstGeom prst="rect">
            <a:avLst/>
          </a:prstGeom>
          <a:solidFill>
            <a:srgbClr val="6749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9CEE5A1-4F30-465B-8464-7970742F817E}"/>
              </a:ext>
            </a:extLst>
          </p:cNvPr>
          <p:cNvSpPr/>
          <p:nvPr/>
        </p:nvSpPr>
        <p:spPr>
          <a:xfrm>
            <a:off x="5755702" y="1548971"/>
            <a:ext cx="840399" cy="452801"/>
          </a:xfrm>
          <a:prstGeom prst="rect">
            <a:avLst/>
          </a:prstGeom>
          <a:gradFill flip="none" rotWithShape="1">
            <a:gsLst>
              <a:gs pos="0">
                <a:srgbClr val="67498B"/>
              </a:gs>
              <a:gs pos="94000">
                <a:srgbClr val="5E427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b="1"/>
              <a:t>↓</a:t>
            </a:r>
            <a:r>
              <a:rPr lang="en-US" sz="1800" b="1"/>
              <a:t> HR</a:t>
            </a:r>
            <a:endParaRPr lang="en-US" b="1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58C8C724-6B15-4D78-A2FD-15758399D85E}"/>
              </a:ext>
            </a:extLst>
          </p:cNvPr>
          <p:cNvSpPr>
            <a:spLocks/>
          </p:cNvSpPr>
          <p:nvPr/>
        </p:nvSpPr>
        <p:spPr>
          <a:xfrm>
            <a:off x="6865575" y="438761"/>
            <a:ext cx="1949351" cy="1060927"/>
          </a:xfrm>
          <a:prstGeom prst="rightArrow">
            <a:avLst/>
          </a:prstGeom>
          <a:gradFill flip="none" rotWithShape="1">
            <a:gsLst>
              <a:gs pos="14000">
                <a:srgbClr val="30A0BE"/>
              </a:gs>
              <a:gs pos="71000">
                <a:srgbClr val="67498B"/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no </a:t>
            </a:r>
            <a:r>
              <a:rPr lang="en-US" sz="1200" err="1">
                <a:solidFill>
                  <a:schemeClr val="bg1"/>
                </a:solidFill>
              </a:rPr>
              <a:t>sx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008E884-5158-4A3A-B599-13CC5418DBA4}"/>
              </a:ext>
            </a:extLst>
          </p:cNvPr>
          <p:cNvSpPr/>
          <p:nvPr/>
        </p:nvSpPr>
        <p:spPr>
          <a:xfrm>
            <a:off x="167995" y="134010"/>
            <a:ext cx="2332014" cy="1723973"/>
          </a:xfrm>
          <a:custGeom>
            <a:avLst/>
            <a:gdLst>
              <a:gd name="connsiteX0" fmla="*/ 0 w 1230312"/>
              <a:gd name="connsiteY0" fmla="*/ 123031 h 1637853"/>
              <a:gd name="connsiteX1" fmla="*/ 123031 w 1230312"/>
              <a:gd name="connsiteY1" fmla="*/ 0 h 1637853"/>
              <a:gd name="connsiteX2" fmla="*/ 1107281 w 1230312"/>
              <a:gd name="connsiteY2" fmla="*/ 0 h 1637853"/>
              <a:gd name="connsiteX3" fmla="*/ 1230312 w 1230312"/>
              <a:gd name="connsiteY3" fmla="*/ 123031 h 1637853"/>
              <a:gd name="connsiteX4" fmla="*/ 1230312 w 1230312"/>
              <a:gd name="connsiteY4" fmla="*/ 1514822 h 1637853"/>
              <a:gd name="connsiteX5" fmla="*/ 1107281 w 1230312"/>
              <a:gd name="connsiteY5" fmla="*/ 1637853 h 1637853"/>
              <a:gd name="connsiteX6" fmla="*/ 123031 w 1230312"/>
              <a:gd name="connsiteY6" fmla="*/ 1637853 h 1637853"/>
              <a:gd name="connsiteX7" fmla="*/ 0 w 1230312"/>
              <a:gd name="connsiteY7" fmla="*/ 1514822 h 1637853"/>
              <a:gd name="connsiteX8" fmla="*/ 0 w 1230312"/>
              <a:gd name="connsiteY8" fmla="*/ 123031 h 1637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0312" h="1637853">
                <a:moveTo>
                  <a:pt x="0" y="123031"/>
                </a:moveTo>
                <a:cubicBezTo>
                  <a:pt x="0" y="55083"/>
                  <a:pt x="55083" y="0"/>
                  <a:pt x="123031" y="0"/>
                </a:cubicBezTo>
                <a:lnTo>
                  <a:pt x="1107281" y="0"/>
                </a:lnTo>
                <a:cubicBezTo>
                  <a:pt x="1175229" y="0"/>
                  <a:pt x="1230312" y="55083"/>
                  <a:pt x="1230312" y="123031"/>
                </a:cubicBezTo>
                <a:lnTo>
                  <a:pt x="1230312" y="1514822"/>
                </a:lnTo>
                <a:cubicBezTo>
                  <a:pt x="1230312" y="1582770"/>
                  <a:pt x="1175229" y="1637853"/>
                  <a:pt x="1107281" y="1637853"/>
                </a:cubicBezTo>
                <a:lnTo>
                  <a:pt x="123031" y="1637853"/>
                </a:lnTo>
                <a:cubicBezTo>
                  <a:pt x="55083" y="1637853"/>
                  <a:pt x="0" y="1582770"/>
                  <a:pt x="0" y="1514822"/>
                </a:cubicBezTo>
                <a:lnTo>
                  <a:pt x="0" y="123031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3185" tIns="93185" rIns="93185" bIns="93185" numCol="1" spcCol="1270" anchor="ctr" anchorCtr="0">
            <a:noAutofit/>
          </a:bodyPr>
          <a:lstStyle/>
          <a:p>
            <a:pPr marL="0" lvl="1" algn="ctr" defTabSz="666750">
              <a:lnSpc>
                <a:spcPct val="90000"/>
              </a:lnSpc>
              <a:spcBef>
                <a:spcPct val="0"/>
              </a:spcBef>
            </a:pPr>
            <a:r>
              <a:rPr lang="en-US" sz="3200" b="1" kern="1200"/>
              <a:t>Cardiac Arrhythmia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754D34B-82E0-4B59-8FC0-7ECAABF6F383}"/>
              </a:ext>
            </a:extLst>
          </p:cNvPr>
          <p:cNvSpPr/>
          <p:nvPr/>
        </p:nvSpPr>
        <p:spPr>
          <a:xfrm>
            <a:off x="8851793" y="92337"/>
            <a:ext cx="3145536" cy="1563353"/>
          </a:xfrm>
          <a:custGeom>
            <a:avLst/>
            <a:gdLst>
              <a:gd name="connsiteX0" fmla="*/ 0 w 1230312"/>
              <a:gd name="connsiteY0" fmla="*/ 123031 h 1637853"/>
              <a:gd name="connsiteX1" fmla="*/ 123031 w 1230312"/>
              <a:gd name="connsiteY1" fmla="*/ 0 h 1637853"/>
              <a:gd name="connsiteX2" fmla="*/ 1107281 w 1230312"/>
              <a:gd name="connsiteY2" fmla="*/ 0 h 1637853"/>
              <a:gd name="connsiteX3" fmla="*/ 1230312 w 1230312"/>
              <a:gd name="connsiteY3" fmla="*/ 123031 h 1637853"/>
              <a:gd name="connsiteX4" fmla="*/ 1230312 w 1230312"/>
              <a:gd name="connsiteY4" fmla="*/ 1514822 h 1637853"/>
              <a:gd name="connsiteX5" fmla="*/ 1107281 w 1230312"/>
              <a:gd name="connsiteY5" fmla="*/ 1637853 h 1637853"/>
              <a:gd name="connsiteX6" fmla="*/ 123031 w 1230312"/>
              <a:gd name="connsiteY6" fmla="*/ 1637853 h 1637853"/>
              <a:gd name="connsiteX7" fmla="*/ 0 w 1230312"/>
              <a:gd name="connsiteY7" fmla="*/ 1514822 h 1637853"/>
              <a:gd name="connsiteX8" fmla="*/ 0 w 1230312"/>
              <a:gd name="connsiteY8" fmla="*/ 123031 h 1637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0312" h="1637853">
                <a:moveTo>
                  <a:pt x="0" y="123031"/>
                </a:moveTo>
                <a:cubicBezTo>
                  <a:pt x="0" y="55083"/>
                  <a:pt x="55083" y="0"/>
                  <a:pt x="123031" y="0"/>
                </a:cubicBezTo>
                <a:lnTo>
                  <a:pt x="1107281" y="0"/>
                </a:lnTo>
                <a:cubicBezTo>
                  <a:pt x="1175229" y="0"/>
                  <a:pt x="1230312" y="55083"/>
                  <a:pt x="1230312" y="123031"/>
                </a:cubicBezTo>
                <a:lnTo>
                  <a:pt x="1230312" y="1514822"/>
                </a:lnTo>
                <a:cubicBezTo>
                  <a:pt x="1230312" y="1582770"/>
                  <a:pt x="1175229" y="1637853"/>
                  <a:pt x="1107281" y="1637853"/>
                </a:cubicBezTo>
                <a:lnTo>
                  <a:pt x="123031" y="1637853"/>
                </a:lnTo>
                <a:cubicBezTo>
                  <a:pt x="55083" y="1637853"/>
                  <a:pt x="0" y="1582770"/>
                  <a:pt x="0" y="1514822"/>
                </a:cubicBezTo>
                <a:lnTo>
                  <a:pt x="0" y="123031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-4464770"/>
              <a:satOff val="26899"/>
              <a:lumOff val="2156"/>
              <a:alphaOff val="0"/>
            </a:schemeClr>
          </a:fillRef>
          <a:effectRef idx="2">
            <a:schemeClr val="accent4">
              <a:hueOff val="-4464770"/>
              <a:satOff val="26899"/>
              <a:lumOff val="215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3185" tIns="93185" rIns="93185" bIns="93185" numCol="1" spcCol="1270" anchor="ctr" anchorCtr="0">
            <a:noAutofit/>
          </a:bodyPr>
          <a:lstStyle/>
          <a:p>
            <a:pPr marL="0" lvl="0" indent="0" algn="ctr" defTabSz="66675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1600" b="1"/>
              <a:t>Stable Bradycardia</a:t>
            </a:r>
          </a:p>
          <a:p>
            <a:pPr marL="0" lvl="0" indent="0" algn="ctr" defTabSz="666750">
              <a:spcBef>
                <a:spcPct val="0"/>
              </a:spcBef>
              <a:buNone/>
            </a:pPr>
            <a:r>
              <a:rPr lang="en-US" sz="1400">
                <a:solidFill>
                  <a:schemeClr val="bg1"/>
                </a:solidFill>
              </a:rPr>
              <a:t>EKG</a:t>
            </a:r>
          </a:p>
          <a:p>
            <a:pPr marL="0" lvl="0" indent="0" algn="ctr" defTabSz="66675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1200" err="1">
                <a:solidFill>
                  <a:schemeClr val="bg1"/>
                </a:solidFill>
              </a:rPr>
              <a:t>Nl</a:t>
            </a:r>
            <a:r>
              <a:rPr lang="en-US" sz="1200">
                <a:solidFill>
                  <a:schemeClr val="bg1"/>
                </a:solidFill>
              </a:rPr>
              <a:t> EKG= No intervention</a:t>
            </a:r>
          </a:p>
          <a:p>
            <a:pPr marL="0" lvl="0" indent="0" algn="ctr" defTabSz="666750">
              <a:spcBef>
                <a:spcPct val="0"/>
              </a:spcBef>
              <a:spcAft>
                <a:spcPts val="300"/>
              </a:spcAft>
              <a:buNone/>
            </a:pPr>
            <a:r>
              <a:rPr lang="en-US" sz="1200">
                <a:solidFill>
                  <a:schemeClr val="bg1"/>
                </a:solidFill>
              </a:rPr>
              <a:t>Mobitz II or 3</a:t>
            </a:r>
            <a:r>
              <a:rPr lang="en-US" sz="1200" baseline="30000">
                <a:solidFill>
                  <a:schemeClr val="bg1"/>
                </a:solidFill>
              </a:rPr>
              <a:t>rd</a:t>
            </a:r>
            <a:r>
              <a:rPr lang="en-US" sz="1200">
                <a:solidFill>
                  <a:schemeClr val="bg1"/>
                </a:solidFill>
              </a:rPr>
              <a:t> degree heart-block = </a:t>
            </a:r>
            <a:r>
              <a:rPr lang="en-US" sz="1600" b="1">
                <a:solidFill>
                  <a:srgbClr val="FFFF00"/>
                </a:solidFill>
              </a:rPr>
              <a:t>TRANSFER</a:t>
            </a:r>
            <a:endParaRPr lang="en-US" sz="1400" b="1">
              <a:solidFill>
                <a:srgbClr val="FFFF00"/>
              </a:solidFill>
            </a:endParaRPr>
          </a:p>
          <a:p>
            <a:pPr marL="0" lvl="0" indent="0" algn="ctr" defTabSz="66675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1200">
                <a:solidFill>
                  <a:schemeClr val="bg1"/>
                </a:solidFill>
              </a:rPr>
              <a:t>Any other EKG =</a:t>
            </a:r>
            <a:r>
              <a:rPr lang="en-US" sz="1400">
                <a:solidFill>
                  <a:srgbClr val="FFFF00"/>
                </a:solidFill>
              </a:rPr>
              <a:t> </a:t>
            </a:r>
            <a:r>
              <a:rPr lang="en-US" sz="1400" b="1">
                <a:solidFill>
                  <a:srgbClr val="FFFF00"/>
                </a:solidFill>
              </a:rPr>
              <a:t>Cardiology f/u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43026DC5-CC96-495B-8CF8-28B151066B14}"/>
              </a:ext>
            </a:extLst>
          </p:cNvPr>
          <p:cNvSpPr/>
          <p:nvPr/>
        </p:nvSpPr>
        <p:spPr>
          <a:xfrm>
            <a:off x="8851793" y="1754581"/>
            <a:ext cx="3145536" cy="1484219"/>
          </a:xfrm>
          <a:custGeom>
            <a:avLst/>
            <a:gdLst>
              <a:gd name="connsiteX0" fmla="*/ 0 w 1230312"/>
              <a:gd name="connsiteY0" fmla="*/ 123031 h 1637853"/>
              <a:gd name="connsiteX1" fmla="*/ 123031 w 1230312"/>
              <a:gd name="connsiteY1" fmla="*/ 0 h 1637853"/>
              <a:gd name="connsiteX2" fmla="*/ 1107281 w 1230312"/>
              <a:gd name="connsiteY2" fmla="*/ 0 h 1637853"/>
              <a:gd name="connsiteX3" fmla="*/ 1230312 w 1230312"/>
              <a:gd name="connsiteY3" fmla="*/ 123031 h 1637853"/>
              <a:gd name="connsiteX4" fmla="*/ 1230312 w 1230312"/>
              <a:gd name="connsiteY4" fmla="*/ 1514822 h 1637853"/>
              <a:gd name="connsiteX5" fmla="*/ 1107281 w 1230312"/>
              <a:gd name="connsiteY5" fmla="*/ 1637853 h 1637853"/>
              <a:gd name="connsiteX6" fmla="*/ 123031 w 1230312"/>
              <a:gd name="connsiteY6" fmla="*/ 1637853 h 1637853"/>
              <a:gd name="connsiteX7" fmla="*/ 0 w 1230312"/>
              <a:gd name="connsiteY7" fmla="*/ 1514822 h 1637853"/>
              <a:gd name="connsiteX8" fmla="*/ 0 w 1230312"/>
              <a:gd name="connsiteY8" fmla="*/ 123031 h 1637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0312" h="1637853">
                <a:moveTo>
                  <a:pt x="0" y="123031"/>
                </a:moveTo>
                <a:cubicBezTo>
                  <a:pt x="0" y="55083"/>
                  <a:pt x="55083" y="0"/>
                  <a:pt x="123031" y="0"/>
                </a:cubicBezTo>
                <a:lnTo>
                  <a:pt x="1107281" y="0"/>
                </a:lnTo>
                <a:cubicBezTo>
                  <a:pt x="1175229" y="0"/>
                  <a:pt x="1230312" y="55083"/>
                  <a:pt x="1230312" y="123031"/>
                </a:cubicBezTo>
                <a:lnTo>
                  <a:pt x="1230312" y="1514822"/>
                </a:lnTo>
                <a:cubicBezTo>
                  <a:pt x="1230312" y="1582770"/>
                  <a:pt x="1175229" y="1637853"/>
                  <a:pt x="1107281" y="1637853"/>
                </a:cubicBezTo>
                <a:lnTo>
                  <a:pt x="123031" y="1637853"/>
                </a:lnTo>
                <a:cubicBezTo>
                  <a:pt x="55083" y="1637853"/>
                  <a:pt x="0" y="1582770"/>
                  <a:pt x="0" y="1514822"/>
                </a:cubicBezTo>
                <a:lnTo>
                  <a:pt x="0" y="123031"/>
                </a:lnTo>
                <a:close/>
              </a:path>
            </a:pathLst>
          </a:custGeom>
          <a:solidFill>
            <a:srgbClr val="468DBA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-4464770"/>
              <a:satOff val="26899"/>
              <a:lumOff val="2156"/>
              <a:alphaOff val="0"/>
            </a:schemeClr>
          </a:fillRef>
          <a:effectRef idx="2">
            <a:schemeClr val="accent4">
              <a:hueOff val="-4464770"/>
              <a:satOff val="26899"/>
              <a:lumOff val="215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3185" tIns="93185" rIns="93185" bIns="93185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1600" b="1"/>
              <a:t>Unstable Bradycardia</a:t>
            </a:r>
          </a:p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1200" kern="1200">
                <a:latin typeface="Calibri"/>
              </a:rPr>
              <a:t>HR &lt;60, ↓BP, ↓ SpO</a:t>
            </a:r>
            <a:r>
              <a:rPr lang="en-US" sz="1200" kern="1200" baseline="-25000">
                <a:latin typeface="Calibri"/>
              </a:rPr>
              <a:t>2</a:t>
            </a:r>
            <a:r>
              <a:rPr lang="en-US" sz="1200" kern="1200">
                <a:latin typeface="Calibri"/>
              </a:rPr>
              <a:t> with AMS = I</a:t>
            </a:r>
            <a:r>
              <a:rPr lang="en-US" sz="1200" b="1" kern="1200">
                <a:latin typeface="Calibri"/>
              </a:rPr>
              <a:t>nitiate CPR and attach AED</a:t>
            </a:r>
          </a:p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200" kern="1200"/>
              <a:t>Epinephrine 0.01 mg/kg (0.1 mg/mL) q3-5min</a:t>
            </a:r>
          </a:p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1200" kern="1200"/>
              <a:t>H’s and T’s</a:t>
            </a:r>
            <a:endParaRPr lang="en-US" sz="1200" b="1">
              <a:solidFill>
                <a:srgbClr val="FFFF00"/>
              </a:solidFill>
            </a:endParaRPr>
          </a:p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1600" b="1">
                <a:solidFill>
                  <a:srgbClr val="FFFF00"/>
                </a:solidFill>
              </a:rPr>
              <a:t>TRANSFER</a:t>
            </a:r>
            <a:endParaRPr lang="en-US" sz="1200" b="1">
              <a:solidFill>
                <a:srgbClr val="FFFF00"/>
              </a:solidFill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CCC7C875-8D5C-46E5-B20C-109B3E1B01E7}"/>
              </a:ext>
            </a:extLst>
          </p:cNvPr>
          <p:cNvSpPr>
            <a:spLocks/>
          </p:cNvSpPr>
          <p:nvPr/>
        </p:nvSpPr>
        <p:spPr>
          <a:xfrm>
            <a:off x="6844090" y="2086380"/>
            <a:ext cx="1949350" cy="1060927"/>
          </a:xfrm>
          <a:prstGeom prst="rightArrow">
            <a:avLst/>
          </a:prstGeom>
          <a:gradFill flip="none" rotWithShape="1">
            <a:gsLst>
              <a:gs pos="6000">
                <a:srgbClr val="468DBA"/>
              </a:gs>
              <a:gs pos="77000">
                <a:srgbClr val="67498B"/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 + </a:t>
            </a:r>
            <a:r>
              <a:rPr lang="en-US" sz="1200" err="1">
                <a:solidFill>
                  <a:schemeClr val="bg1"/>
                </a:solidFill>
              </a:rPr>
              <a:t>sx</a:t>
            </a:r>
            <a:r>
              <a:rPr lang="en-US" sz="1200">
                <a:solidFill>
                  <a:schemeClr val="bg1"/>
                </a:solidFill>
              </a:rPr>
              <a:t> +/-AMS/</a:t>
            </a:r>
          </a:p>
          <a:p>
            <a:pPr algn="ctr"/>
            <a:r>
              <a:rPr lang="en-US" sz="1200">
                <a:solidFill>
                  <a:schemeClr val="bg1"/>
                </a:solidFill>
              </a:rPr>
              <a:t>syncope, </a:t>
            </a:r>
            <a:r>
              <a:rPr lang="en-US" sz="1200"/>
              <a:t>↑ </a:t>
            </a:r>
            <a:r>
              <a:rPr lang="en-US" sz="1200">
                <a:solidFill>
                  <a:schemeClr val="bg1"/>
                </a:solidFill>
              </a:rPr>
              <a:t>CR</a:t>
            </a:r>
          </a:p>
        </p:txBody>
      </p:sp>
      <p:pic>
        <p:nvPicPr>
          <p:cNvPr id="58" name="Picture 57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DA28F8A9-19E4-4631-B43B-C9647740F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155" y="217446"/>
            <a:ext cx="1868934" cy="18689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0D432F09-AE8A-4688-9215-046E31E5DD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1"/>
          <a:stretch/>
        </p:blipFill>
        <p:spPr>
          <a:xfrm>
            <a:off x="665140" y="2659964"/>
            <a:ext cx="4908485" cy="1505529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C8432B5-C311-48F9-B193-51B5452BA392}"/>
              </a:ext>
            </a:extLst>
          </p:cNvPr>
          <p:cNvSpPr/>
          <p:nvPr/>
        </p:nvSpPr>
        <p:spPr>
          <a:xfrm rot="5400000">
            <a:off x="980486" y="2021411"/>
            <a:ext cx="748219" cy="522858"/>
          </a:xfrm>
          <a:custGeom>
            <a:avLst/>
            <a:gdLst>
              <a:gd name="connsiteX0" fmla="*/ 0 w 748219"/>
              <a:gd name="connsiteY0" fmla="*/ 104572 h 522858"/>
              <a:gd name="connsiteX1" fmla="*/ 486790 w 748219"/>
              <a:gd name="connsiteY1" fmla="*/ 104572 h 522858"/>
              <a:gd name="connsiteX2" fmla="*/ 486790 w 748219"/>
              <a:gd name="connsiteY2" fmla="*/ 0 h 522858"/>
              <a:gd name="connsiteX3" fmla="*/ 748219 w 748219"/>
              <a:gd name="connsiteY3" fmla="*/ 261429 h 522858"/>
              <a:gd name="connsiteX4" fmla="*/ 486790 w 748219"/>
              <a:gd name="connsiteY4" fmla="*/ 522858 h 522858"/>
              <a:gd name="connsiteX5" fmla="*/ 486790 w 748219"/>
              <a:gd name="connsiteY5" fmla="*/ 418286 h 522858"/>
              <a:gd name="connsiteX6" fmla="*/ 0 w 748219"/>
              <a:gd name="connsiteY6" fmla="*/ 418286 h 522858"/>
              <a:gd name="connsiteX7" fmla="*/ 0 w 748219"/>
              <a:gd name="connsiteY7" fmla="*/ 104572 h 52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8219" h="522858">
                <a:moveTo>
                  <a:pt x="0" y="104572"/>
                </a:moveTo>
                <a:lnTo>
                  <a:pt x="486790" y="104572"/>
                </a:lnTo>
                <a:lnTo>
                  <a:pt x="486790" y="0"/>
                </a:lnTo>
                <a:lnTo>
                  <a:pt x="748219" y="261429"/>
                </a:lnTo>
                <a:lnTo>
                  <a:pt x="486790" y="522858"/>
                </a:lnTo>
                <a:lnTo>
                  <a:pt x="486790" y="418286"/>
                </a:lnTo>
                <a:lnTo>
                  <a:pt x="0" y="418286"/>
                </a:lnTo>
                <a:lnTo>
                  <a:pt x="0" y="10457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hueOff val="-4464770"/>
              <a:satOff val="26899"/>
              <a:lumOff val="215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4572" rIns="156857" bIns="104572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400" kern="120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CCAFD55-40D0-4A40-A5E6-D5BD3DAD274E}"/>
              </a:ext>
            </a:extLst>
          </p:cNvPr>
          <p:cNvSpPr/>
          <p:nvPr/>
        </p:nvSpPr>
        <p:spPr>
          <a:xfrm>
            <a:off x="2547837" y="734567"/>
            <a:ext cx="625451" cy="522858"/>
          </a:xfrm>
          <a:custGeom>
            <a:avLst/>
            <a:gdLst>
              <a:gd name="connsiteX0" fmla="*/ 0 w 748219"/>
              <a:gd name="connsiteY0" fmla="*/ 104572 h 522858"/>
              <a:gd name="connsiteX1" fmla="*/ 486790 w 748219"/>
              <a:gd name="connsiteY1" fmla="*/ 104572 h 522858"/>
              <a:gd name="connsiteX2" fmla="*/ 486790 w 748219"/>
              <a:gd name="connsiteY2" fmla="*/ 0 h 522858"/>
              <a:gd name="connsiteX3" fmla="*/ 748219 w 748219"/>
              <a:gd name="connsiteY3" fmla="*/ 261429 h 522858"/>
              <a:gd name="connsiteX4" fmla="*/ 486790 w 748219"/>
              <a:gd name="connsiteY4" fmla="*/ 522858 h 522858"/>
              <a:gd name="connsiteX5" fmla="*/ 486790 w 748219"/>
              <a:gd name="connsiteY5" fmla="*/ 418286 h 522858"/>
              <a:gd name="connsiteX6" fmla="*/ 0 w 748219"/>
              <a:gd name="connsiteY6" fmla="*/ 418286 h 522858"/>
              <a:gd name="connsiteX7" fmla="*/ 0 w 748219"/>
              <a:gd name="connsiteY7" fmla="*/ 104572 h 52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8219" h="522858">
                <a:moveTo>
                  <a:pt x="0" y="104572"/>
                </a:moveTo>
                <a:lnTo>
                  <a:pt x="486790" y="104572"/>
                </a:lnTo>
                <a:lnTo>
                  <a:pt x="486790" y="0"/>
                </a:lnTo>
                <a:lnTo>
                  <a:pt x="748219" y="261429"/>
                </a:lnTo>
                <a:lnTo>
                  <a:pt x="486790" y="522858"/>
                </a:lnTo>
                <a:lnTo>
                  <a:pt x="486790" y="418286"/>
                </a:lnTo>
                <a:lnTo>
                  <a:pt x="0" y="418286"/>
                </a:lnTo>
                <a:lnTo>
                  <a:pt x="0" y="10457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hueOff val="-4464770"/>
              <a:satOff val="26899"/>
              <a:lumOff val="215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4572" rIns="156857" bIns="104572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400" kern="120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44F0B6A-7D88-444D-B4AE-F1488C2CC47A}"/>
              </a:ext>
            </a:extLst>
          </p:cNvPr>
          <p:cNvSpPr/>
          <p:nvPr/>
        </p:nvSpPr>
        <p:spPr>
          <a:xfrm rot="16200000">
            <a:off x="5581215" y="1590125"/>
            <a:ext cx="2174026" cy="407427"/>
          </a:xfrm>
          <a:prstGeom prst="rect">
            <a:avLst/>
          </a:prstGeom>
          <a:solidFill>
            <a:srgbClr val="6749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47AD956-51A6-4D50-9A33-87AA337A7819}"/>
              </a:ext>
            </a:extLst>
          </p:cNvPr>
          <p:cNvSpPr/>
          <p:nvPr/>
        </p:nvSpPr>
        <p:spPr>
          <a:xfrm>
            <a:off x="5745505" y="4765532"/>
            <a:ext cx="840399" cy="452801"/>
          </a:xfrm>
          <a:prstGeom prst="rect">
            <a:avLst/>
          </a:prstGeom>
          <a:gradFill flip="none" rotWithShape="1">
            <a:gsLst>
              <a:gs pos="0">
                <a:srgbClr val="67498B"/>
              </a:gs>
              <a:gs pos="94000">
                <a:srgbClr val="5E427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1800" b="1"/>
              <a:t>↑ HR</a:t>
            </a:r>
            <a:endParaRPr lang="en-US" b="1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F091C7E6-B272-456D-B22B-FA405E68D30F}"/>
              </a:ext>
            </a:extLst>
          </p:cNvPr>
          <p:cNvSpPr>
            <a:spLocks noChangeAspect="1"/>
          </p:cNvSpPr>
          <p:nvPr/>
        </p:nvSpPr>
        <p:spPr>
          <a:xfrm>
            <a:off x="6844091" y="5729477"/>
            <a:ext cx="1949350" cy="1060927"/>
          </a:xfrm>
          <a:prstGeom prst="rightArrow">
            <a:avLst/>
          </a:prstGeom>
          <a:gradFill flip="none" rotWithShape="1">
            <a:gsLst>
              <a:gs pos="0">
                <a:srgbClr val="52459F"/>
              </a:gs>
              <a:gs pos="77000">
                <a:srgbClr val="67498B"/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1200"/>
              <a:t> +/- distress</a:t>
            </a:r>
          </a:p>
          <a:p>
            <a:pPr algn="ctr"/>
            <a:r>
              <a:rPr lang="en-US" sz="1200"/>
              <a:t>+/- AMS/syncope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B52D8C2-6C32-45EB-ADA6-3F68A06D91C0}"/>
              </a:ext>
            </a:extLst>
          </p:cNvPr>
          <p:cNvSpPr/>
          <p:nvPr/>
        </p:nvSpPr>
        <p:spPr>
          <a:xfrm rot="16200000">
            <a:off x="5209224" y="4853775"/>
            <a:ext cx="2942260" cy="407427"/>
          </a:xfrm>
          <a:prstGeom prst="rect">
            <a:avLst/>
          </a:prstGeom>
          <a:solidFill>
            <a:srgbClr val="6749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31" name="Summary Zoom 30">
                <a:extLst>
                  <a:ext uri="{FF2B5EF4-FFF2-40B4-BE49-F238E27FC236}">
                    <a16:creationId xmlns:a16="http://schemas.microsoft.com/office/drawing/2014/main" id="{EF051410-05EE-4532-9E36-8F641A00453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1048501" y="1128652"/>
              <a:ext cx="1493986" cy="616226"/>
            </p:xfrm>
            <a:graphic>
              <a:graphicData uri="http://schemas.microsoft.com/office/powerpoint/2016/summaryzoom">
                <psuz:summaryZm>
                  <psuz:summaryZmObj sectionId="{330C9D80-5177-4908-A80C-92C8C78E3A17}" offsetFactorY="1792" scaleFactorX="18548" scaleFactorY="32974">
                    <psuz:zmPr id="{45C6CBA8-3BE9-42DE-BF94-AB99EB85963E}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655555" y="226614"/>
                          <a:ext cx="182876" cy="182874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  <a:effectLst>
                          <a:glow rad="127000">
                            <a:srgbClr val="FFFF00"/>
                          </a:glow>
                        </a:effectLst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31" name="Summary Zoom 30">
                <a:extLst>
                  <a:ext uri="{FF2B5EF4-FFF2-40B4-BE49-F238E27FC236}">
                    <a16:creationId xmlns:a16="http://schemas.microsoft.com/office/drawing/2014/main" id="{EF051410-05EE-4532-9E36-8F641A004537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11048501" y="1128652"/>
                <a:ext cx="1493986" cy="616226"/>
                <a:chOff x="11048501" y="1128652"/>
                <a:chExt cx="1493986" cy="616226"/>
              </a:xfrm>
            </p:grpSpPr>
            <p:pic>
              <p:nvPicPr>
                <p:cNvPr id="2" name="Picture 2"/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1704056" y="1355266"/>
                  <a:ext cx="182876" cy="182874"/>
                </a:xfrm>
                <a:prstGeom prst="rect">
                  <a:avLst/>
                </a:prstGeom>
                <a:ln w="3175">
                  <a:noFill/>
                </a:ln>
                <a:effectLst>
                  <a:glow rad="127000">
                    <a:srgbClr val="FFFF00"/>
                  </a:glow>
                </a:effectLst>
              </p:spPr>
            </p:pic>
          </p:grpSp>
        </mc:Fallback>
      </mc:AlternateContent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37" name="Summary Zoom 36">
                <a:extLst>
                  <a:ext uri="{FF2B5EF4-FFF2-40B4-BE49-F238E27FC236}">
                    <a16:creationId xmlns:a16="http://schemas.microsoft.com/office/drawing/2014/main" id="{EEA39F8A-9CF1-411F-9DE0-58B04DAC15A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1206143" y="2777077"/>
              <a:ext cx="1178701" cy="486180"/>
            </p:xfrm>
            <a:graphic>
              <a:graphicData uri="http://schemas.microsoft.com/office/powerpoint/2016/summaryzoom">
                <psuz:summaryZm>
                  <psuz:summaryZmObj sectionId="{7D58045A-01BF-4496-A0AD-F119CC112C86}" scaleFactorX="23510" scaleFactorY="41795">
                    <psuz:zmPr id="{C4FFAF97-156F-48D3-BE5D-D64BC931C427}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97910" y="151651"/>
                          <a:ext cx="182881" cy="182879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  <a:effectLst>
                          <a:glow rad="127000">
                            <a:srgbClr val="FFFF00"/>
                          </a:glow>
                        </a:effectLst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37" name="Summary Zoom 36">
                <a:extLst>
                  <a:ext uri="{FF2B5EF4-FFF2-40B4-BE49-F238E27FC236}">
                    <a16:creationId xmlns:a16="http://schemas.microsoft.com/office/drawing/2014/main" id="{EEA39F8A-9CF1-411F-9DE0-58B04DAC15AB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11206143" y="2777077"/>
                <a:ext cx="1178701" cy="486180"/>
                <a:chOff x="11206143" y="2777077"/>
                <a:chExt cx="1178701" cy="486180"/>
              </a:xfrm>
            </p:grpSpPr>
            <p:pic>
              <p:nvPicPr>
                <p:cNvPr id="3" name="Picture 3"/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1704053" y="2928728"/>
                  <a:ext cx="182881" cy="182879"/>
                </a:xfrm>
                <a:prstGeom prst="rect">
                  <a:avLst/>
                </a:prstGeom>
                <a:ln w="3175">
                  <a:noFill/>
                </a:ln>
                <a:effectLst>
                  <a:glow rad="127000">
                    <a:srgbClr val="FFFF00"/>
                  </a:glow>
                </a:effectLst>
              </p:spPr>
            </p:pic>
          </p:grpSp>
        </mc:Fallback>
      </mc:AlternateContent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39" name="Summary Zoom 38">
                <a:extLst>
                  <a:ext uri="{FF2B5EF4-FFF2-40B4-BE49-F238E27FC236}">
                    <a16:creationId xmlns:a16="http://schemas.microsoft.com/office/drawing/2014/main" id="{B5A5B27A-2F74-4363-B3C5-B12A898D5BE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643691" y="4874170"/>
              <a:ext cx="2303604" cy="950170"/>
            </p:xfrm>
            <a:graphic>
              <a:graphicData uri="http://schemas.microsoft.com/office/powerpoint/2016/summaryzoom">
                <psuz:summaryZm>
                  <psuz:summaryZmObj sectionId="{B8F4D412-B9C4-4456-BF96-AF8697824409}" scaleFactorX="12029" scaleFactorY="21385">
                    <psuz:zmPr id="{6BE39691-F47A-48C1-8BC6-18D058574F88}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060366" y="383648"/>
                          <a:ext cx="182873" cy="182874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  <a:effectLst>
                          <a:glow rad="127000">
                            <a:srgbClr val="FFFF00"/>
                          </a:glow>
                        </a:effectLst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39" name="Summary Zoom 38">
                <a:extLst>
                  <a:ext uri="{FF2B5EF4-FFF2-40B4-BE49-F238E27FC236}">
                    <a16:creationId xmlns:a16="http://schemas.microsoft.com/office/drawing/2014/main" id="{B5A5B27A-2F74-4363-B3C5-B12A898D5BE1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10643691" y="4874170"/>
                <a:ext cx="2303604" cy="950170"/>
                <a:chOff x="10643691" y="4874170"/>
                <a:chExt cx="2303604" cy="950170"/>
              </a:xfrm>
            </p:grpSpPr>
            <p:pic>
              <p:nvPicPr>
                <p:cNvPr id="9" name="Picture 9"/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1704057" y="5257818"/>
                  <a:ext cx="182873" cy="182874"/>
                </a:xfrm>
                <a:prstGeom prst="rect">
                  <a:avLst/>
                </a:prstGeom>
                <a:ln w="3175">
                  <a:noFill/>
                </a:ln>
                <a:effectLst>
                  <a:glow rad="127000">
                    <a:srgbClr val="FFFF00"/>
                  </a:glow>
                </a:effectLst>
              </p:spPr>
            </p:pic>
          </p:grpSp>
        </mc:Fallback>
      </mc:AlternateContent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42" name="Summary Zoom 41">
                <a:extLst>
                  <a:ext uri="{FF2B5EF4-FFF2-40B4-BE49-F238E27FC236}">
                    <a16:creationId xmlns:a16="http://schemas.microsoft.com/office/drawing/2014/main" id="{CAD4A6F2-BDC5-482D-B11A-EA5B5CBF3FE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992858" y="6219482"/>
              <a:ext cx="1605269" cy="662127"/>
            </p:xfrm>
            <a:graphic>
              <a:graphicData uri="http://schemas.microsoft.com/office/powerpoint/2016/summaryzoom">
                <psuz:summaryZm>
                  <psuz:summaryZmObj sectionId="{CA78A614-7B90-4CBA-A4A5-583D6EF0CF35}" scaleFactorX="17263" scaleFactorY="30689">
                    <psuz:zmPr id="{7875DC2B-60FC-40A2-9688-AE25D86B5F21}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711192" y="239624"/>
                          <a:ext cx="182884" cy="18288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  <a:effectLst>
                          <a:glow rad="127000">
                            <a:srgbClr val="FFFF00"/>
                          </a:glow>
                        </a:effectLst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42" name="Summary Zoom 41">
                <a:extLst>
                  <a:ext uri="{FF2B5EF4-FFF2-40B4-BE49-F238E27FC236}">
                    <a16:creationId xmlns:a16="http://schemas.microsoft.com/office/drawing/2014/main" id="{CAD4A6F2-BDC5-482D-B11A-EA5B5CBF3FE1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10992858" y="6219482"/>
                <a:ext cx="1605269" cy="662127"/>
                <a:chOff x="10992858" y="6219482"/>
                <a:chExt cx="1605269" cy="662127"/>
              </a:xfrm>
            </p:grpSpPr>
            <p:pic>
              <p:nvPicPr>
                <p:cNvPr id="10" name="Picture 10"/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1704050" y="6459106"/>
                  <a:ext cx="182884" cy="182880"/>
                </a:xfrm>
                <a:prstGeom prst="rect">
                  <a:avLst/>
                </a:prstGeom>
                <a:ln w="3175">
                  <a:noFill/>
                </a:ln>
                <a:effectLst>
                  <a:glow rad="127000">
                    <a:srgbClr val="FFFF00"/>
                  </a:glow>
                </a:effectLst>
              </p:spPr>
            </p:pic>
          </p:grpSp>
        </mc:Fallback>
      </mc:AlternateContent>
      <p:pic>
        <p:nvPicPr>
          <p:cNvPr id="38" name="Picture 3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FBE97CF-D770-4B4E-AD1B-BE6ADE9B3B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01" y="5473807"/>
            <a:ext cx="3903226" cy="627024"/>
          </a:xfrm>
          <a:prstGeom prst="rect">
            <a:avLst/>
          </a:prstGeom>
        </p:spPr>
      </p:pic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40" name="Section Zoom 39">
                <a:extLst>
                  <a:ext uri="{FF2B5EF4-FFF2-40B4-BE49-F238E27FC236}">
                    <a16:creationId xmlns:a16="http://schemas.microsoft.com/office/drawing/2014/main" id="{FEC3C3F8-AD88-9252-A078-B1BFD827F38E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4062074" y="1741755"/>
              <a:ext cx="182880" cy="182880"/>
            </p:xfrm>
            <a:graphic>
              <a:graphicData uri="http://schemas.microsoft.com/office/powerpoint/2016/sectionzoom">
                <psez:sectionZm>
                  <psez:sectionZmObj sectionId="{5D6E751C-8ED1-4E96-B548-6A96C7CF37E8}">
                    <psez:zmPr id="{A120ADBE-5DD2-4872-AE85-37DDDA13E078}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82880" cy="18288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  <a:effectLst>
                          <a:glow rad="127000">
                            <a:srgbClr val="FFFF00"/>
                          </a:glo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40" name="Section Zoom 39">
                <a:extLst>
                  <a:ext uri="{FF2B5EF4-FFF2-40B4-BE49-F238E27FC236}">
                    <a16:creationId xmlns:a16="http://schemas.microsoft.com/office/drawing/2014/main" id="{FEC3C3F8-AD88-9252-A078-B1BFD827F38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62074" y="1741755"/>
                <a:ext cx="182880" cy="182880"/>
              </a:xfrm>
              <a:prstGeom prst="rect">
                <a:avLst/>
              </a:prstGeom>
              <a:ln w="3175">
                <a:noFill/>
              </a:ln>
              <a:effectLst>
                <a:glow rad="127000">
                  <a:srgbClr val="FFFF00"/>
                </a:glow>
              </a:effectLst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7261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rrow: Right 11">
            <a:extLst>
              <a:ext uri="{FF2B5EF4-FFF2-40B4-BE49-F238E27FC236}">
                <a16:creationId xmlns:a16="http://schemas.microsoft.com/office/drawing/2014/main" id="{0FA09950-1AD0-4381-9458-1199BAC417E3}"/>
              </a:ext>
            </a:extLst>
          </p:cNvPr>
          <p:cNvSpPr>
            <a:spLocks/>
          </p:cNvSpPr>
          <p:nvPr/>
        </p:nvSpPr>
        <p:spPr>
          <a:xfrm rot="5400000">
            <a:off x="9643527" y="2657736"/>
            <a:ext cx="1553947" cy="1324826"/>
          </a:xfrm>
          <a:prstGeom prst="rightArrow">
            <a:avLst/>
          </a:prstGeom>
          <a:gradFill flip="none" rotWithShape="1">
            <a:gsLst>
              <a:gs pos="0">
                <a:srgbClr val="5D4FB2"/>
              </a:gs>
              <a:gs pos="77000">
                <a:srgbClr val="67498B"/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>
                <a:solidFill>
                  <a:srgbClr val="FFFF00"/>
                </a:solidFill>
              </a:rPr>
              <a:t>No RR</a:t>
            </a:r>
          </a:p>
          <a:p>
            <a:pPr algn="ctr"/>
            <a:r>
              <a:rPr lang="en-US" sz="1200">
                <a:solidFill>
                  <a:srgbClr val="FFFF00"/>
                </a:solidFill>
              </a:rPr>
              <a:t>No pulse</a:t>
            </a:r>
          </a:p>
          <a:p>
            <a:pPr algn="ctr"/>
            <a:endParaRPr lang="en-US" sz="1200">
              <a:solidFill>
                <a:srgbClr val="FFFF00"/>
              </a:solidFill>
            </a:endParaRPr>
          </a:p>
          <a:p>
            <a:pPr algn="ctr"/>
            <a:r>
              <a:rPr lang="en-US" sz="1200" b="1">
                <a:solidFill>
                  <a:srgbClr val="FFFF00"/>
                </a:solidFill>
              </a:rPr>
              <a:t>SHOCK</a:t>
            </a:r>
          </a:p>
          <a:p>
            <a:pPr algn="ctr"/>
            <a:r>
              <a:rPr lang="en-US" sz="1200" b="1">
                <a:solidFill>
                  <a:srgbClr val="FFFF00"/>
                </a:solidFill>
              </a:rPr>
              <a:t>ADVISED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9B3DD67F-895F-4FB9-AB24-75C51EBCB846}"/>
              </a:ext>
            </a:extLst>
          </p:cNvPr>
          <p:cNvSpPr>
            <a:spLocks/>
          </p:cNvSpPr>
          <p:nvPr/>
        </p:nvSpPr>
        <p:spPr>
          <a:xfrm rot="5400000">
            <a:off x="6743440" y="2657738"/>
            <a:ext cx="1553943" cy="1324824"/>
          </a:xfrm>
          <a:prstGeom prst="rightArrow">
            <a:avLst/>
          </a:prstGeom>
          <a:gradFill flip="none" rotWithShape="1">
            <a:gsLst>
              <a:gs pos="0">
                <a:srgbClr val="4659BE"/>
              </a:gs>
              <a:gs pos="92000">
                <a:srgbClr val="67498B"/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>
                <a:solidFill>
                  <a:srgbClr val="FFFF00"/>
                </a:solidFill>
              </a:rPr>
              <a:t>No </a:t>
            </a:r>
          </a:p>
          <a:p>
            <a:pPr algn="ctr"/>
            <a:r>
              <a:rPr lang="en-US" sz="1200">
                <a:solidFill>
                  <a:srgbClr val="FFFF00"/>
                </a:solidFill>
              </a:rPr>
              <a:t>RR</a:t>
            </a:r>
          </a:p>
          <a:p>
            <a:pPr algn="ctr"/>
            <a:r>
              <a:rPr lang="en-US" sz="1200">
                <a:solidFill>
                  <a:srgbClr val="FFFF00"/>
                </a:solidFill>
              </a:rPr>
              <a:t>No pulse</a:t>
            </a:r>
          </a:p>
          <a:p>
            <a:pPr algn="ctr"/>
            <a:endParaRPr lang="en-US" sz="1200">
              <a:solidFill>
                <a:srgbClr val="FFFF00"/>
              </a:solidFill>
            </a:endParaRPr>
          </a:p>
          <a:p>
            <a:pPr algn="ctr"/>
            <a:r>
              <a:rPr lang="en-US" sz="1200" b="1">
                <a:solidFill>
                  <a:srgbClr val="FFFF00"/>
                </a:solidFill>
              </a:rPr>
              <a:t>NO</a:t>
            </a:r>
          </a:p>
          <a:p>
            <a:pPr algn="ctr"/>
            <a:r>
              <a:rPr lang="en-US" sz="1200" b="1">
                <a:solidFill>
                  <a:srgbClr val="FFFF00"/>
                </a:solidFill>
              </a:rPr>
              <a:t>SHOCK</a:t>
            </a:r>
          </a:p>
          <a:p>
            <a:pPr algn="ctr"/>
            <a:r>
              <a:rPr lang="en-US" sz="1200" b="1">
                <a:solidFill>
                  <a:srgbClr val="FFFF00"/>
                </a:solidFill>
              </a:rPr>
              <a:t>ADVISED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560945FA-99ED-44C7-8446-5D429B7E782E}"/>
              </a:ext>
            </a:extLst>
          </p:cNvPr>
          <p:cNvSpPr>
            <a:spLocks noChangeAspect="1"/>
          </p:cNvSpPr>
          <p:nvPr/>
        </p:nvSpPr>
        <p:spPr>
          <a:xfrm rot="5400000">
            <a:off x="631364" y="2295600"/>
            <a:ext cx="2228999" cy="1371600"/>
          </a:xfrm>
          <a:prstGeom prst="rightArrow">
            <a:avLst/>
          </a:prstGeom>
          <a:gradFill flip="none" rotWithShape="1">
            <a:gsLst>
              <a:gs pos="0">
                <a:srgbClr val="35B2D4"/>
              </a:gs>
              <a:gs pos="72000">
                <a:srgbClr val="67498B"/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/>
              <a:t>+ RR</a:t>
            </a:r>
          </a:p>
          <a:p>
            <a:pPr algn="ctr"/>
            <a:r>
              <a:rPr lang="en-US" sz="1200"/>
              <a:t> + pulse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760871C-42D6-4CF2-93EC-02B12B11490F}"/>
              </a:ext>
            </a:extLst>
          </p:cNvPr>
          <p:cNvSpPr/>
          <p:nvPr/>
        </p:nvSpPr>
        <p:spPr>
          <a:xfrm>
            <a:off x="407376" y="550228"/>
            <a:ext cx="11377247" cy="1232166"/>
          </a:xfrm>
          <a:custGeom>
            <a:avLst/>
            <a:gdLst>
              <a:gd name="connsiteX0" fmla="*/ 0 w 1230312"/>
              <a:gd name="connsiteY0" fmla="*/ 123031 h 1637853"/>
              <a:gd name="connsiteX1" fmla="*/ 123031 w 1230312"/>
              <a:gd name="connsiteY1" fmla="*/ 0 h 1637853"/>
              <a:gd name="connsiteX2" fmla="*/ 1107281 w 1230312"/>
              <a:gd name="connsiteY2" fmla="*/ 0 h 1637853"/>
              <a:gd name="connsiteX3" fmla="*/ 1230312 w 1230312"/>
              <a:gd name="connsiteY3" fmla="*/ 123031 h 1637853"/>
              <a:gd name="connsiteX4" fmla="*/ 1230312 w 1230312"/>
              <a:gd name="connsiteY4" fmla="*/ 1514822 h 1637853"/>
              <a:gd name="connsiteX5" fmla="*/ 1107281 w 1230312"/>
              <a:gd name="connsiteY5" fmla="*/ 1637853 h 1637853"/>
              <a:gd name="connsiteX6" fmla="*/ 123031 w 1230312"/>
              <a:gd name="connsiteY6" fmla="*/ 1637853 h 1637853"/>
              <a:gd name="connsiteX7" fmla="*/ 0 w 1230312"/>
              <a:gd name="connsiteY7" fmla="*/ 1514822 h 1637853"/>
              <a:gd name="connsiteX8" fmla="*/ 0 w 1230312"/>
              <a:gd name="connsiteY8" fmla="*/ 123031 h 1637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0312" h="1637853">
                <a:moveTo>
                  <a:pt x="0" y="123031"/>
                </a:moveTo>
                <a:cubicBezTo>
                  <a:pt x="0" y="55083"/>
                  <a:pt x="55083" y="0"/>
                  <a:pt x="123031" y="0"/>
                </a:cubicBezTo>
                <a:lnTo>
                  <a:pt x="1107281" y="0"/>
                </a:lnTo>
                <a:cubicBezTo>
                  <a:pt x="1175229" y="0"/>
                  <a:pt x="1230312" y="55083"/>
                  <a:pt x="1230312" y="123031"/>
                </a:cubicBezTo>
                <a:lnTo>
                  <a:pt x="1230312" y="1514822"/>
                </a:lnTo>
                <a:cubicBezTo>
                  <a:pt x="1230312" y="1582770"/>
                  <a:pt x="1175229" y="1637853"/>
                  <a:pt x="1107281" y="1637853"/>
                </a:cubicBezTo>
                <a:lnTo>
                  <a:pt x="123031" y="1637853"/>
                </a:lnTo>
                <a:cubicBezTo>
                  <a:pt x="55083" y="1637853"/>
                  <a:pt x="0" y="1582770"/>
                  <a:pt x="0" y="1514822"/>
                </a:cubicBezTo>
                <a:lnTo>
                  <a:pt x="0" y="123031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3185" tIns="93185" rIns="93185" bIns="93185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5400" b="1" kern="1200"/>
              <a:t>Unresponsive Patient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F1655FB-726D-4251-AF01-75174984756B}"/>
              </a:ext>
            </a:extLst>
          </p:cNvPr>
          <p:cNvSpPr/>
          <p:nvPr/>
        </p:nvSpPr>
        <p:spPr>
          <a:xfrm>
            <a:off x="407376" y="4155964"/>
            <a:ext cx="2676977" cy="1553944"/>
          </a:xfrm>
          <a:custGeom>
            <a:avLst/>
            <a:gdLst>
              <a:gd name="connsiteX0" fmla="*/ 0 w 1230312"/>
              <a:gd name="connsiteY0" fmla="*/ 123031 h 1637853"/>
              <a:gd name="connsiteX1" fmla="*/ 123031 w 1230312"/>
              <a:gd name="connsiteY1" fmla="*/ 0 h 1637853"/>
              <a:gd name="connsiteX2" fmla="*/ 1107281 w 1230312"/>
              <a:gd name="connsiteY2" fmla="*/ 0 h 1637853"/>
              <a:gd name="connsiteX3" fmla="*/ 1230312 w 1230312"/>
              <a:gd name="connsiteY3" fmla="*/ 123031 h 1637853"/>
              <a:gd name="connsiteX4" fmla="*/ 1230312 w 1230312"/>
              <a:gd name="connsiteY4" fmla="*/ 1514822 h 1637853"/>
              <a:gd name="connsiteX5" fmla="*/ 1107281 w 1230312"/>
              <a:gd name="connsiteY5" fmla="*/ 1637853 h 1637853"/>
              <a:gd name="connsiteX6" fmla="*/ 123031 w 1230312"/>
              <a:gd name="connsiteY6" fmla="*/ 1637853 h 1637853"/>
              <a:gd name="connsiteX7" fmla="*/ 0 w 1230312"/>
              <a:gd name="connsiteY7" fmla="*/ 1514822 h 1637853"/>
              <a:gd name="connsiteX8" fmla="*/ 0 w 1230312"/>
              <a:gd name="connsiteY8" fmla="*/ 123031 h 1637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0312" h="1637853">
                <a:moveTo>
                  <a:pt x="0" y="123031"/>
                </a:moveTo>
                <a:cubicBezTo>
                  <a:pt x="0" y="55083"/>
                  <a:pt x="55083" y="0"/>
                  <a:pt x="123031" y="0"/>
                </a:cubicBezTo>
                <a:lnTo>
                  <a:pt x="1107281" y="0"/>
                </a:lnTo>
                <a:cubicBezTo>
                  <a:pt x="1175229" y="0"/>
                  <a:pt x="1230312" y="55083"/>
                  <a:pt x="1230312" y="123031"/>
                </a:cubicBezTo>
                <a:lnTo>
                  <a:pt x="1230312" y="1514822"/>
                </a:lnTo>
                <a:cubicBezTo>
                  <a:pt x="1230312" y="1582770"/>
                  <a:pt x="1175229" y="1637853"/>
                  <a:pt x="1107281" y="1637853"/>
                </a:cubicBezTo>
                <a:lnTo>
                  <a:pt x="123031" y="1637853"/>
                </a:lnTo>
                <a:cubicBezTo>
                  <a:pt x="55083" y="1637853"/>
                  <a:pt x="0" y="1582770"/>
                  <a:pt x="0" y="1514822"/>
                </a:cubicBezTo>
                <a:lnTo>
                  <a:pt x="0" y="123031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-4464770"/>
              <a:satOff val="26899"/>
              <a:lumOff val="2156"/>
              <a:alphaOff val="0"/>
            </a:schemeClr>
          </a:fillRef>
          <a:effectRef idx="2">
            <a:schemeClr val="accent4">
              <a:hueOff val="-4464770"/>
              <a:satOff val="26899"/>
              <a:lumOff val="215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3185" tIns="93185" rIns="93185" bIns="93185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1" kern="1200"/>
              <a:t>H + T’s</a:t>
            </a:r>
          </a:p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1"/>
              <a:t>(hypoglycemia, ingestion, seizing or post-ictal, etc.)</a:t>
            </a:r>
          </a:p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>
                <a:solidFill>
                  <a:srgbClr val="FFFF00"/>
                </a:solidFill>
              </a:rPr>
              <a:t>ABC’S + TRANSFER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10DA4D7-C818-4E32-A507-21C5D637608E}"/>
              </a:ext>
            </a:extLst>
          </p:cNvPr>
          <p:cNvSpPr/>
          <p:nvPr/>
        </p:nvSpPr>
        <p:spPr>
          <a:xfrm>
            <a:off x="3307466" y="4155964"/>
            <a:ext cx="2676977" cy="1553944"/>
          </a:xfrm>
          <a:custGeom>
            <a:avLst/>
            <a:gdLst>
              <a:gd name="connsiteX0" fmla="*/ 0 w 1230312"/>
              <a:gd name="connsiteY0" fmla="*/ 123031 h 1637853"/>
              <a:gd name="connsiteX1" fmla="*/ 123031 w 1230312"/>
              <a:gd name="connsiteY1" fmla="*/ 0 h 1637853"/>
              <a:gd name="connsiteX2" fmla="*/ 1107281 w 1230312"/>
              <a:gd name="connsiteY2" fmla="*/ 0 h 1637853"/>
              <a:gd name="connsiteX3" fmla="*/ 1230312 w 1230312"/>
              <a:gd name="connsiteY3" fmla="*/ 123031 h 1637853"/>
              <a:gd name="connsiteX4" fmla="*/ 1230312 w 1230312"/>
              <a:gd name="connsiteY4" fmla="*/ 1514822 h 1637853"/>
              <a:gd name="connsiteX5" fmla="*/ 1107281 w 1230312"/>
              <a:gd name="connsiteY5" fmla="*/ 1637853 h 1637853"/>
              <a:gd name="connsiteX6" fmla="*/ 123031 w 1230312"/>
              <a:gd name="connsiteY6" fmla="*/ 1637853 h 1637853"/>
              <a:gd name="connsiteX7" fmla="*/ 0 w 1230312"/>
              <a:gd name="connsiteY7" fmla="*/ 1514822 h 1637853"/>
              <a:gd name="connsiteX8" fmla="*/ 0 w 1230312"/>
              <a:gd name="connsiteY8" fmla="*/ 123031 h 1637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0312" h="1637853">
                <a:moveTo>
                  <a:pt x="0" y="123031"/>
                </a:moveTo>
                <a:cubicBezTo>
                  <a:pt x="0" y="55083"/>
                  <a:pt x="55083" y="0"/>
                  <a:pt x="123031" y="0"/>
                </a:cubicBezTo>
                <a:lnTo>
                  <a:pt x="1107281" y="0"/>
                </a:lnTo>
                <a:cubicBezTo>
                  <a:pt x="1175229" y="0"/>
                  <a:pt x="1230312" y="55083"/>
                  <a:pt x="1230312" y="123031"/>
                </a:cubicBezTo>
                <a:lnTo>
                  <a:pt x="1230312" y="1514822"/>
                </a:lnTo>
                <a:cubicBezTo>
                  <a:pt x="1230312" y="1582770"/>
                  <a:pt x="1175229" y="1637853"/>
                  <a:pt x="1107281" y="1637853"/>
                </a:cubicBezTo>
                <a:lnTo>
                  <a:pt x="123031" y="1637853"/>
                </a:lnTo>
                <a:cubicBezTo>
                  <a:pt x="55083" y="1637853"/>
                  <a:pt x="0" y="1582770"/>
                  <a:pt x="0" y="1514822"/>
                </a:cubicBezTo>
                <a:lnTo>
                  <a:pt x="0" y="123031"/>
                </a:lnTo>
                <a:close/>
              </a:path>
            </a:pathLst>
          </a:custGeom>
          <a:gradFill flip="none" rotWithShape="1">
            <a:gsLst>
              <a:gs pos="0">
                <a:srgbClr val="3876B7"/>
              </a:gs>
              <a:gs pos="100000">
                <a:srgbClr val="2F659F"/>
              </a:gs>
              <a:gs pos="100000">
                <a:schemeClr val="accent4">
                  <a:hueOff val="-2232385"/>
                  <a:satOff val="13449"/>
                  <a:lumOff val="1078"/>
                  <a:alphaOff val="0"/>
                  <a:shade val="94000"/>
                  <a:satMod val="135000"/>
                </a:schemeClr>
              </a:gs>
            </a:gsLst>
            <a:lin ang="5400000" scaled="1"/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-2232385"/>
              <a:satOff val="13449"/>
              <a:lumOff val="1078"/>
              <a:alphaOff val="0"/>
            </a:schemeClr>
          </a:fillRef>
          <a:effectRef idx="2">
            <a:schemeClr val="accent4">
              <a:hueOff val="-2232385"/>
              <a:satOff val="13449"/>
              <a:lumOff val="107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3185" tIns="93185" rIns="93185" bIns="93185" numCol="1" spcCol="1270" anchor="ctr" anchorCtr="0">
            <a:noAutofit/>
          </a:bodyPr>
          <a:lstStyle/>
          <a:p>
            <a:pPr marL="0" lvl="0" indent="0" algn="ctr" defTabSz="666750">
              <a:spcBef>
                <a:spcPct val="0"/>
              </a:spcBef>
              <a:buNone/>
            </a:pPr>
            <a:r>
              <a:rPr lang="en-US" b="1" kern="1200">
                <a:ln/>
              </a:rPr>
              <a:t>Follow </a:t>
            </a:r>
          </a:p>
          <a:p>
            <a:pPr marL="0" lvl="0" indent="0" algn="ctr" defTabSz="666750">
              <a:spcBef>
                <a:spcPct val="0"/>
              </a:spcBef>
              <a:spcAft>
                <a:spcPts val="600"/>
              </a:spcAft>
              <a:buNone/>
            </a:pPr>
            <a:r>
              <a:rPr lang="en-US" b="1" kern="1200">
                <a:ln/>
              </a:rPr>
              <a:t>Respiratory Pathway</a:t>
            </a:r>
          </a:p>
          <a:p>
            <a:pPr algn="ctr" defTabSz="666750">
              <a:spcBef>
                <a:spcPct val="0"/>
              </a:spcBef>
              <a:spcAft>
                <a:spcPts val="600"/>
              </a:spcAft>
            </a:pPr>
            <a:r>
              <a:rPr lang="en-US" b="1">
                <a:solidFill>
                  <a:srgbClr val="FFFF00"/>
                </a:solidFill>
              </a:rPr>
              <a:t>ABC’S + TRANSFER</a:t>
            </a: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9224A13D-4275-4FB3-AF06-9016C006256A}"/>
              </a:ext>
            </a:extLst>
          </p:cNvPr>
          <p:cNvSpPr>
            <a:spLocks noChangeAspect="1"/>
          </p:cNvSpPr>
          <p:nvPr/>
        </p:nvSpPr>
        <p:spPr>
          <a:xfrm rot="5400000">
            <a:off x="3531455" y="2295599"/>
            <a:ext cx="2228997" cy="1371600"/>
          </a:xfrm>
          <a:prstGeom prst="rightArrow">
            <a:avLst/>
          </a:prstGeom>
          <a:gradFill flip="none" rotWithShape="1">
            <a:gsLst>
              <a:gs pos="0">
                <a:srgbClr val="3774B4"/>
              </a:gs>
              <a:gs pos="77000">
                <a:srgbClr val="67498B"/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/>
              <a:t>No RR</a:t>
            </a:r>
          </a:p>
          <a:p>
            <a:pPr algn="ctr"/>
            <a:r>
              <a:rPr lang="en-US" sz="1200"/>
              <a:t> + pulse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ED2FC8-22B7-4204-BD07-427C084F0CC1}"/>
              </a:ext>
            </a:extLst>
          </p:cNvPr>
          <p:cNvSpPr/>
          <p:nvPr/>
        </p:nvSpPr>
        <p:spPr>
          <a:xfrm>
            <a:off x="8249497" y="1866900"/>
            <a:ext cx="1522307" cy="578360"/>
          </a:xfrm>
          <a:prstGeom prst="rect">
            <a:avLst/>
          </a:prstGeom>
          <a:gradFill flip="none" rotWithShape="1">
            <a:gsLst>
              <a:gs pos="0">
                <a:srgbClr val="5D4FB2"/>
              </a:gs>
              <a:gs pos="28000">
                <a:srgbClr val="67498B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en-US" sz="1600"/>
              <a:t>No RR</a:t>
            </a:r>
          </a:p>
          <a:p>
            <a:pPr algn="ctr"/>
            <a:r>
              <a:rPr lang="en-US" sz="1600"/>
              <a:t>No pulse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F28694-EE6F-43DA-BEFA-DF12E8C168DE}"/>
              </a:ext>
            </a:extLst>
          </p:cNvPr>
          <p:cNvSpPr txBox="1"/>
          <p:nvPr/>
        </p:nvSpPr>
        <p:spPr>
          <a:xfrm>
            <a:off x="6858000" y="2466975"/>
            <a:ext cx="4305300" cy="707886"/>
          </a:xfrm>
          <a:prstGeom prst="rect">
            <a:avLst/>
          </a:prstGeom>
          <a:solidFill>
            <a:srgbClr val="FFFF00"/>
          </a:solidFill>
          <a:ln w="63500" cmpd="thickThin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START CPR</a:t>
            </a:r>
          </a:p>
          <a:p>
            <a:pPr algn="ctr"/>
            <a:r>
              <a:rPr lang="en-US" sz="2000" b="1"/>
              <a:t>ATTACH AED</a:t>
            </a:r>
            <a:endParaRPr lang="en-US" b="1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CDABE25-6DA4-43C0-8B83-027CDA7C2EAA}"/>
              </a:ext>
            </a:extLst>
          </p:cNvPr>
          <p:cNvSpPr/>
          <p:nvPr/>
        </p:nvSpPr>
        <p:spPr>
          <a:xfrm>
            <a:off x="6207556" y="4155964"/>
            <a:ext cx="2676977" cy="1553944"/>
          </a:xfrm>
          <a:custGeom>
            <a:avLst/>
            <a:gdLst>
              <a:gd name="connsiteX0" fmla="*/ 0 w 1230312"/>
              <a:gd name="connsiteY0" fmla="*/ 123031 h 1637853"/>
              <a:gd name="connsiteX1" fmla="*/ 123031 w 1230312"/>
              <a:gd name="connsiteY1" fmla="*/ 0 h 1637853"/>
              <a:gd name="connsiteX2" fmla="*/ 1107281 w 1230312"/>
              <a:gd name="connsiteY2" fmla="*/ 0 h 1637853"/>
              <a:gd name="connsiteX3" fmla="*/ 1230312 w 1230312"/>
              <a:gd name="connsiteY3" fmla="*/ 123031 h 1637853"/>
              <a:gd name="connsiteX4" fmla="*/ 1230312 w 1230312"/>
              <a:gd name="connsiteY4" fmla="*/ 1514822 h 1637853"/>
              <a:gd name="connsiteX5" fmla="*/ 1107281 w 1230312"/>
              <a:gd name="connsiteY5" fmla="*/ 1637853 h 1637853"/>
              <a:gd name="connsiteX6" fmla="*/ 123031 w 1230312"/>
              <a:gd name="connsiteY6" fmla="*/ 1637853 h 1637853"/>
              <a:gd name="connsiteX7" fmla="*/ 0 w 1230312"/>
              <a:gd name="connsiteY7" fmla="*/ 1514822 h 1637853"/>
              <a:gd name="connsiteX8" fmla="*/ 0 w 1230312"/>
              <a:gd name="connsiteY8" fmla="*/ 123031 h 1637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0312" h="1637853">
                <a:moveTo>
                  <a:pt x="0" y="123031"/>
                </a:moveTo>
                <a:cubicBezTo>
                  <a:pt x="0" y="55083"/>
                  <a:pt x="55083" y="0"/>
                  <a:pt x="123031" y="0"/>
                </a:cubicBezTo>
                <a:lnTo>
                  <a:pt x="1107281" y="0"/>
                </a:lnTo>
                <a:cubicBezTo>
                  <a:pt x="1175229" y="0"/>
                  <a:pt x="1230312" y="55083"/>
                  <a:pt x="1230312" y="123031"/>
                </a:cubicBezTo>
                <a:lnTo>
                  <a:pt x="1230312" y="1514822"/>
                </a:lnTo>
                <a:cubicBezTo>
                  <a:pt x="1230312" y="1582770"/>
                  <a:pt x="1175229" y="1637853"/>
                  <a:pt x="1107281" y="1637853"/>
                </a:cubicBezTo>
                <a:lnTo>
                  <a:pt x="123031" y="1637853"/>
                </a:lnTo>
                <a:cubicBezTo>
                  <a:pt x="55083" y="1637853"/>
                  <a:pt x="0" y="1582770"/>
                  <a:pt x="0" y="1514822"/>
                </a:cubicBezTo>
                <a:lnTo>
                  <a:pt x="0" y="123031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-2232385"/>
              <a:satOff val="13449"/>
              <a:lumOff val="1078"/>
              <a:alphaOff val="0"/>
            </a:schemeClr>
          </a:fillRef>
          <a:effectRef idx="2">
            <a:schemeClr val="accent4">
              <a:hueOff val="-2232385"/>
              <a:satOff val="13449"/>
              <a:lumOff val="107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3185" tIns="93185" rIns="93185" bIns="93185" numCol="1" spcCol="1270" anchor="ctr" anchorCtr="0">
            <a:noAutofit/>
          </a:bodyPr>
          <a:lstStyle/>
          <a:p>
            <a:pPr marL="0" lvl="0" indent="0" algn="ctr" defTabSz="666750">
              <a:spcBef>
                <a:spcPct val="0"/>
              </a:spcBef>
              <a:spcAft>
                <a:spcPts val="600"/>
              </a:spcAft>
              <a:buNone/>
            </a:pPr>
            <a:r>
              <a:rPr lang="en-US" b="1"/>
              <a:t>L</a:t>
            </a:r>
            <a:r>
              <a:rPr lang="en-US" b="1" kern="1200"/>
              <a:t>ikely PEA/Asystole:</a:t>
            </a:r>
          </a:p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buNone/>
            </a:pPr>
            <a:r>
              <a:rPr lang="en-US" b="1" kern="1200"/>
              <a:t>Continue CPR, AED</a:t>
            </a:r>
          </a:p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b="1" kern="1200"/>
              <a:t>+ epinephrine</a:t>
            </a:r>
          </a:p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>
                <a:solidFill>
                  <a:srgbClr val="FFFF00"/>
                </a:solidFill>
              </a:rPr>
              <a:t>ABC’S + TRANSFER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766B5E1-A073-4C8D-8449-1D2111650EAF}"/>
              </a:ext>
            </a:extLst>
          </p:cNvPr>
          <p:cNvSpPr/>
          <p:nvPr/>
        </p:nvSpPr>
        <p:spPr>
          <a:xfrm>
            <a:off x="9107646" y="4155964"/>
            <a:ext cx="2676977" cy="1553944"/>
          </a:xfrm>
          <a:custGeom>
            <a:avLst/>
            <a:gdLst>
              <a:gd name="connsiteX0" fmla="*/ 0 w 1230312"/>
              <a:gd name="connsiteY0" fmla="*/ 123031 h 1637853"/>
              <a:gd name="connsiteX1" fmla="*/ 123031 w 1230312"/>
              <a:gd name="connsiteY1" fmla="*/ 0 h 1637853"/>
              <a:gd name="connsiteX2" fmla="*/ 1107281 w 1230312"/>
              <a:gd name="connsiteY2" fmla="*/ 0 h 1637853"/>
              <a:gd name="connsiteX3" fmla="*/ 1230312 w 1230312"/>
              <a:gd name="connsiteY3" fmla="*/ 123031 h 1637853"/>
              <a:gd name="connsiteX4" fmla="*/ 1230312 w 1230312"/>
              <a:gd name="connsiteY4" fmla="*/ 1514822 h 1637853"/>
              <a:gd name="connsiteX5" fmla="*/ 1107281 w 1230312"/>
              <a:gd name="connsiteY5" fmla="*/ 1637853 h 1637853"/>
              <a:gd name="connsiteX6" fmla="*/ 123031 w 1230312"/>
              <a:gd name="connsiteY6" fmla="*/ 1637853 h 1637853"/>
              <a:gd name="connsiteX7" fmla="*/ 0 w 1230312"/>
              <a:gd name="connsiteY7" fmla="*/ 1514822 h 1637853"/>
              <a:gd name="connsiteX8" fmla="*/ 0 w 1230312"/>
              <a:gd name="connsiteY8" fmla="*/ 123031 h 1637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0312" h="1637853">
                <a:moveTo>
                  <a:pt x="0" y="123031"/>
                </a:moveTo>
                <a:cubicBezTo>
                  <a:pt x="0" y="55083"/>
                  <a:pt x="55083" y="0"/>
                  <a:pt x="123031" y="0"/>
                </a:cubicBezTo>
                <a:lnTo>
                  <a:pt x="1107281" y="0"/>
                </a:lnTo>
                <a:cubicBezTo>
                  <a:pt x="1175229" y="0"/>
                  <a:pt x="1230312" y="55083"/>
                  <a:pt x="1230312" y="123031"/>
                </a:cubicBezTo>
                <a:lnTo>
                  <a:pt x="1230312" y="1514822"/>
                </a:lnTo>
                <a:cubicBezTo>
                  <a:pt x="1230312" y="1582770"/>
                  <a:pt x="1175229" y="1637853"/>
                  <a:pt x="1107281" y="1637853"/>
                </a:cubicBezTo>
                <a:lnTo>
                  <a:pt x="123031" y="1637853"/>
                </a:lnTo>
                <a:cubicBezTo>
                  <a:pt x="55083" y="1637853"/>
                  <a:pt x="0" y="1582770"/>
                  <a:pt x="0" y="1514822"/>
                </a:cubicBezTo>
                <a:lnTo>
                  <a:pt x="0" y="123031"/>
                </a:lnTo>
                <a:close/>
              </a:path>
            </a:pathLst>
          </a:custGeom>
          <a:gradFill flip="none" rotWithShape="1">
            <a:gsLst>
              <a:gs pos="0">
                <a:srgbClr val="5C4EB3"/>
              </a:gs>
              <a:gs pos="100000">
                <a:srgbClr val="493E8E"/>
              </a:gs>
            </a:gsLst>
            <a:lin ang="8100000" scaled="1"/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-3348577"/>
              <a:satOff val="20174"/>
              <a:lumOff val="1617"/>
              <a:alphaOff val="0"/>
            </a:schemeClr>
          </a:fillRef>
          <a:effectRef idx="2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3185" tIns="93185" rIns="93185" bIns="93185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b="1"/>
              <a:t>L</a:t>
            </a:r>
            <a:r>
              <a:rPr lang="en-US" b="1" kern="1200"/>
              <a:t>ikely V-Fib, </a:t>
            </a:r>
            <a:r>
              <a:rPr lang="en-US" b="1"/>
              <a:t>                </a:t>
            </a:r>
            <a:r>
              <a:rPr lang="en-US" b="1" kern="1200"/>
              <a:t>Pulseless V-Tach:</a:t>
            </a:r>
            <a:endParaRPr lang="en-US" b="1"/>
          </a:p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buNone/>
            </a:pPr>
            <a:r>
              <a:rPr lang="en-US" b="1" kern="1200"/>
              <a:t>Continue CPR, AED </a:t>
            </a:r>
          </a:p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b="1" kern="1200"/>
              <a:t>+ </a:t>
            </a:r>
            <a:r>
              <a:rPr lang="en-US" b="1"/>
              <a:t>epinephrine</a:t>
            </a:r>
          </a:p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>
                <a:solidFill>
                  <a:srgbClr val="FFFF00"/>
                </a:solidFill>
              </a:rPr>
              <a:t>ABC’S + TRANSFER</a:t>
            </a:r>
          </a:p>
        </p:txBody>
      </p:sp>
    </p:spTree>
    <p:extLst>
      <p:ext uri="{BB962C8B-B14F-4D97-AF65-F5344CB8AC3E}">
        <p14:creationId xmlns:p14="http://schemas.microsoft.com/office/powerpoint/2010/main" val="40958454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8E10DE0-3CD7-AC40-DD5C-37E25ED18646}"/>
              </a:ext>
            </a:extLst>
          </p:cNvPr>
          <p:cNvSpPr>
            <a:spLocks noChangeAspect="1"/>
          </p:cNvSpPr>
          <p:nvPr/>
        </p:nvSpPr>
        <p:spPr>
          <a:xfrm>
            <a:off x="3579473" y="1349280"/>
            <a:ext cx="4854127" cy="4770809"/>
          </a:xfrm>
          <a:custGeom>
            <a:avLst/>
            <a:gdLst>
              <a:gd name="connsiteX0" fmla="*/ 2241096 w 4482192"/>
              <a:gd name="connsiteY0" fmla="*/ 0 h 4482192"/>
              <a:gd name="connsiteX1" fmla="*/ 4482192 w 4482192"/>
              <a:gd name="connsiteY1" fmla="*/ 2241096 h 4482192"/>
              <a:gd name="connsiteX2" fmla="*/ 2241096 w 4482192"/>
              <a:gd name="connsiteY2" fmla="*/ 2241096 h 4482192"/>
              <a:gd name="connsiteX3" fmla="*/ 2241096 w 4482192"/>
              <a:gd name="connsiteY3" fmla="*/ 0 h 4482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2192" h="4482192">
                <a:moveTo>
                  <a:pt x="2241096" y="0"/>
                </a:moveTo>
                <a:cubicBezTo>
                  <a:pt x="3478819" y="0"/>
                  <a:pt x="4482192" y="1003373"/>
                  <a:pt x="4482192" y="2241096"/>
                </a:cubicBezTo>
                <a:lnTo>
                  <a:pt x="2241096" y="2241096"/>
                </a:lnTo>
                <a:lnTo>
                  <a:pt x="2241096" y="0"/>
                </a:lnTo>
                <a:close/>
              </a:path>
            </a:pathLst>
          </a:custGeom>
          <a:gradFill rotWithShape="1">
            <a:gsLst>
              <a:gs pos="0">
                <a:srgbClr val="8064A2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txBody>
          <a:bodyPr spcFirstLastPara="0" vert="horz" wrap="square" lIns="2194560" tIns="871116" rIns="577639" bIns="2360911" numCol="1" spcCol="1270" anchor="ctr" anchorCtr="0">
            <a:noAutofit/>
          </a:bodyPr>
          <a:lstStyle/>
          <a:p>
            <a:pPr marL="347472" marR="0" lvl="1" indent="0" algn="ctr" defTabSz="1466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Interact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3E1D029-819B-57FE-44A6-5DB12CC5B2BE}"/>
              </a:ext>
            </a:extLst>
          </p:cNvPr>
          <p:cNvSpPr>
            <a:spLocks noChangeAspect="1"/>
          </p:cNvSpPr>
          <p:nvPr/>
        </p:nvSpPr>
        <p:spPr>
          <a:xfrm>
            <a:off x="3579473" y="1352676"/>
            <a:ext cx="4854128" cy="4771233"/>
          </a:xfrm>
          <a:custGeom>
            <a:avLst/>
            <a:gdLst>
              <a:gd name="connsiteX0" fmla="*/ 4482192 w 4482192"/>
              <a:gd name="connsiteY0" fmla="*/ 2241096 h 4482192"/>
              <a:gd name="connsiteX1" fmla="*/ 2241096 w 4482192"/>
              <a:gd name="connsiteY1" fmla="*/ 4482192 h 4482192"/>
              <a:gd name="connsiteX2" fmla="*/ 2241096 w 4482192"/>
              <a:gd name="connsiteY2" fmla="*/ 2241096 h 4482192"/>
              <a:gd name="connsiteX3" fmla="*/ 4482192 w 4482192"/>
              <a:gd name="connsiteY3" fmla="*/ 2241096 h 4482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2192" h="4482192">
                <a:moveTo>
                  <a:pt x="4482192" y="2241096"/>
                </a:moveTo>
                <a:cubicBezTo>
                  <a:pt x="4482192" y="3478819"/>
                  <a:pt x="3478819" y="4482192"/>
                  <a:pt x="2241096" y="4482192"/>
                </a:cubicBezTo>
                <a:lnTo>
                  <a:pt x="2241096" y="2241096"/>
                </a:lnTo>
                <a:lnTo>
                  <a:pt x="4482192" y="2241096"/>
                </a:lnTo>
                <a:close/>
              </a:path>
            </a:pathLst>
          </a:custGeom>
          <a:gradFill rotWithShape="1">
            <a:gsLst>
              <a:gs pos="0">
                <a:srgbClr val="8064A2">
                  <a:hueOff val="-1488257"/>
                  <a:satOff val="8966"/>
                  <a:lumOff val="719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-1488257"/>
                  <a:satOff val="8966"/>
                  <a:lumOff val="719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-1488257"/>
                  <a:satOff val="8966"/>
                  <a:lumOff val="719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txBody>
          <a:bodyPr spcFirstLastPara="0" vert="horz" wrap="square" lIns="2651760" tIns="2743200" rIns="457200" bIns="868982" numCol="1" spcCol="1270" anchor="ctr" anchorCtr="0">
            <a:noAutofit/>
          </a:bodyPr>
          <a:lstStyle/>
          <a:p>
            <a:pPr marL="0" marR="0" lvl="0" indent="0" algn="ctr" defTabSz="1466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Intervene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3703B7C-A5B7-97F9-13B0-10A07CF432AD}"/>
              </a:ext>
            </a:extLst>
          </p:cNvPr>
          <p:cNvSpPr>
            <a:spLocks noChangeAspect="1"/>
          </p:cNvSpPr>
          <p:nvPr/>
        </p:nvSpPr>
        <p:spPr>
          <a:xfrm>
            <a:off x="3579473" y="1352676"/>
            <a:ext cx="4854128" cy="4771233"/>
          </a:xfrm>
          <a:custGeom>
            <a:avLst/>
            <a:gdLst>
              <a:gd name="connsiteX0" fmla="*/ 2241096 w 4482192"/>
              <a:gd name="connsiteY0" fmla="*/ 4482192 h 4482192"/>
              <a:gd name="connsiteX1" fmla="*/ 0 w 4482192"/>
              <a:gd name="connsiteY1" fmla="*/ 2241096 h 4482192"/>
              <a:gd name="connsiteX2" fmla="*/ 2241096 w 4482192"/>
              <a:gd name="connsiteY2" fmla="*/ 2241096 h 4482192"/>
              <a:gd name="connsiteX3" fmla="*/ 2241096 w 4482192"/>
              <a:gd name="connsiteY3" fmla="*/ 4482192 h 4482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2192" h="4482192">
                <a:moveTo>
                  <a:pt x="2241096" y="4482192"/>
                </a:moveTo>
                <a:cubicBezTo>
                  <a:pt x="1003373" y="4482192"/>
                  <a:pt x="0" y="3478819"/>
                  <a:pt x="0" y="2241096"/>
                </a:cubicBezTo>
                <a:lnTo>
                  <a:pt x="2241096" y="2241096"/>
                </a:lnTo>
                <a:lnTo>
                  <a:pt x="2241096" y="4482192"/>
                </a:lnTo>
                <a:close/>
              </a:path>
            </a:pathLst>
          </a:custGeom>
          <a:gradFill rotWithShape="1">
            <a:gsLst>
              <a:gs pos="0">
                <a:srgbClr val="8064A2">
                  <a:hueOff val="-2976513"/>
                  <a:satOff val="17933"/>
                  <a:lumOff val="1437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-2976513"/>
                  <a:satOff val="17933"/>
                  <a:lumOff val="1437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-2976513"/>
                  <a:satOff val="17933"/>
                  <a:lumOff val="1437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txBody>
          <a:bodyPr spcFirstLastPara="0" vert="horz" wrap="square" lIns="548825" tIns="2363045" rIns="2560320" bIns="868982" numCol="1" spcCol="1270" anchor="ctr" anchorCtr="0">
            <a:noAutofit/>
          </a:bodyPr>
          <a:lstStyle/>
          <a:p>
            <a:pPr marL="0" marR="0" lvl="0" indent="0" algn="ctr" defTabSz="1466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1466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Initiate Early Transfer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D9C4655-6BE5-DE53-853C-CFA09E02694D}"/>
              </a:ext>
            </a:extLst>
          </p:cNvPr>
          <p:cNvSpPr>
            <a:spLocks noChangeAspect="1"/>
          </p:cNvSpPr>
          <p:nvPr/>
        </p:nvSpPr>
        <p:spPr>
          <a:xfrm>
            <a:off x="3579473" y="1348109"/>
            <a:ext cx="4854128" cy="4771233"/>
          </a:xfrm>
          <a:custGeom>
            <a:avLst/>
            <a:gdLst>
              <a:gd name="connsiteX0" fmla="*/ 0 w 4482192"/>
              <a:gd name="connsiteY0" fmla="*/ 2241096 h 4482192"/>
              <a:gd name="connsiteX1" fmla="*/ 2241096 w 4482192"/>
              <a:gd name="connsiteY1" fmla="*/ 0 h 4482192"/>
              <a:gd name="connsiteX2" fmla="*/ 2241096 w 4482192"/>
              <a:gd name="connsiteY2" fmla="*/ 2241096 h 4482192"/>
              <a:gd name="connsiteX3" fmla="*/ 0 w 4482192"/>
              <a:gd name="connsiteY3" fmla="*/ 2241096 h 4482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2192" h="4482192">
                <a:moveTo>
                  <a:pt x="0" y="2241096"/>
                </a:moveTo>
                <a:cubicBezTo>
                  <a:pt x="0" y="1003373"/>
                  <a:pt x="1003373" y="0"/>
                  <a:pt x="2241096" y="0"/>
                </a:cubicBezTo>
                <a:lnTo>
                  <a:pt x="2241096" y="2241096"/>
                </a:lnTo>
                <a:lnTo>
                  <a:pt x="0" y="2241096"/>
                </a:lnTo>
                <a:close/>
              </a:path>
            </a:pathLst>
          </a:custGeom>
          <a:gradFill rotWithShape="1">
            <a:gsLst>
              <a:gs pos="0">
                <a:srgbClr val="8064A2">
                  <a:hueOff val="-4464770"/>
                  <a:satOff val="26899"/>
                  <a:lumOff val="2156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-4464770"/>
                  <a:satOff val="26899"/>
                  <a:lumOff val="2156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-4464770"/>
                  <a:satOff val="26899"/>
                  <a:lumOff val="2156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txBody>
          <a:bodyPr spcFirstLastPara="0" vert="horz" wrap="square" lIns="542475" tIns="862631" rIns="2560320" bIns="2356696" numCol="1" spcCol="1270" anchor="ctr" anchorCtr="0">
            <a:noAutofit/>
          </a:bodyPr>
          <a:lstStyle/>
          <a:p>
            <a:pPr marL="0" marR="0" lvl="0" indent="0" algn="ctr" defTabSz="1244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Identify</a:t>
            </a:r>
          </a:p>
        </p:txBody>
      </p:sp>
      <p:sp>
        <p:nvSpPr>
          <p:cNvPr id="15" name="Arrow: Circular 14">
            <a:extLst>
              <a:ext uri="{FF2B5EF4-FFF2-40B4-BE49-F238E27FC236}">
                <a16:creationId xmlns:a16="http://schemas.microsoft.com/office/drawing/2014/main" id="{5BC57585-8F38-1252-D1AE-C07B66D17762}"/>
              </a:ext>
            </a:extLst>
          </p:cNvPr>
          <p:cNvSpPr/>
          <p:nvPr/>
        </p:nvSpPr>
        <p:spPr>
          <a:xfrm>
            <a:off x="3319473" y="1363576"/>
            <a:ext cx="5397408" cy="4998543"/>
          </a:xfrm>
          <a:prstGeom prst="circularArrow">
            <a:avLst>
              <a:gd name="adj1" fmla="val 6898"/>
              <a:gd name="adj2" fmla="val 465012"/>
              <a:gd name="adj3" fmla="val 5950847"/>
              <a:gd name="adj4" fmla="val 4384141"/>
              <a:gd name="adj5" fmla="val 5880"/>
            </a:avLst>
          </a:prstGeom>
          <a:gradFill rotWithShape="1">
            <a:gsLst>
              <a:gs pos="0">
                <a:srgbClr val="4F81BD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4F81BD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4F81BD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</p:sp>
      <p:sp>
        <p:nvSpPr>
          <p:cNvPr id="16" name="Arrow: Circular 15">
            <a:extLst>
              <a:ext uri="{FF2B5EF4-FFF2-40B4-BE49-F238E27FC236}">
                <a16:creationId xmlns:a16="http://schemas.microsoft.com/office/drawing/2014/main" id="{92C6D851-B311-DC1F-4B13-34092D8B3AE1}"/>
              </a:ext>
            </a:extLst>
          </p:cNvPr>
          <p:cNvSpPr>
            <a:spLocks noChangeAspect="1"/>
          </p:cNvSpPr>
          <p:nvPr/>
        </p:nvSpPr>
        <p:spPr>
          <a:xfrm>
            <a:off x="3319473" y="1125537"/>
            <a:ext cx="5397408" cy="5001768"/>
          </a:xfrm>
          <a:prstGeom prst="circularArrow">
            <a:avLst>
              <a:gd name="adj1" fmla="val 6898"/>
              <a:gd name="adj2" fmla="val 465012"/>
              <a:gd name="adj3" fmla="val 16750847"/>
              <a:gd name="adj4" fmla="val 15184141"/>
              <a:gd name="adj5" fmla="val 5921"/>
            </a:avLst>
          </a:prstGeom>
          <a:gradFill rotWithShape="1">
            <a:gsLst>
              <a:gs pos="0">
                <a:srgbClr val="4F81BD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4F81BD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4F81BD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</p:sp>
      <p:sp>
        <p:nvSpPr>
          <p:cNvPr id="17" name="Arrow: Circular 16">
            <a:extLst>
              <a:ext uri="{FF2B5EF4-FFF2-40B4-BE49-F238E27FC236}">
                <a16:creationId xmlns:a16="http://schemas.microsoft.com/office/drawing/2014/main" id="{ED024138-1E36-B57A-753D-04116C8FD1A8}"/>
              </a:ext>
            </a:extLst>
          </p:cNvPr>
          <p:cNvSpPr>
            <a:spLocks noChangeAspect="1"/>
          </p:cNvSpPr>
          <p:nvPr/>
        </p:nvSpPr>
        <p:spPr>
          <a:xfrm>
            <a:off x="3351102" y="1286779"/>
            <a:ext cx="5394960" cy="5001768"/>
          </a:xfrm>
          <a:prstGeom prst="circularArrow">
            <a:avLst>
              <a:gd name="adj1" fmla="val 6898"/>
              <a:gd name="adj2" fmla="val 465012"/>
              <a:gd name="adj3" fmla="val 550847"/>
              <a:gd name="adj4" fmla="val 20584141"/>
              <a:gd name="adj5" fmla="val 6852"/>
            </a:avLst>
          </a:prstGeom>
          <a:gradFill rotWithShape="1">
            <a:gsLst>
              <a:gs pos="0">
                <a:srgbClr val="4F81BD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4F81BD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4F81BD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10E3AC9-61E8-4442-9BE1-9EA64E981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pPr algn="ctr"/>
            <a:r>
              <a:rPr lang="en-US" sz="5400"/>
              <a:t>I</a:t>
            </a:r>
            <a:r>
              <a:rPr lang="en-US" sz="5400" baseline="30000"/>
              <a:t>4</a:t>
            </a:r>
            <a:r>
              <a:rPr lang="en-US" sz="5400"/>
              <a:t> RESCUE Cycle</a:t>
            </a:r>
          </a:p>
        </p:txBody>
      </p:sp>
    </p:spTree>
    <p:extLst>
      <p:ext uri="{BB962C8B-B14F-4D97-AF65-F5344CB8AC3E}">
        <p14:creationId xmlns:p14="http://schemas.microsoft.com/office/powerpoint/2010/main" val="85632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  <p:bldP spid="13" grpId="0" animBg="1"/>
      <p:bldP spid="1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71C9979-E5D8-2F56-D999-C721A4C9F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sz="4000"/>
              <a:t>       Determine disposition in a timely manner</a:t>
            </a:r>
            <a:endParaRPr lang="en-US" sz="3600"/>
          </a:p>
        </p:txBody>
      </p:sp>
      <p:pic>
        <p:nvPicPr>
          <p:cNvPr id="6" name="Picture 5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09611723-2F38-6C54-5AF7-64F0297DC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24" y="40837"/>
            <a:ext cx="810790" cy="812853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70A6AE2-8646-AB67-3617-AD8C1117F832}"/>
              </a:ext>
            </a:extLst>
          </p:cNvPr>
          <p:cNvGraphicFramePr/>
          <p:nvPr/>
        </p:nvGraphicFramePr>
        <p:xfrm>
          <a:off x="420915" y="1277257"/>
          <a:ext cx="11480800" cy="4688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030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A3A3CCB-0F53-4FA2-8925-BAA036756E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B8ECA14-A05B-439A-970A-B13B42BD3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ABEE9B1-CE1F-45B8-8EDA-EED3CDF550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73E79E3-157A-45C8-97B4-5417D96161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B417F5E-DEB3-41B8-9B08-A83B8C908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066689D-C158-402D-9A9B-DAE1702C8F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4A7600F-CB22-4523-B21C-572D6491B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one"/>
        </p:bldSub>
      </p:bldGraphic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7D465870-BC4B-67F9-0BA3-B9FC48FD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5169"/>
            <a:ext cx="12192000" cy="1143000"/>
          </a:xfrm>
        </p:spPr>
        <p:txBody>
          <a:bodyPr>
            <a:noAutofit/>
          </a:bodyPr>
          <a:lstStyle/>
          <a:p>
            <a:r>
              <a:rPr lang="en-US" sz="4000"/>
              <a:t>       Determine disposition in a timely manner</a:t>
            </a:r>
          </a:p>
        </p:txBody>
      </p:sp>
      <p:pic>
        <p:nvPicPr>
          <p:cNvPr id="4" name="Picture 3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878FDB64-60AD-3133-DFA4-DA08E2520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24" y="40837"/>
            <a:ext cx="810790" cy="812853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AC41DAF-B019-9D68-209C-95BE2F9CC7A7}"/>
              </a:ext>
            </a:extLst>
          </p:cNvPr>
          <p:cNvSpPr/>
          <p:nvPr/>
        </p:nvSpPr>
        <p:spPr>
          <a:xfrm>
            <a:off x="5513288" y="1591406"/>
            <a:ext cx="5479832" cy="2170739"/>
          </a:xfrm>
          <a:custGeom>
            <a:avLst/>
            <a:gdLst>
              <a:gd name="connsiteX0" fmla="*/ 145270 w 871601"/>
              <a:gd name="connsiteY0" fmla="*/ 0 h 7022592"/>
              <a:gd name="connsiteX1" fmla="*/ 726331 w 871601"/>
              <a:gd name="connsiteY1" fmla="*/ 0 h 7022592"/>
              <a:gd name="connsiteX2" fmla="*/ 871601 w 871601"/>
              <a:gd name="connsiteY2" fmla="*/ 145270 h 7022592"/>
              <a:gd name="connsiteX3" fmla="*/ 871601 w 871601"/>
              <a:gd name="connsiteY3" fmla="*/ 7022592 h 7022592"/>
              <a:gd name="connsiteX4" fmla="*/ 871601 w 871601"/>
              <a:gd name="connsiteY4" fmla="*/ 7022592 h 7022592"/>
              <a:gd name="connsiteX5" fmla="*/ 0 w 871601"/>
              <a:gd name="connsiteY5" fmla="*/ 7022592 h 7022592"/>
              <a:gd name="connsiteX6" fmla="*/ 0 w 871601"/>
              <a:gd name="connsiteY6" fmla="*/ 7022592 h 7022592"/>
              <a:gd name="connsiteX7" fmla="*/ 0 w 871601"/>
              <a:gd name="connsiteY7" fmla="*/ 145270 h 7022592"/>
              <a:gd name="connsiteX8" fmla="*/ 145270 w 871601"/>
              <a:gd name="connsiteY8" fmla="*/ 0 h 7022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1601" h="7022592">
                <a:moveTo>
                  <a:pt x="871601" y="1170460"/>
                </a:moveTo>
                <a:lnTo>
                  <a:pt x="871601" y="5852132"/>
                </a:lnTo>
                <a:cubicBezTo>
                  <a:pt x="871601" y="6498554"/>
                  <a:pt x="863529" y="7022588"/>
                  <a:pt x="853571" y="7022588"/>
                </a:cubicBezTo>
                <a:lnTo>
                  <a:pt x="0" y="7022588"/>
                </a:lnTo>
                <a:lnTo>
                  <a:pt x="0" y="7022588"/>
                </a:lnTo>
                <a:lnTo>
                  <a:pt x="0" y="4"/>
                </a:lnTo>
                <a:lnTo>
                  <a:pt x="0" y="4"/>
                </a:lnTo>
                <a:lnTo>
                  <a:pt x="853571" y="4"/>
                </a:lnTo>
                <a:cubicBezTo>
                  <a:pt x="863529" y="4"/>
                  <a:pt x="871601" y="524038"/>
                  <a:pt x="871601" y="1170460"/>
                </a:cubicBezTo>
                <a:close/>
              </a:path>
            </a:pathLst>
          </a:custGeom>
          <a:solidFill>
            <a:srgbClr val="8064A2">
              <a:tint val="40000"/>
              <a:alpha val="90000"/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8064A2">
                <a:tint val="40000"/>
                <a:alpha val="9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txBody>
          <a:bodyPr spcFirstLastPara="0" vert="horz" wrap="square" lIns="156211" tIns="120653" rIns="198758" bIns="120654" numCol="1" spcCol="1270" anchor="ctr" anchorCtr="0">
            <a:noAutofit/>
          </a:bodyPr>
          <a:lstStyle/>
          <a:p>
            <a:pPr marL="0" marR="0" lvl="1" indent="0" algn="l" defTabSz="18224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Examples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365760" marR="0" lvl="1" indent="-182880" algn="l" defTabSz="18224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&gt;1 racemic epi for croup</a:t>
            </a:r>
          </a:p>
          <a:p>
            <a:pPr marL="365760" marR="0" lvl="1" indent="-182880" algn="l" defTabSz="18224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&gt;1 epi for anaphylaxis</a:t>
            </a:r>
          </a:p>
          <a:p>
            <a:pPr marL="365760" marR="0" lvl="1" indent="-182880" algn="l" defTabSz="18224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Asthma/croup presenting with significant hypoxia</a:t>
            </a:r>
          </a:p>
          <a:p>
            <a:pPr marL="365760" marR="0" lvl="1" indent="-182880" algn="l" defTabSz="18224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Altered mental status</a:t>
            </a:r>
          </a:p>
          <a:p>
            <a:pPr marL="365760" marR="0" lvl="1" indent="-182880" algn="l" defTabSz="18224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Neurovascular compromise</a:t>
            </a:r>
          </a:p>
          <a:p>
            <a:pPr marL="365760" marR="0" lvl="1" indent="-182880" algn="l" defTabSz="18224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Seizures (unless simple febrile)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5E82AAB-5084-CD15-DD08-01E33514EB04}"/>
              </a:ext>
            </a:extLst>
          </p:cNvPr>
          <p:cNvSpPr/>
          <p:nvPr/>
        </p:nvSpPr>
        <p:spPr>
          <a:xfrm>
            <a:off x="827101" y="1434158"/>
            <a:ext cx="4764808" cy="2425663"/>
          </a:xfrm>
          <a:custGeom>
            <a:avLst/>
            <a:gdLst>
              <a:gd name="connsiteX0" fmla="*/ 0 w 10959829"/>
              <a:gd name="connsiteY0" fmla="*/ 320781 h 1924649"/>
              <a:gd name="connsiteX1" fmla="*/ 320781 w 10959829"/>
              <a:gd name="connsiteY1" fmla="*/ 0 h 1924649"/>
              <a:gd name="connsiteX2" fmla="*/ 10639048 w 10959829"/>
              <a:gd name="connsiteY2" fmla="*/ 0 h 1924649"/>
              <a:gd name="connsiteX3" fmla="*/ 10959829 w 10959829"/>
              <a:gd name="connsiteY3" fmla="*/ 320781 h 1924649"/>
              <a:gd name="connsiteX4" fmla="*/ 10959829 w 10959829"/>
              <a:gd name="connsiteY4" fmla="*/ 1603868 h 1924649"/>
              <a:gd name="connsiteX5" fmla="*/ 10639048 w 10959829"/>
              <a:gd name="connsiteY5" fmla="*/ 1924649 h 1924649"/>
              <a:gd name="connsiteX6" fmla="*/ 320781 w 10959829"/>
              <a:gd name="connsiteY6" fmla="*/ 1924649 h 1924649"/>
              <a:gd name="connsiteX7" fmla="*/ 0 w 10959829"/>
              <a:gd name="connsiteY7" fmla="*/ 1603868 h 1924649"/>
              <a:gd name="connsiteX8" fmla="*/ 0 w 10959829"/>
              <a:gd name="connsiteY8" fmla="*/ 320781 h 1924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59829" h="1924649">
                <a:moveTo>
                  <a:pt x="0" y="320781"/>
                </a:moveTo>
                <a:cubicBezTo>
                  <a:pt x="0" y="143619"/>
                  <a:pt x="143619" y="0"/>
                  <a:pt x="320781" y="0"/>
                </a:cubicBezTo>
                <a:lnTo>
                  <a:pt x="10639048" y="0"/>
                </a:lnTo>
                <a:cubicBezTo>
                  <a:pt x="10816210" y="0"/>
                  <a:pt x="10959829" y="143619"/>
                  <a:pt x="10959829" y="320781"/>
                </a:cubicBezTo>
                <a:lnTo>
                  <a:pt x="10959829" y="1603868"/>
                </a:lnTo>
                <a:cubicBezTo>
                  <a:pt x="10959829" y="1781030"/>
                  <a:pt x="10816210" y="1924649"/>
                  <a:pt x="10639048" y="1924649"/>
                </a:cubicBezTo>
                <a:lnTo>
                  <a:pt x="320781" y="1924649"/>
                </a:lnTo>
                <a:cubicBezTo>
                  <a:pt x="143619" y="1924649"/>
                  <a:pt x="0" y="1781030"/>
                  <a:pt x="0" y="1603868"/>
                </a:cubicBezTo>
                <a:lnTo>
                  <a:pt x="0" y="320781"/>
                </a:lnTo>
                <a:close/>
              </a:path>
            </a:pathLst>
          </a:custGeom>
          <a:gradFill rotWithShape="1">
            <a:gsLst>
              <a:gs pos="0">
                <a:srgbClr val="8064A2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spcFirstLastPara="0" vert="horz" wrap="square" lIns="227304" tIns="227304" rIns="227304" bIns="227304" numCol="1" spcCol="1270" anchor="ctr" anchorCtr="0">
            <a:noAutofit/>
          </a:bodyPr>
          <a:lstStyle/>
          <a:p>
            <a:pPr marL="0" marR="0" lvl="0" indent="0" algn="ctr" defTabSz="1555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Immediate transfer if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1555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Any red flags are present </a:t>
            </a:r>
          </a:p>
          <a:p>
            <a:pPr marL="0" marR="0" lvl="0" indent="0" algn="ctr" defTabSz="1555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</a:t>
            </a:r>
          </a:p>
          <a:p>
            <a:pPr marL="0" marR="0" lvl="0" indent="0" algn="ctr" defTabSz="1555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Any key interventions for specific conditions are repeated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372E1B7-3D4B-C196-F553-A5F8ED3AC40A}"/>
              </a:ext>
            </a:extLst>
          </p:cNvPr>
          <p:cNvSpPr/>
          <p:nvPr/>
        </p:nvSpPr>
        <p:spPr>
          <a:xfrm>
            <a:off x="765554" y="4167553"/>
            <a:ext cx="9683923" cy="1309040"/>
          </a:xfrm>
          <a:custGeom>
            <a:avLst/>
            <a:gdLst>
              <a:gd name="connsiteX0" fmla="*/ 0 w 10959829"/>
              <a:gd name="connsiteY0" fmla="*/ 320781 h 1924649"/>
              <a:gd name="connsiteX1" fmla="*/ 320781 w 10959829"/>
              <a:gd name="connsiteY1" fmla="*/ 0 h 1924649"/>
              <a:gd name="connsiteX2" fmla="*/ 10639048 w 10959829"/>
              <a:gd name="connsiteY2" fmla="*/ 0 h 1924649"/>
              <a:gd name="connsiteX3" fmla="*/ 10959829 w 10959829"/>
              <a:gd name="connsiteY3" fmla="*/ 320781 h 1924649"/>
              <a:gd name="connsiteX4" fmla="*/ 10959829 w 10959829"/>
              <a:gd name="connsiteY4" fmla="*/ 1603868 h 1924649"/>
              <a:gd name="connsiteX5" fmla="*/ 10639048 w 10959829"/>
              <a:gd name="connsiteY5" fmla="*/ 1924649 h 1924649"/>
              <a:gd name="connsiteX6" fmla="*/ 320781 w 10959829"/>
              <a:gd name="connsiteY6" fmla="*/ 1924649 h 1924649"/>
              <a:gd name="connsiteX7" fmla="*/ 0 w 10959829"/>
              <a:gd name="connsiteY7" fmla="*/ 1603868 h 1924649"/>
              <a:gd name="connsiteX8" fmla="*/ 0 w 10959829"/>
              <a:gd name="connsiteY8" fmla="*/ 320781 h 1924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59829" h="1924649">
                <a:moveTo>
                  <a:pt x="0" y="320781"/>
                </a:moveTo>
                <a:cubicBezTo>
                  <a:pt x="0" y="143619"/>
                  <a:pt x="143619" y="0"/>
                  <a:pt x="320781" y="0"/>
                </a:cubicBezTo>
                <a:lnTo>
                  <a:pt x="10639048" y="0"/>
                </a:lnTo>
                <a:cubicBezTo>
                  <a:pt x="10816210" y="0"/>
                  <a:pt x="10959829" y="143619"/>
                  <a:pt x="10959829" y="320781"/>
                </a:cubicBezTo>
                <a:lnTo>
                  <a:pt x="10959829" y="1603868"/>
                </a:lnTo>
                <a:cubicBezTo>
                  <a:pt x="10959829" y="1781030"/>
                  <a:pt x="10816210" y="1924649"/>
                  <a:pt x="10639048" y="1924649"/>
                </a:cubicBezTo>
                <a:lnTo>
                  <a:pt x="320781" y="1924649"/>
                </a:lnTo>
                <a:cubicBezTo>
                  <a:pt x="143619" y="1924649"/>
                  <a:pt x="0" y="1781030"/>
                  <a:pt x="0" y="1603868"/>
                </a:cubicBezTo>
                <a:lnTo>
                  <a:pt x="0" y="320781"/>
                </a:lnTo>
                <a:close/>
              </a:path>
            </a:pathLst>
          </a:custGeom>
          <a:gradFill rotWithShape="1">
            <a:gsLst>
              <a:gs pos="0">
                <a:srgbClr val="8064A2">
                  <a:hueOff val="-4464770"/>
                  <a:satOff val="26899"/>
                  <a:lumOff val="2156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-4464770"/>
                  <a:satOff val="26899"/>
                  <a:lumOff val="2156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-4464770"/>
                  <a:satOff val="26899"/>
                  <a:lumOff val="2156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spcFirstLastPara="0" vert="horz" wrap="square" lIns="227304" tIns="227304" rIns="227304" bIns="227304" numCol="1" spcCol="1270" anchor="ctr" anchorCtr="0">
            <a:noAutofit/>
          </a:bodyPr>
          <a:lstStyle/>
          <a:p>
            <a:pPr marL="0" marR="0" lvl="0" indent="0" algn="l" defTabSz="1555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Early transfer to advanced care can be crucial to successful management of the critically ill child</a:t>
            </a:r>
          </a:p>
        </p:txBody>
      </p:sp>
    </p:spTree>
    <p:extLst>
      <p:ext uri="{BB962C8B-B14F-4D97-AF65-F5344CB8AC3E}">
        <p14:creationId xmlns:p14="http://schemas.microsoft.com/office/powerpoint/2010/main" val="407188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75B4B37-91FF-EDEB-168C-D057A6E02F5F}"/>
              </a:ext>
            </a:extLst>
          </p:cNvPr>
          <p:cNvSpPr/>
          <p:nvPr/>
        </p:nvSpPr>
        <p:spPr>
          <a:xfrm>
            <a:off x="838201" y="1412492"/>
            <a:ext cx="9906000" cy="1031354"/>
          </a:xfrm>
          <a:custGeom>
            <a:avLst/>
            <a:gdLst>
              <a:gd name="connsiteX0" fmla="*/ 0 w 9906000"/>
              <a:gd name="connsiteY0" fmla="*/ 171896 h 1031354"/>
              <a:gd name="connsiteX1" fmla="*/ 171896 w 9906000"/>
              <a:gd name="connsiteY1" fmla="*/ 0 h 1031354"/>
              <a:gd name="connsiteX2" fmla="*/ 9734104 w 9906000"/>
              <a:gd name="connsiteY2" fmla="*/ 0 h 1031354"/>
              <a:gd name="connsiteX3" fmla="*/ 9906000 w 9906000"/>
              <a:gd name="connsiteY3" fmla="*/ 171896 h 1031354"/>
              <a:gd name="connsiteX4" fmla="*/ 9906000 w 9906000"/>
              <a:gd name="connsiteY4" fmla="*/ 859458 h 1031354"/>
              <a:gd name="connsiteX5" fmla="*/ 9734104 w 9906000"/>
              <a:gd name="connsiteY5" fmla="*/ 1031354 h 1031354"/>
              <a:gd name="connsiteX6" fmla="*/ 171896 w 9906000"/>
              <a:gd name="connsiteY6" fmla="*/ 1031354 h 1031354"/>
              <a:gd name="connsiteX7" fmla="*/ 0 w 9906000"/>
              <a:gd name="connsiteY7" fmla="*/ 859458 h 1031354"/>
              <a:gd name="connsiteX8" fmla="*/ 0 w 9906000"/>
              <a:gd name="connsiteY8" fmla="*/ 171896 h 103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6000" h="1031354">
                <a:moveTo>
                  <a:pt x="0" y="171896"/>
                </a:moveTo>
                <a:cubicBezTo>
                  <a:pt x="0" y="76960"/>
                  <a:pt x="76960" y="0"/>
                  <a:pt x="171896" y="0"/>
                </a:cubicBezTo>
                <a:lnTo>
                  <a:pt x="9734104" y="0"/>
                </a:lnTo>
                <a:cubicBezTo>
                  <a:pt x="9829040" y="0"/>
                  <a:pt x="9906000" y="76960"/>
                  <a:pt x="9906000" y="171896"/>
                </a:cubicBezTo>
                <a:lnTo>
                  <a:pt x="9906000" y="859458"/>
                </a:lnTo>
                <a:cubicBezTo>
                  <a:pt x="9906000" y="954394"/>
                  <a:pt x="9829040" y="1031354"/>
                  <a:pt x="9734104" y="1031354"/>
                </a:cubicBezTo>
                <a:lnTo>
                  <a:pt x="171896" y="1031354"/>
                </a:lnTo>
                <a:cubicBezTo>
                  <a:pt x="76960" y="1031354"/>
                  <a:pt x="0" y="954394"/>
                  <a:pt x="0" y="859458"/>
                </a:cubicBezTo>
                <a:lnTo>
                  <a:pt x="0" y="171896"/>
                </a:lnTo>
                <a:close/>
              </a:path>
            </a:pathLst>
          </a:custGeom>
          <a:gradFill rotWithShape="1">
            <a:gsLst>
              <a:gs pos="0">
                <a:srgbClr val="8064A2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0" vert="horz" wrap="square" lIns="214177" tIns="214177" rIns="214177" bIns="214177" numCol="1" spcCol="1270" anchor="ctr" anchorCtr="0">
            <a:noAutofit/>
          </a:bodyPr>
          <a:lstStyle/>
          <a:p>
            <a:pPr marL="0" marR="0" lvl="0" indent="0" algn="l" defTabSz="19113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EMS: </a:t>
            </a: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ALS vs BLS</a:t>
            </a:r>
            <a:endParaRPr kumimoji="0" lang="en-US" sz="43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8E200F8-30B0-A53C-9864-80FDFF62A2E3}"/>
              </a:ext>
            </a:extLst>
          </p:cNvPr>
          <p:cNvSpPr/>
          <p:nvPr/>
        </p:nvSpPr>
        <p:spPr>
          <a:xfrm>
            <a:off x="838201" y="2567687"/>
            <a:ext cx="9906000" cy="1031354"/>
          </a:xfrm>
          <a:custGeom>
            <a:avLst/>
            <a:gdLst>
              <a:gd name="connsiteX0" fmla="*/ 0 w 9906000"/>
              <a:gd name="connsiteY0" fmla="*/ 171896 h 1031354"/>
              <a:gd name="connsiteX1" fmla="*/ 171896 w 9906000"/>
              <a:gd name="connsiteY1" fmla="*/ 0 h 1031354"/>
              <a:gd name="connsiteX2" fmla="*/ 9734104 w 9906000"/>
              <a:gd name="connsiteY2" fmla="*/ 0 h 1031354"/>
              <a:gd name="connsiteX3" fmla="*/ 9906000 w 9906000"/>
              <a:gd name="connsiteY3" fmla="*/ 171896 h 1031354"/>
              <a:gd name="connsiteX4" fmla="*/ 9906000 w 9906000"/>
              <a:gd name="connsiteY4" fmla="*/ 859458 h 1031354"/>
              <a:gd name="connsiteX5" fmla="*/ 9734104 w 9906000"/>
              <a:gd name="connsiteY5" fmla="*/ 1031354 h 1031354"/>
              <a:gd name="connsiteX6" fmla="*/ 171896 w 9906000"/>
              <a:gd name="connsiteY6" fmla="*/ 1031354 h 1031354"/>
              <a:gd name="connsiteX7" fmla="*/ 0 w 9906000"/>
              <a:gd name="connsiteY7" fmla="*/ 859458 h 1031354"/>
              <a:gd name="connsiteX8" fmla="*/ 0 w 9906000"/>
              <a:gd name="connsiteY8" fmla="*/ 171896 h 103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6000" h="1031354">
                <a:moveTo>
                  <a:pt x="0" y="171896"/>
                </a:moveTo>
                <a:cubicBezTo>
                  <a:pt x="0" y="76960"/>
                  <a:pt x="76960" y="0"/>
                  <a:pt x="171896" y="0"/>
                </a:cubicBezTo>
                <a:lnTo>
                  <a:pt x="9734104" y="0"/>
                </a:lnTo>
                <a:cubicBezTo>
                  <a:pt x="9829040" y="0"/>
                  <a:pt x="9906000" y="76960"/>
                  <a:pt x="9906000" y="171896"/>
                </a:cubicBezTo>
                <a:lnTo>
                  <a:pt x="9906000" y="859458"/>
                </a:lnTo>
                <a:cubicBezTo>
                  <a:pt x="9906000" y="954394"/>
                  <a:pt x="9829040" y="1031354"/>
                  <a:pt x="9734104" y="1031354"/>
                </a:cubicBezTo>
                <a:lnTo>
                  <a:pt x="171896" y="1031354"/>
                </a:lnTo>
                <a:cubicBezTo>
                  <a:pt x="76960" y="1031354"/>
                  <a:pt x="0" y="954394"/>
                  <a:pt x="0" y="859458"/>
                </a:cubicBezTo>
                <a:lnTo>
                  <a:pt x="0" y="171896"/>
                </a:lnTo>
                <a:close/>
              </a:path>
            </a:pathLst>
          </a:custGeom>
          <a:gradFill rotWithShape="1">
            <a:gsLst>
              <a:gs pos="0">
                <a:srgbClr val="8064A2">
                  <a:hueOff val="-1488257"/>
                  <a:satOff val="8966"/>
                  <a:lumOff val="719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-1488257"/>
                  <a:satOff val="8966"/>
                  <a:lumOff val="719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-1488257"/>
                  <a:satOff val="8966"/>
                  <a:lumOff val="719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0" vert="horz" wrap="square" lIns="214177" tIns="214177" rIns="214177" bIns="214177" numCol="1" spcCol="1270" anchor="ctr" anchorCtr="0">
            <a:noAutofit/>
          </a:bodyPr>
          <a:lstStyle/>
          <a:p>
            <a:pPr marL="0" marR="0" lvl="0" indent="0" algn="l" defTabSz="19113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Hospital transport team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29FBB31-50BD-4AA1-A2E5-7B8921EFC4D1}"/>
              </a:ext>
            </a:extLst>
          </p:cNvPr>
          <p:cNvSpPr/>
          <p:nvPr/>
        </p:nvSpPr>
        <p:spPr>
          <a:xfrm>
            <a:off x="838201" y="3722882"/>
            <a:ext cx="9906000" cy="1031354"/>
          </a:xfrm>
          <a:custGeom>
            <a:avLst/>
            <a:gdLst>
              <a:gd name="connsiteX0" fmla="*/ 0 w 9906000"/>
              <a:gd name="connsiteY0" fmla="*/ 171896 h 1031354"/>
              <a:gd name="connsiteX1" fmla="*/ 171896 w 9906000"/>
              <a:gd name="connsiteY1" fmla="*/ 0 h 1031354"/>
              <a:gd name="connsiteX2" fmla="*/ 9734104 w 9906000"/>
              <a:gd name="connsiteY2" fmla="*/ 0 h 1031354"/>
              <a:gd name="connsiteX3" fmla="*/ 9906000 w 9906000"/>
              <a:gd name="connsiteY3" fmla="*/ 171896 h 1031354"/>
              <a:gd name="connsiteX4" fmla="*/ 9906000 w 9906000"/>
              <a:gd name="connsiteY4" fmla="*/ 859458 h 1031354"/>
              <a:gd name="connsiteX5" fmla="*/ 9734104 w 9906000"/>
              <a:gd name="connsiteY5" fmla="*/ 1031354 h 1031354"/>
              <a:gd name="connsiteX6" fmla="*/ 171896 w 9906000"/>
              <a:gd name="connsiteY6" fmla="*/ 1031354 h 1031354"/>
              <a:gd name="connsiteX7" fmla="*/ 0 w 9906000"/>
              <a:gd name="connsiteY7" fmla="*/ 859458 h 1031354"/>
              <a:gd name="connsiteX8" fmla="*/ 0 w 9906000"/>
              <a:gd name="connsiteY8" fmla="*/ 171896 h 103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6000" h="1031354">
                <a:moveTo>
                  <a:pt x="0" y="171896"/>
                </a:moveTo>
                <a:cubicBezTo>
                  <a:pt x="0" y="76960"/>
                  <a:pt x="76960" y="0"/>
                  <a:pt x="171896" y="0"/>
                </a:cubicBezTo>
                <a:lnTo>
                  <a:pt x="9734104" y="0"/>
                </a:lnTo>
                <a:cubicBezTo>
                  <a:pt x="9829040" y="0"/>
                  <a:pt x="9906000" y="76960"/>
                  <a:pt x="9906000" y="171896"/>
                </a:cubicBezTo>
                <a:lnTo>
                  <a:pt x="9906000" y="859458"/>
                </a:lnTo>
                <a:cubicBezTo>
                  <a:pt x="9906000" y="954394"/>
                  <a:pt x="9829040" y="1031354"/>
                  <a:pt x="9734104" y="1031354"/>
                </a:cubicBezTo>
                <a:lnTo>
                  <a:pt x="171896" y="1031354"/>
                </a:lnTo>
                <a:cubicBezTo>
                  <a:pt x="76960" y="1031354"/>
                  <a:pt x="0" y="954394"/>
                  <a:pt x="0" y="859458"/>
                </a:cubicBezTo>
                <a:lnTo>
                  <a:pt x="0" y="171896"/>
                </a:lnTo>
                <a:close/>
              </a:path>
            </a:pathLst>
          </a:custGeom>
          <a:gradFill rotWithShape="1">
            <a:gsLst>
              <a:gs pos="0">
                <a:srgbClr val="8064A2">
                  <a:hueOff val="-2976513"/>
                  <a:satOff val="17933"/>
                  <a:lumOff val="1437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-2976513"/>
                  <a:satOff val="17933"/>
                  <a:lumOff val="1437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-2976513"/>
                  <a:satOff val="17933"/>
                  <a:lumOff val="1437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0" vert="horz" wrap="square" lIns="214177" tIns="214177" rIns="214177" bIns="214177" numCol="1" spcCol="1270" anchor="ctr" anchorCtr="0">
            <a:noAutofit/>
          </a:bodyPr>
          <a:lstStyle/>
          <a:p>
            <a:pPr marL="0" marR="0" lvl="0" indent="0" algn="l" defTabSz="19113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Private transport companies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5D8B480-300C-E5C6-2984-FA87AA88123F}"/>
              </a:ext>
            </a:extLst>
          </p:cNvPr>
          <p:cNvSpPr/>
          <p:nvPr/>
        </p:nvSpPr>
        <p:spPr>
          <a:xfrm>
            <a:off x="838201" y="4878077"/>
            <a:ext cx="9906000" cy="1031354"/>
          </a:xfrm>
          <a:custGeom>
            <a:avLst/>
            <a:gdLst>
              <a:gd name="connsiteX0" fmla="*/ 0 w 9906000"/>
              <a:gd name="connsiteY0" fmla="*/ 171896 h 1031354"/>
              <a:gd name="connsiteX1" fmla="*/ 171896 w 9906000"/>
              <a:gd name="connsiteY1" fmla="*/ 0 h 1031354"/>
              <a:gd name="connsiteX2" fmla="*/ 9734104 w 9906000"/>
              <a:gd name="connsiteY2" fmla="*/ 0 h 1031354"/>
              <a:gd name="connsiteX3" fmla="*/ 9906000 w 9906000"/>
              <a:gd name="connsiteY3" fmla="*/ 171896 h 1031354"/>
              <a:gd name="connsiteX4" fmla="*/ 9906000 w 9906000"/>
              <a:gd name="connsiteY4" fmla="*/ 859458 h 1031354"/>
              <a:gd name="connsiteX5" fmla="*/ 9734104 w 9906000"/>
              <a:gd name="connsiteY5" fmla="*/ 1031354 h 1031354"/>
              <a:gd name="connsiteX6" fmla="*/ 171896 w 9906000"/>
              <a:gd name="connsiteY6" fmla="*/ 1031354 h 1031354"/>
              <a:gd name="connsiteX7" fmla="*/ 0 w 9906000"/>
              <a:gd name="connsiteY7" fmla="*/ 859458 h 1031354"/>
              <a:gd name="connsiteX8" fmla="*/ 0 w 9906000"/>
              <a:gd name="connsiteY8" fmla="*/ 171896 h 103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6000" h="1031354">
                <a:moveTo>
                  <a:pt x="0" y="171896"/>
                </a:moveTo>
                <a:cubicBezTo>
                  <a:pt x="0" y="76960"/>
                  <a:pt x="76960" y="0"/>
                  <a:pt x="171896" y="0"/>
                </a:cubicBezTo>
                <a:lnTo>
                  <a:pt x="9734104" y="0"/>
                </a:lnTo>
                <a:cubicBezTo>
                  <a:pt x="9829040" y="0"/>
                  <a:pt x="9906000" y="76960"/>
                  <a:pt x="9906000" y="171896"/>
                </a:cubicBezTo>
                <a:lnTo>
                  <a:pt x="9906000" y="859458"/>
                </a:lnTo>
                <a:cubicBezTo>
                  <a:pt x="9906000" y="954394"/>
                  <a:pt x="9829040" y="1031354"/>
                  <a:pt x="9734104" y="1031354"/>
                </a:cubicBezTo>
                <a:lnTo>
                  <a:pt x="171896" y="1031354"/>
                </a:lnTo>
                <a:cubicBezTo>
                  <a:pt x="76960" y="1031354"/>
                  <a:pt x="0" y="954394"/>
                  <a:pt x="0" y="859458"/>
                </a:cubicBezTo>
                <a:lnTo>
                  <a:pt x="0" y="171896"/>
                </a:lnTo>
                <a:close/>
              </a:path>
            </a:pathLst>
          </a:custGeom>
          <a:gradFill rotWithShape="1">
            <a:gsLst>
              <a:gs pos="0">
                <a:srgbClr val="8064A2">
                  <a:hueOff val="-4464770"/>
                  <a:satOff val="26899"/>
                  <a:lumOff val="2156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-4464770"/>
                  <a:satOff val="26899"/>
                  <a:lumOff val="2156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-4464770"/>
                  <a:satOff val="26899"/>
                  <a:lumOff val="2156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0" vert="horz" wrap="square" lIns="214177" tIns="214177" rIns="214177" bIns="214177" numCol="1" spcCol="1270" anchor="ctr" anchorCtr="0">
            <a:noAutofit/>
          </a:bodyPr>
          <a:lstStyle/>
          <a:p>
            <a:pPr marL="0" marR="0" lvl="0" indent="0" algn="l" defTabSz="19113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Personal vehicle</a:t>
            </a:r>
          </a:p>
        </p:txBody>
      </p:sp>
      <p:pic>
        <p:nvPicPr>
          <p:cNvPr id="12" name="Picture 11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2A4B3EB5-D96D-5C33-C5A6-3D9C0B198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24" y="40837"/>
            <a:ext cx="810790" cy="81285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D99BBF0-039D-6EC3-7AA9-59274951A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sz="4000">
                <a:cs typeface="Calibri"/>
              </a:rPr>
              <a:t>        Choose Appropriate Transport Modality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74672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1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3FF5C00-C909-611C-E042-0C28042AFAA2}"/>
              </a:ext>
            </a:extLst>
          </p:cNvPr>
          <p:cNvSpPr>
            <a:spLocks noChangeAspect="1"/>
          </p:cNvSpPr>
          <p:nvPr/>
        </p:nvSpPr>
        <p:spPr>
          <a:xfrm>
            <a:off x="3579473" y="1349280"/>
            <a:ext cx="4854127" cy="4770809"/>
          </a:xfrm>
          <a:custGeom>
            <a:avLst/>
            <a:gdLst>
              <a:gd name="connsiteX0" fmla="*/ 2241096 w 4482192"/>
              <a:gd name="connsiteY0" fmla="*/ 0 h 4482192"/>
              <a:gd name="connsiteX1" fmla="*/ 4482192 w 4482192"/>
              <a:gd name="connsiteY1" fmla="*/ 2241096 h 4482192"/>
              <a:gd name="connsiteX2" fmla="*/ 2241096 w 4482192"/>
              <a:gd name="connsiteY2" fmla="*/ 2241096 h 4482192"/>
              <a:gd name="connsiteX3" fmla="*/ 2241096 w 4482192"/>
              <a:gd name="connsiteY3" fmla="*/ 0 h 4482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2192" h="4482192">
                <a:moveTo>
                  <a:pt x="2241096" y="0"/>
                </a:moveTo>
                <a:cubicBezTo>
                  <a:pt x="3478819" y="0"/>
                  <a:pt x="4482192" y="1003373"/>
                  <a:pt x="4482192" y="2241096"/>
                </a:cubicBezTo>
                <a:lnTo>
                  <a:pt x="2241096" y="2241096"/>
                </a:lnTo>
                <a:lnTo>
                  <a:pt x="2241096" y="0"/>
                </a:lnTo>
                <a:close/>
              </a:path>
            </a:pathLst>
          </a:custGeom>
          <a:gradFill rotWithShape="1">
            <a:gsLst>
              <a:gs pos="0">
                <a:srgbClr val="8064A2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txBody>
          <a:bodyPr spcFirstLastPara="0" vert="horz" wrap="square" lIns="2194560" tIns="871116" rIns="577639" bIns="2360911" numCol="1" spcCol="1270" anchor="ctr" anchorCtr="0">
            <a:noAutofit/>
          </a:bodyPr>
          <a:lstStyle/>
          <a:p>
            <a:pPr marL="347472" marR="0" lvl="1" indent="0" algn="ctr" defTabSz="1466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Interact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2276FB3-48E1-9AA9-734E-F81BACCDDF82}"/>
              </a:ext>
            </a:extLst>
          </p:cNvPr>
          <p:cNvSpPr>
            <a:spLocks noChangeAspect="1"/>
          </p:cNvSpPr>
          <p:nvPr/>
        </p:nvSpPr>
        <p:spPr>
          <a:xfrm>
            <a:off x="3579473" y="1352676"/>
            <a:ext cx="4854128" cy="4771233"/>
          </a:xfrm>
          <a:custGeom>
            <a:avLst/>
            <a:gdLst>
              <a:gd name="connsiteX0" fmla="*/ 4482192 w 4482192"/>
              <a:gd name="connsiteY0" fmla="*/ 2241096 h 4482192"/>
              <a:gd name="connsiteX1" fmla="*/ 2241096 w 4482192"/>
              <a:gd name="connsiteY1" fmla="*/ 4482192 h 4482192"/>
              <a:gd name="connsiteX2" fmla="*/ 2241096 w 4482192"/>
              <a:gd name="connsiteY2" fmla="*/ 2241096 h 4482192"/>
              <a:gd name="connsiteX3" fmla="*/ 4482192 w 4482192"/>
              <a:gd name="connsiteY3" fmla="*/ 2241096 h 4482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2192" h="4482192">
                <a:moveTo>
                  <a:pt x="4482192" y="2241096"/>
                </a:moveTo>
                <a:cubicBezTo>
                  <a:pt x="4482192" y="3478819"/>
                  <a:pt x="3478819" y="4482192"/>
                  <a:pt x="2241096" y="4482192"/>
                </a:cubicBezTo>
                <a:lnTo>
                  <a:pt x="2241096" y="2241096"/>
                </a:lnTo>
                <a:lnTo>
                  <a:pt x="4482192" y="2241096"/>
                </a:lnTo>
                <a:close/>
              </a:path>
            </a:pathLst>
          </a:custGeom>
          <a:gradFill rotWithShape="1">
            <a:gsLst>
              <a:gs pos="0">
                <a:srgbClr val="8064A2">
                  <a:hueOff val="-1488257"/>
                  <a:satOff val="8966"/>
                  <a:lumOff val="719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-1488257"/>
                  <a:satOff val="8966"/>
                  <a:lumOff val="719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-1488257"/>
                  <a:satOff val="8966"/>
                  <a:lumOff val="719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txBody>
          <a:bodyPr spcFirstLastPara="0" vert="horz" wrap="square" lIns="2651760" tIns="2743200" rIns="457200" bIns="868982" numCol="1" spcCol="1270" anchor="ctr" anchorCtr="0">
            <a:noAutofit/>
          </a:bodyPr>
          <a:lstStyle/>
          <a:p>
            <a:pPr marL="0" marR="0" lvl="0" indent="0" algn="ctr" defTabSz="1466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Intervene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F37E4E1-248E-C813-A66D-6C37F083C6B6}"/>
              </a:ext>
            </a:extLst>
          </p:cNvPr>
          <p:cNvSpPr>
            <a:spLocks noChangeAspect="1"/>
          </p:cNvSpPr>
          <p:nvPr/>
        </p:nvSpPr>
        <p:spPr>
          <a:xfrm>
            <a:off x="3579473" y="1352676"/>
            <a:ext cx="4854128" cy="4771233"/>
          </a:xfrm>
          <a:custGeom>
            <a:avLst/>
            <a:gdLst>
              <a:gd name="connsiteX0" fmla="*/ 2241096 w 4482192"/>
              <a:gd name="connsiteY0" fmla="*/ 4482192 h 4482192"/>
              <a:gd name="connsiteX1" fmla="*/ 0 w 4482192"/>
              <a:gd name="connsiteY1" fmla="*/ 2241096 h 4482192"/>
              <a:gd name="connsiteX2" fmla="*/ 2241096 w 4482192"/>
              <a:gd name="connsiteY2" fmla="*/ 2241096 h 4482192"/>
              <a:gd name="connsiteX3" fmla="*/ 2241096 w 4482192"/>
              <a:gd name="connsiteY3" fmla="*/ 4482192 h 4482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2192" h="4482192">
                <a:moveTo>
                  <a:pt x="2241096" y="4482192"/>
                </a:moveTo>
                <a:cubicBezTo>
                  <a:pt x="1003373" y="4482192"/>
                  <a:pt x="0" y="3478819"/>
                  <a:pt x="0" y="2241096"/>
                </a:cubicBezTo>
                <a:lnTo>
                  <a:pt x="2241096" y="2241096"/>
                </a:lnTo>
                <a:lnTo>
                  <a:pt x="2241096" y="4482192"/>
                </a:lnTo>
                <a:close/>
              </a:path>
            </a:pathLst>
          </a:custGeom>
          <a:gradFill rotWithShape="1">
            <a:gsLst>
              <a:gs pos="0">
                <a:srgbClr val="8064A2">
                  <a:hueOff val="-2976513"/>
                  <a:satOff val="17933"/>
                  <a:lumOff val="1437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-2976513"/>
                  <a:satOff val="17933"/>
                  <a:lumOff val="1437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-2976513"/>
                  <a:satOff val="17933"/>
                  <a:lumOff val="1437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txBody>
          <a:bodyPr spcFirstLastPara="0" vert="horz" wrap="square" lIns="548825" tIns="2363045" rIns="2560320" bIns="868982" numCol="1" spcCol="1270" anchor="ctr" anchorCtr="0">
            <a:noAutofit/>
          </a:bodyPr>
          <a:lstStyle/>
          <a:p>
            <a:pPr marL="0" marR="0" lvl="0" indent="0" algn="ctr" defTabSz="1466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1466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Initiate Early Transfer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B545A6E-40C0-992F-E56A-9E4D96ACAE36}"/>
              </a:ext>
            </a:extLst>
          </p:cNvPr>
          <p:cNvSpPr>
            <a:spLocks noChangeAspect="1"/>
          </p:cNvSpPr>
          <p:nvPr/>
        </p:nvSpPr>
        <p:spPr>
          <a:xfrm>
            <a:off x="3579473" y="1348109"/>
            <a:ext cx="4854128" cy="4771233"/>
          </a:xfrm>
          <a:custGeom>
            <a:avLst/>
            <a:gdLst>
              <a:gd name="connsiteX0" fmla="*/ 0 w 4482192"/>
              <a:gd name="connsiteY0" fmla="*/ 2241096 h 4482192"/>
              <a:gd name="connsiteX1" fmla="*/ 2241096 w 4482192"/>
              <a:gd name="connsiteY1" fmla="*/ 0 h 4482192"/>
              <a:gd name="connsiteX2" fmla="*/ 2241096 w 4482192"/>
              <a:gd name="connsiteY2" fmla="*/ 2241096 h 4482192"/>
              <a:gd name="connsiteX3" fmla="*/ 0 w 4482192"/>
              <a:gd name="connsiteY3" fmla="*/ 2241096 h 4482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2192" h="4482192">
                <a:moveTo>
                  <a:pt x="0" y="2241096"/>
                </a:moveTo>
                <a:cubicBezTo>
                  <a:pt x="0" y="1003373"/>
                  <a:pt x="1003373" y="0"/>
                  <a:pt x="2241096" y="0"/>
                </a:cubicBezTo>
                <a:lnTo>
                  <a:pt x="2241096" y="2241096"/>
                </a:lnTo>
                <a:lnTo>
                  <a:pt x="0" y="2241096"/>
                </a:lnTo>
                <a:close/>
              </a:path>
            </a:pathLst>
          </a:custGeom>
          <a:gradFill rotWithShape="1">
            <a:gsLst>
              <a:gs pos="0">
                <a:srgbClr val="8064A2">
                  <a:hueOff val="-4464770"/>
                  <a:satOff val="26899"/>
                  <a:lumOff val="2156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-4464770"/>
                  <a:satOff val="26899"/>
                  <a:lumOff val="2156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-4464770"/>
                  <a:satOff val="26899"/>
                  <a:lumOff val="2156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txBody>
          <a:bodyPr spcFirstLastPara="0" vert="horz" wrap="square" lIns="542475" tIns="862631" rIns="2560320" bIns="2356696" numCol="1" spcCol="1270" anchor="ctr" anchorCtr="0">
            <a:noAutofit/>
          </a:bodyPr>
          <a:lstStyle/>
          <a:p>
            <a:pPr marL="0" marR="0" lvl="0" indent="0" algn="ctr" defTabSz="1244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Identify</a:t>
            </a:r>
          </a:p>
        </p:txBody>
      </p:sp>
      <p:sp>
        <p:nvSpPr>
          <p:cNvPr id="16" name="Arrow: Circular 15">
            <a:extLst>
              <a:ext uri="{FF2B5EF4-FFF2-40B4-BE49-F238E27FC236}">
                <a16:creationId xmlns:a16="http://schemas.microsoft.com/office/drawing/2014/main" id="{D5F88D6E-4402-E6B3-122F-1682D75B158D}"/>
              </a:ext>
            </a:extLst>
          </p:cNvPr>
          <p:cNvSpPr>
            <a:spLocks noChangeAspect="1"/>
          </p:cNvSpPr>
          <p:nvPr/>
        </p:nvSpPr>
        <p:spPr>
          <a:xfrm>
            <a:off x="3351102" y="1286779"/>
            <a:ext cx="5394960" cy="5001768"/>
          </a:xfrm>
          <a:prstGeom prst="circularArrow">
            <a:avLst>
              <a:gd name="adj1" fmla="val 6898"/>
              <a:gd name="adj2" fmla="val 465012"/>
              <a:gd name="adj3" fmla="val 550847"/>
              <a:gd name="adj4" fmla="val 20584141"/>
              <a:gd name="adj5" fmla="val 6852"/>
            </a:avLst>
          </a:prstGeom>
          <a:gradFill rotWithShape="1">
            <a:gsLst>
              <a:gs pos="0">
                <a:srgbClr val="4F81BD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4F81BD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4F81BD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</p:sp>
      <p:sp>
        <p:nvSpPr>
          <p:cNvPr id="17" name="Arrow: Circular 16">
            <a:extLst>
              <a:ext uri="{FF2B5EF4-FFF2-40B4-BE49-F238E27FC236}">
                <a16:creationId xmlns:a16="http://schemas.microsoft.com/office/drawing/2014/main" id="{7CA5BC61-9E5B-2DBA-607A-568B65288F62}"/>
              </a:ext>
            </a:extLst>
          </p:cNvPr>
          <p:cNvSpPr/>
          <p:nvPr/>
        </p:nvSpPr>
        <p:spPr>
          <a:xfrm>
            <a:off x="3319473" y="1363576"/>
            <a:ext cx="5397408" cy="4998543"/>
          </a:xfrm>
          <a:prstGeom prst="circularArrow">
            <a:avLst>
              <a:gd name="adj1" fmla="val 6898"/>
              <a:gd name="adj2" fmla="val 465012"/>
              <a:gd name="adj3" fmla="val 5950847"/>
              <a:gd name="adj4" fmla="val 4384141"/>
              <a:gd name="adj5" fmla="val 5880"/>
            </a:avLst>
          </a:prstGeom>
          <a:gradFill rotWithShape="1">
            <a:gsLst>
              <a:gs pos="0">
                <a:srgbClr val="4F81BD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4F81BD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4F81BD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</p:sp>
      <p:sp>
        <p:nvSpPr>
          <p:cNvPr id="18" name="Arrow: Circular 17">
            <a:extLst>
              <a:ext uri="{FF2B5EF4-FFF2-40B4-BE49-F238E27FC236}">
                <a16:creationId xmlns:a16="http://schemas.microsoft.com/office/drawing/2014/main" id="{AC99BE2D-B157-792A-F86D-45F3F91D6267}"/>
              </a:ext>
            </a:extLst>
          </p:cNvPr>
          <p:cNvSpPr>
            <a:spLocks/>
          </p:cNvSpPr>
          <p:nvPr/>
        </p:nvSpPr>
        <p:spPr>
          <a:xfrm>
            <a:off x="3242096" y="1205416"/>
            <a:ext cx="5397408" cy="4998543"/>
          </a:xfrm>
          <a:prstGeom prst="circularArrow">
            <a:avLst>
              <a:gd name="adj1" fmla="val 6898"/>
              <a:gd name="adj2" fmla="val 465012"/>
              <a:gd name="adj3" fmla="val 11350847"/>
              <a:gd name="adj4" fmla="val 9906350"/>
              <a:gd name="adj5" fmla="val 7175"/>
            </a:avLst>
          </a:prstGeom>
          <a:gradFill rotWithShape="1">
            <a:gsLst>
              <a:gs pos="0">
                <a:srgbClr val="4F81BD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4F81BD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4F81BD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</p:sp>
      <p:sp>
        <p:nvSpPr>
          <p:cNvPr id="19" name="Arrow: Circular 18">
            <a:extLst>
              <a:ext uri="{FF2B5EF4-FFF2-40B4-BE49-F238E27FC236}">
                <a16:creationId xmlns:a16="http://schemas.microsoft.com/office/drawing/2014/main" id="{EC26FF74-834E-FE0E-6AB7-9C84D2F8933C}"/>
              </a:ext>
            </a:extLst>
          </p:cNvPr>
          <p:cNvSpPr>
            <a:spLocks noChangeAspect="1"/>
          </p:cNvSpPr>
          <p:nvPr/>
        </p:nvSpPr>
        <p:spPr>
          <a:xfrm>
            <a:off x="3319473" y="1125537"/>
            <a:ext cx="5397408" cy="5001768"/>
          </a:xfrm>
          <a:prstGeom prst="circularArrow">
            <a:avLst>
              <a:gd name="adj1" fmla="val 6898"/>
              <a:gd name="adj2" fmla="val 465012"/>
              <a:gd name="adj3" fmla="val 16750847"/>
              <a:gd name="adj4" fmla="val 15184141"/>
              <a:gd name="adj5" fmla="val 5921"/>
            </a:avLst>
          </a:prstGeom>
          <a:gradFill rotWithShape="1">
            <a:gsLst>
              <a:gs pos="0">
                <a:srgbClr val="4F81BD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4F81BD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4F81BD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7204F44-D3BC-44F0-885E-7A9D609EE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pPr algn="ctr"/>
            <a:r>
              <a:rPr lang="en-US" sz="5400"/>
              <a:t>I</a:t>
            </a:r>
            <a:r>
              <a:rPr lang="en-US" sz="5400" baseline="30000"/>
              <a:t>4</a:t>
            </a:r>
            <a:r>
              <a:rPr lang="en-US" sz="5400"/>
              <a:t> RESCUE Cycle</a:t>
            </a:r>
          </a:p>
        </p:txBody>
      </p:sp>
    </p:spTree>
    <p:extLst>
      <p:ext uri="{BB962C8B-B14F-4D97-AF65-F5344CB8AC3E}">
        <p14:creationId xmlns:p14="http://schemas.microsoft.com/office/powerpoint/2010/main" val="387513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45CDD77B-27CC-470F-C1FC-2B1DE4963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pPr lvl="0"/>
            <a:r>
              <a:rPr lang="en-US" sz="6000"/>
              <a:t>Course Site Map</a:t>
            </a:r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0F486B00-1A41-6A08-7119-7B6F470009E5}"/>
              </a:ext>
            </a:extLst>
          </p:cNvPr>
          <p:cNvGraphicFramePr/>
          <p:nvPr/>
        </p:nvGraphicFramePr>
        <p:xfrm>
          <a:off x="2459808" y="1085335"/>
          <a:ext cx="707864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709361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06C38-3BC5-4100-8EFB-A6A003A3D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215" y="1318103"/>
            <a:ext cx="6686145" cy="4525963"/>
          </a:xfrm>
        </p:spPr>
        <p:txBody>
          <a:bodyPr>
            <a:normAutofit fontScale="85000" lnSpcReduction="20000"/>
          </a:bodyPr>
          <a:lstStyle/>
          <a:p>
            <a:pP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3200">
                <a:solidFill>
                  <a:schemeClr val="bg1"/>
                </a:solidFill>
              </a:rPr>
              <a:t>Far more relevant to the outpatient setting</a:t>
            </a:r>
          </a:p>
          <a:p>
            <a:pP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3200">
                <a:solidFill>
                  <a:schemeClr val="bg1"/>
                </a:solidFill>
              </a:rPr>
              <a:t>More practical, simplified approach</a:t>
            </a:r>
          </a:p>
          <a:p>
            <a:pP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3200">
                <a:solidFill>
                  <a:schemeClr val="bg1"/>
                </a:solidFill>
              </a:rPr>
              <a:t>All course content is reinforced through regular simulations</a:t>
            </a:r>
          </a:p>
          <a:p>
            <a:pP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3200">
                <a:solidFill>
                  <a:srgbClr val="C00000"/>
                </a:solidFill>
              </a:rPr>
              <a:t>ONE</a:t>
            </a:r>
            <a:r>
              <a:rPr lang="en-US" sz="3200">
                <a:solidFill>
                  <a:schemeClr val="bg1"/>
                </a:solidFill>
              </a:rPr>
              <a:t> day course (only ½ day of in-person instruction)</a:t>
            </a:r>
          </a:p>
          <a:p>
            <a:pPr lvl="1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2600">
                <a:solidFill>
                  <a:schemeClr val="bg1"/>
                </a:solidFill>
              </a:rPr>
              <a:t>Less expensive to teach &amp; to run</a:t>
            </a:r>
          </a:p>
          <a:p>
            <a:pPr lvl="1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2600">
                <a:solidFill>
                  <a:schemeClr val="bg1"/>
                </a:solidFill>
              </a:rPr>
              <a:t>Less time commitment for teachers &amp; students</a:t>
            </a:r>
          </a:p>
          <a:p>
            <a:pPr marL="0" indent="0">
              <a:buNone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 descr="A person standing in front of a chalkboard&#10;&#10;Description automatically generated">
            <a:extLst>
              <a:ext uri="{FF2B5EF4-FFF2-40B4-BE49-F238E27FC236}">
                <a16:creationId xmlns:a16="http://schemas.microsoft.com/office/drawing/2014/main" id="{486C63CB-AC83-41CE-8F4C-A047E72FF1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360" y="1318103"/>
            <a:ext cx="5055643" cy="41709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798B5B-D757-417B-824D-D7D5E3C88C6E}"/>
              </a:ext>
            </a:extLst>
          </p:cNvPr>
          <p:cNvSpPr txBox="1"/>
          <p:nvPr/>
        </p:nvSpPr>
        <p:spPr>
          <a:xfrm>
            <a:off x="2494693" y="0"/>
            <a:ext cx="72026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Advantages of RESCUE</a:t>
            </a:r>
          </a:p>
        </p:txBody>
      </p:sp>
    </p:spTree>
    <p:extLst>
      <p:ext uri="{BB962C8B-B14F-4D97-AF65-F5344CB8AC3E}">
        <p14:creationId xmlns:p14="http://schemas.microsoft.com/office/powerpoint/2010/main" val="521432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20D60-86C8-4BE1-A688-DE023BC0C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935506"/>
            <a:ext cx="2822399" cy="8309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/>
              <a:t>Wellness bias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9E3BC3B9-3BEA-4D9C-81F6-77D488350DD5}"/>
              </a:ext>
            </a:extLst>
          </p:cNvPr>
          <p:cNvSpPr/>
          <p:nvPr/>
        </p:nvSpPr>
        <p:spPr>
          <a:xfrm>
            <a:off x="3075287" y="1286401"/>
            <a:ext cx="530942" cy="35583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7A5879B0-9154-4DD1-B763-DF6B941AAA50}"/>
              </a:ext>
            </a:extLst>
          </p:cNvPr>
          <p:cNvSpPr/>
          <p:nvPr/>
        </p:nvSpPr>
        <p:spPr>
          <a:xfrm>
            <a:off x="7286007" y="1286401"/>
            <a:ext cx="530942" cy="35583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E0A26F-DA75-4F1E-8258-2FADEE9F5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1603" y="1890956"/>
            <a:ext cx="2943143" cy="33047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36D504-AE95-4CA1-AC8F-26CCE0707101}"/>
              </a:ext>
            </a:extLst>
          </p:cNvPr>
          <p:cNvSpPr txBox="1"/>
          <p:nvPr/>
        </p:nvSpPr>
        <p:spPr>
          <a:xfrm>
            <a:off x="1433563" y="4450854"/>
            <a:ext cx="7531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 w="0"/>
                <a:solidFill>
                  <a:srgbClr val="8064A2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“Chance favors the prepared mind”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 w="0"/>
              <a:solidFill>
                <a:srgbClr val="8064A2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23B953-95E2-4F53-92CA-DECEEF55712A}"/>
              </a:ext>
            </a:extLst>
          </p:cNvPr>
          <p:cNvSpPr txBox="1"/>
          <p:nvPr/>
        </p:nvSpPr>
        <p:spPr>
          <a:xfrm>
            <a:off x="800656" y="2644170"/>
            <a:ext cx="78291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Stabilization of pediatric emergencies and early transfer for definitive care are critical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BFAE68-497D-4FC5-8BBE-8DB81BE74AF7}"/>
              </a:ext>
            </a:extLst>
          </p:cNvPr>
          <p:cNvSpPr txBox="1"/>
          <p:nvPr/>
        </p:nvSpPr>
        <p:spPr>
          <a:xfrm>
            <a:off x="7816949" y="1126113"/>
            <a:ext cx="3080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poor outcomes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EB4F45-FD3B-4FE3-894E-3A988C6D4538}"/>
              </a:ext>
            </a:extLst>
          </p:cNvPr>
          <p:cNvSpPr txBox="1"/>
          <p:nvPr/>
        </p:nvSpPr>
        <p:spPr>
          <a:xfrm>
            <a:off x="3665929" y="1168219"/>
            <a:ext cx="3736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underpreparation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4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  <p:bldP spid="11" grpId="0"/>
      <p:bldP spid="12" grpId="0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95AEA-5C35-473E-AABE-D4B6693F9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86192"/>
            <a:ext cx="10972800" cy="4525963"/>
          </a:xfrm>
        </p:spPr>
        <p:txBody>
          <a:bodyPr>
            <a:normAutofit/>
          </a:bodyPr>
          <a:lstStyle/>
          <a:p>
            <a:r>
              <a:rPr lang="en-US" sz="3200"/>
              <a:t>Course buildout on LMS platform</a:t>
            </a:r>
          </a:p>
          <a:p>
            <a:r>
              <a:rPr lang="en-US" sz="3200"/>
              <a:t>Company-wide rollout</a:t>
            </a:r>
          </a:p>
          <a:p>
            <a:r>
              <a:rPr lang="en-US" sz="3200"/>
              <a:t>“Working out the kinks” phase</a:t>
            </a:r>
          </a:p>
          <a:p>
            <a:r>
              <a:rPr lang="en-US" sz="3200"/>
              <a:t>Obtain eventual certification thru accrediting body</a:t>
            </a:r>
          </a:p>
          <a:p>
            <a:r>
              <a:rPr lang="en-US" sz="3200"/>
              <a:t>Offer Instructor and Provider courses externally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F09187-4857-45C1-80D5-9F1E446BD44D}"/>
              </a:ext>
            </a:extLst>
          </p:cNvPr>
          <p:cNvSpPr txBox="1"/>
          <p:nvPr/>
        </p:nvSpPr>
        <p:spPr>
          <a:xfrm>
            <a:off x="330741" y="175361"/>
            <a:ext cx="81007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What’s next for RESCUE…</a:t>
            </a:r>
          </a:p>
        </p:txBody>
      </p:sp>
    </p:spTree>
    <p:extLst>
      <p:ext uri="{BB962C8B-B14F-4D97-AF65-F5344CB8AC3E}">
        <p14:creationId xmlns:p14="http://schemas.microsoft.com/office/powerpoint/2010/main" val="26314293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1C2C8A-1904-4424-AD97-CB82DF18FDE0}"/>
              </a:ext>
            </a:extLst>
          </p:cNvPr>
          <p:cNvSpPr txBox="1"/>
          <p:nvPr/>
        </p:nvSpPr>
        <p:spPr>
          <a:xfrm>
            <a:off x="2234119" y="2921167"/>
            <a:ext cx="38618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Questions?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A91F149B-1BA5-4EC2-B91C-276D3E5ED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331" y="702648"/>
            <a:ext cx="5048250" cy="54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972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929B0E5-EE1D-7D3C-B54A-497A2E0D7AC0}"/>
              </a:ext>
            </a:extLst>
          </p:cNvPr>
          <p:cNvSpPr txBox="1">
            <a:spLocks/>
          </p:cNvSpPr>
          <p:nvPr/>
        </p:nvSpPr>
        <p:spPr>
          <a:xfrm>
            <a:off x="609600" y="1214608"/>
            <a:ext cx="10972800" cy="4525963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American Academy of Pediatrics Committee on Pediatric Emergency Medicine,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Frush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 K. Preparation for emergencies in the offices of pediatricians and pediatric primary care providers. Pediatrics. 2007 Jul;120(1):200-12.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doi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: 10.1542/peds.2007-1109. PMID: 17606580.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Abulebda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 K, et al; Improving Pediatric Acute Care Through Simulation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ImPACTS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). Preparedness for Pediatric Office Emergencies: A Multicenter, Simulation-Based Study. Pediatrics. 2021 Sep;148(3):e2020038463.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doi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: 10.1542/peds.2020-038463. PMID: 34433688.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Dieckmann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, RA; Brownstein, D;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Gausche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-Hill, M. (April 2010). The Pediatric Assessment Triangle: A novel approach for the rapid evaluation of children.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Pediatric Emergency Care.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 26 (4): 312-315.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Kelly, CA;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Upex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 A; Bateman DN. (February 2005). "Comparison of consciousness level assessment in the poisoned patient using the alert/verbal/painful/unresponsive scale and the Glasgow Coma Scale".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Annals of Emergency Medicine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. 44 (2): 108–113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American Heart Association. (2016).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Pediatric Advanced Life Support: Provider Manual.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First American Heart Association Printing. USA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C21ECC-279F-EE10-D4F6-C9A4D6D79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30790600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F26D8321-A2B2-4EE0-983B-F3ED76AC4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028" y="-4171"/>
            <a:ext cx="5319945" cy="686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91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AB820E1-E110-4873-B8ED-7722A39A3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5457">
            <a:off x="792133" y="333291"/>
            <a:ext cx="4755418" cy="6109903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D37C163D-A8BF-469C-B8AC-6FEA83F38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0146">
            <a:off x="6686465" y="422877"/>
            <a:ext cx="4712024" cy="606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42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A8F4DE34-1004-4A35-A70B-37CB6431A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508" y="0"/>
            <a:ext cx="4560983" cy="6858000"/>
          </a:xfrm>
          <a:prstGeom prst="rect">
            <a:avLst/>
          </a:prstGeom>
        </p:spPr>
      </p:pic>
      <p:pic>
        <p:nvPicPr>
          <p:cNvPr id="5" name="Picture 4" descr="Table&#10;&#10;Description automatically generated with low confidence">
            <a:extLst>
              <a:ext uri="{FF2B5EF4-FFF2-40B4-BE49-F238E27FC236}">
                <a16:creationId xmlns:a16="http://schemas.microsoft.com/office/drawing/2014/main" id="{BC8473DC-99B2-4CA3-B5F7-B2A950D89D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1440">
            <a:off x="508422" y="720085"/>
            <a:ext cx="4977231" cy="3911547"/>
          </a:xfrm>
          <a:prstGeom prst="rect">
            <a:avLst/>
          </a:prstGeom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41EE03FE-B0DF-4E98-B5D0-C7A755DEA3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1367">
            <a:off x="6798196" y="2434359"/>
            <a:ext cx="4910315" cy="380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5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37C2458-BD80-4024-B50F-E6B8650D8F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" t="5130" r="3873" b="4622"/>
          <a:stretch/>
        </p:blipFill>
        <p:spPr bwMode="auto">
          <a:xfrm>
            <a:off x="1622915" y="0"/>
            <a:ext cx="8946171" cy="6857999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075615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EF56C07-DBF3-4978-A5E2-9DBBE93F3B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" t="2524" r="2243" b="1824"/>
          <a:stretch/>
        </p:blipFill>
        <p:spPr bwMode="auto">
          <a:xfrm>
            <a:off x="1697856" y="0"/>
            <a:ext cx="8796289" cy="686926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1055078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chat or text message&#10;&#10;Description automatically generated">
            <a:extLst>
              <a:ext uri="{FF2B5EF4-FFF2-40B4-BE49-F238E27FC236}">
                <a16:creationId xmlns:a16="http://schemas.microsoft.com/office/drawing/2014/main" id="{8E9C2439-00E0-43DE-8193-0B58FA203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188" y="3739"/>
            <a:ext cx="9186862" cy="685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043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6C3EE25-17E6-454E-A165-A90DCD18B15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25"/>
            <a:ext cx="12192000" cy="66849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F17D12-AD2D-4541-81E7-DEF84DC1E03F}"/>
              </a:ext>
            </a:extLst>
          </p:cNvPr>
          <p:cNvSpPr txBox="1"/>
          <p:nvPr/>
        </p:nvSpPr>
        <p:spPr>
          <a:xfrm>
            <a:off x="620049" y="415697"/>
            <a:ext cx="41144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</a:rPr>
              <a:t>Critical Care Guide</a:t>
            </a:r>
          </a:p>
          <a:p>
            <a:r>
              <a:rPr lang="en-US" sz="4000" b="1">
                <a:solidFill>
                  <a:schemeClr val="bg1"/>
                </a:solidFill>
              </a:rPr>
              <a:t>AED</a:t>
            </a:r>
          </a:p>
          <a:p>
            <a:r>
              <a:rPr lang="en-US" sz="4000" b="1">
                <a:solidFill>
                  <a:schemeClr val="bg1"/>
                </a:solidFill>
              </a:rPr>
              <a:t>Suction machine</a:t>
            </a:r>
          </a:p>
        </p:txBody>
      </p:sp>
    </p:spTree>
    <p:extLst>
      <p:ext uri="{BB962C8B-B14F-4D97-AF65-F5344CB8AC3E}">
        <p14:creationId xmlns:p14="http://schemas.microsoft.com/office/powerpoint/2010/main" val="273326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1BBA92-B02A-4B08-9BC8-D756221BF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2135" y="1171369"/>
            <a:ext cx="2872717" cy="3830289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A0ADE9C-122C-49E5-89AA-328E39CC16C3}"/>
              </a:ext>
            </a:extLst>
          </p:cNvPr>
          <p:cNvSpPr/>
          <p:nvPr/>
        </p:nvSpPr>
        <p:spPr>
          <a:xfrm>
            <a:off x="4681374" y="1031529"/>
            <a:ext cx="3713647" cy="1713659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Simulation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“mock” codes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D0D43E5-AB7D-41F3-85C9-55518091A60F}"/>
              </a:ext>
            </a:extLst>
          </p:cNvPr>
          <p:cNvSpPr/>
          <p:nvPr/>
        </p:nvSpPr>
        <p:spPr>
          <a:xfrm flipH="1">
            <a:off x="723176" y="1031529"/>
            <a:ext cx="3525478" cy="1713659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PALS, APLS, BLS, PEARS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D7D277E-BF85-4303-8481-7E923691E3FD}"/>
              </a:ext>
            </a:extLst>
          </p:cNvPr>
          <p:cNvSpPr/>
          <p:nvPr/>
        </p:nvSpPr>
        <p:spPr>
          <a:xfrm>
            <a:off x="627925" y="3036786"/>
            <a:ext cx="7671845" cy="484746"/>
          </a:xfrm>
          <a:custGeom>
            <a:avLst/>
            <a:gdLst>
              <a:gd name="connsiteX0" fmla="*/ 0 w 5045412"/>
              <a:gd name="connsiteY0" fmla="*/ 48475 h 484746"/>
              <a:gd name="connsiteX1" fmla="*/ 48475 w 5045412"/>
              <a:gd name="connsiteY1" fmla="*/ 0 h 484746"/>
              <a:gd name="connsiteX2" fmla="*/ 4996937 w 5045412"/>
              <a:gd name="connsiteY2" fmla="*/ 0 h 484746"/>
              <a:gd name="connsiteX3" fmla="*/ 5045412 w 5045412"/>
              <a:gd name="connsiteY3" fmla="*/ 48475 h 484746"/>
              <a:gd name="connsiteX4" fmla="*/ 5045412 w 5045412"/>
              <a:gd name="connsiteY4" fmla="*/ 436271 h 484746"/>
              <a:gd name="connsiteX5" fmla="*/ 4996937 w 5045412"/>
              <a:gd name="connsiteY5" fmla="*/ 484746 h 484746"/>
              <a:gd name="connsiteX6" fmla="*/ 48475 w 5045412"/>
              <a:gd name="connsiteY6" fmla="*/ 484746 h 484746"/>
              <a:gd name="connsiteX7" fmla="*/ 0 w 5045412"/>
              <a:gd name="connsiteY7" fmla="*/ 436271 h 484746"/>
              <a:gd name="connsiteX8" fmla="*/ 0 w 5045412"/>
              <a:gd name="connsiteY8" fmla="*/ 48475 h 484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45412" h="484746">
                <a:moveTo>
                  <a:pt x="0" y="48475"/>
                </a:moveTo>
                <a:cubicBezTo>
                  <a:pt x="0" y="21703"/>
                  <a:pt x="21703" y="0"/>
                  <a:pt x="48475" y="0"/>
                </a:cubicBezTo>
                <a:lnTo>
                  <a:pt x="4996937" y="0"/>
                </a:lnTo>
                <a:cubicBezTo>
                  <a:pt x="5023709" y="0"/>
                  <a:pt x="5045412" y="21703"/>
                  <a:pt x="5045412" y="48475"/>
                </a:cubicBezTo>
                <a:lnTo>
                  <a:pt x="5045412" y="436271"/>
                </a:lnTo>
                <a:cubicBezTo>
                  <a:pt x="5045412" y="463043"/>
                  <a:pt x="5023709" y="484746"/>
                  <a:pt x="4996937" y="484746"/>
                </a:cubicBezTo>
                <a:lnTo>
                  <a:pt x="48475" y="484746"/>
                </a:lnTo>
                <a:cubicBezTo>
                  <a:pt x="21703" y="484746"/>
                  <a:pt x="0" y="463043"/>
                  <a:pt x="0" y="436271"/>
                </a:cubicBezTo>
                <a:lnTo>
                  <a:pt x="0" y="48475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5158" tIns="54838" rIns="75158" bIns="54838" numCol="1" spcCol="1270" anchor="ctr" anchorCtr="0">
            <a:noAutofit/>
          </a:bodyPr>
          <a:lstStyle/>
          <a:p>
            <a:pPr marL="0" marR="0" lvl="0" indent="0" algn="ctr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Limitations: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48ACCFF2-0A26-4480-BE59-A937BA897674}"/>
              </a:ext>
            </a:extLst>
          </p:cNvPr>
          <p:cNvSpPr/>
          <p:nvPr/>
        </p:nvSpPr>
        <p:spPr>
          <a:xfrm>
            <a:off x="775734" y="3666799"/>
            <a:ext cx="7376226" cy="428301"/>
          </a:xfrm>
          <a:custGeom>
            <a:avLst/>
            <a:gdLst>
              <a:gd name="connsiteX0" fmla="*/ 0 w 7376226"/>
              <a:gd name="connsiteY0" fmla="*/ 42830 h 428301"/>
              <a:gd name="connsiteX1" fmla="*/ 42830 w 7376226"/>
              <a:gd name="connsiteY1" fmla="*/ 0 h 428301"/>
              <a:gd name="connsiteX2" fmla="*/ 7333396 w 7376226"/>
              <a:gd name="connsiteY2" fmla="*/ 0 h 428301"/>
              <a:gd name="connsiteX3" fmla="*/ 7376226 w 7376226"/>
              <a:gd name="connsiteY3" fmla="*/ 42830 h 428301"/>
              <a:gd name="connsiteX4" fmla="*/ 7376226 w 7376226"/>
              <a:gd name="connsiteY4" fmla="*/ 385471 h 428301"/>
              <a:gd name="connsiteX5" fmla="*/ 7333396 w 7376226"/>
              <a:gd name="connsiteY5" fmla="*/ 428301 h 428301"/>
              <a:gd name="connsiteX6" fmla="*/ 42830 w 7376226"/>
              <a:gd name="connsiteY6" fmla="*/ 428301 h 428301"/>
              <a:gd name="connsiteX7" fmla="*/ 0 w 7376226"/>
              <a:gd name="connsiteY7" fmla="*/ 385471 h 428301"/>
              <a:gd name="connsiteX8" fmla="*/ 0 w 7376226"/>
              <a:gd name="connsiteY8" fmla="*/ 42830 h 428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76226" h="428301">
                <a:moveTo>
                  <a:pt x="0" y="42830"/>
                </a:moveTo>
                <a:cubicBezTo>
                  <a:pt x="0" y="19176"/>
                  <a:pt x="19176" y="0"/>
                  <a:pt x="42830" y="0"/>
                </a:cubicBezTo>
                <a:lnTo>
                  <a:pt x="7333396" y="0"/>
                </a:lnTo>
                <a:cubicBezTo>
                  <a:pt x="7357050" y="0"/>
                  <a:pt x="7376226" y="19176"/>
                  <a:pt x="7376226" y="42830"/>
                </a:cubicBezTo>
                <a:lnTo>
                  <a:pt x="7376226" y="385471"/>
                </a:lnTo>
                <a:cubicBezTo>
                  <a:pt x="7376226" y="409125"/>
                  <a:pt x="7357050" y="428301"/>
                  <a:pt x="7333396" y="428301"/>
                </a:cubicBezTo>
                <a:lnTo>
                  <a:pt x="42830" y="428301"/>
                </a:lnTo>
                <a:cubicBezTo>
                  <a:pt x="19176" y="428301"/>
                  <a:pt x="0" y="409125"/>
                  <a:pt x="0" y="385471"/>
                </a:cubicBezTo>
                <a:lnTo>
                  <a:pt x="0" y="42830"/>
                </a:lnTo>
                <a:close/>
              </a:path>
            </a:pathLst>
          </a:custGeom>
          <a:noFill/>
          <a:ln>
            <a:noFill/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0645" tIns="37945" rIns="50645" bIns="37945" numCol="1" spcCol="1270" anchor="ctr" anchorCtr="0">
            <a:no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PALS/APLS – primarily focused on in-hospital care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69A2BCE7-142E-4731-B7BE-AF4AB8022D41}"/>
              </a:ext>
            </a:extLst>
          </p:cNvPr>
          <p:cNvSpPr/>
          <p:nvPr/>
        </p:nvSpPr>
        <p:spPr>
          <a:xfrm>
            <a:off x="775734" y="4214401"/>
            <a:ext cx="7376226" cy="428301"/>
          </a:xfrm>
          <a:custGeom>
            <a:avLst/>
            <a:gdLst>
              <a:gd name="connsiteX0" fmla="*/ 0 w 7376226"/>
              <a:gd name="connsiteY0" fmla="*/ 42830 h 428301"/>
              <a:gd name="connsiteX1" fmla="*/ 42830 w 7376226"/>
              <a:gd name="connsiteY1" fmla="*/ 0 h 428301"/>
              <a:gd name="connsiteX2" fmla="*/ 7333396 w 7376226"/>
              <a:gd name="connsiteY2" fmla="*/ 0 h 428301"/>
              <a:gd name="connsiteX3" fmla="*/ 7376226 w 7376226"/>
              <a:gd name="connsiteY3" fmla="*/ 42830 h 428301"/>
              <a:gd name="connsiteX4" fmla="*/ 7376226 w 7376226"/>
              <a:gd name="connsiteY4" fmla="*/ 385471 h 428301"/>
              <a:gd name="connsiteX5" fmla="*/ 7333396 w 7376226"/>
              <a:gd name="connsiteY5" fmla="*/ 428301 h 428301"/>
              <a:gd name="connsiteX6" fmla="*/ 42830 w 7376226"/>
              <a:gd name="connsiteY6" fmla="*/ 428301 h 428301"/>
              <a:gd name="connsiteX7" fmla="*/ 0 w 7376226"/>
              <a:gd name="connsiteY7" fmla="*/ 385471 h 428301"/>
              <a:gd name="connsiteX8" fmla="*/ 0 w 7376226"/>
              <a:gd name="connsiteY8" fmla="*/ 42830 h 428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76226" h="428301">
                <a:moveTo>
                  <a:pt x="0" y="42830"/>
                </a:moveTo>
                <a:cubicBezTo>
                  <a:pt x="0" y="19176"/>
                  <a:pt x="19176" y="0"/>
                  <a:pt x="42830" y="0"/>
                </a:cubicBezTo>
                <a:lnTo>
                  <a:pt x="7333396" y="0"/>
                </a:lnTo>
                <a:cubicBezTo>
                  <a:pt x="7357050" y="0"/>
                  <a:pt x="7376226" y="19176"/>
                  <a:pt x="7376226" y="42830"/>
                </a:cubicBezTo>
                <a:lnTo>
                  <a:pt x="7376226" y="385471"/>
                </a:lnTo>
                <a:cubicBezTo>
                  <a:pt x="7376226" y="409125"/>
                  <a:pt x="7357050" y="428301"/>
                  <a:pt x="7333396" y="428301"/>
                </a:cubicBezTo>
                <a:lnTo>
                  <a:pt x="42830" y="428301"/>
                </a:lnTo>
                <a:cubicBezTo>
                  <a:pt x="19176" y="428301"/>
                  <a:pt x="0" y="409125"/>
                  <a:pt x="0" y="385471"/>
                </a:cubicBezTo>
                <a:lnTo>
                  <a:pt x="0" y="42830"/>
                </a:lnTo>
                <a:close/>
              </a:path>
            </a:pathLst>
          </a:custGeom>
          <a:noFill/>
          <a:ln>
            <a:noFill/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0645" tIns="37945" rIns="50645" bIns="37945" numCol="1" spcCol="1270" anchor="ctr" anchorCtr="0">
            <a:no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BLS – important basics covered, but not enough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35C723B-1054-487D-AD71-7C8376DEFB7B}"/>
              </a:ext>
            </a:extLst>
          </p:cNvPr>
          <p:cNvSpPr/>
          <p:nvPr/>
        </p:nvSpPr>
        <p:spPr>
          <a:xfrm>
            <a:off x="774243" y="4780546"/>
            <a:ext cx="7379208" cy="428301"/>
          </a:xfrm>
          <a:custGeom>
            <a:avLst/>
            <a:gdLst>
              <a:gd name="connsiteX0" fmla="*/ 0 w 7363527"/>
              <a:gd name="connsiteY0" fmla="*/ 42830 h 428301"/>
              <a:gd name="connsiteX1" fmla="*/ 42830 w 7363527"/>
              <a:gd name="connsiteY1" fmla="*/ 0 h 428301"/>
              <a:gd name="connsiteX2" fmla="*/ 7320697 w 7363527"/>
              <a:gd name="connsiteY2" fmla="*/ 0 h 428301"/>
              <a:gd name="connsiteX3" fmla="*/ 7363527 w 7363527"/>
              <a:gd name="connsiteY3" fmla="*/ 42830 h 428301"/>
              <a:gd name="connsiteX4" fmla="*/ 7363527 w 7363527"/>
              <a:gd name="connsiteY4" fmla="*/ 385471 h 428301"/>
              <a:gd name="connsiteX5" fmla="*/ 7320697 w 7363527"/>
              <a:gd name="connsiteY5" fmla="*/ 428301 h 428301"/>
              <a:gd name="connsiteX6" fmla="*/ 42830 w 7363527"/>
              <a:gd name="connsiteY6" fmla="*/ 428301 h 428301"/>
              <a:gd name="connsiteX7" fmla="*/ 0 w 7363527"/>
              <a:gd name="connsiteY7" fmla="*/ 385471 h 428301"/>
              <a:gd name="connsiteX8" fmla="*/ 0 w 7363527"/>
              <a:gd name="connsiteY8" fmla="*/ 42830 h 428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3527" h="428301">
                <a:moveTo>
                  <a:pt x="0" y="42830"/>
                </a:moveTo>
                <a:cubicBezTo>
                  <a:pt x="0" y="19176"/>
                  <a:pt x="19176" y="0"/>
                  <a:pt x="42830" y="0"/>
                </a:cubicBezTo>
                <a:lnTo>
                  <a:pt x="7320697" y="0"/>
                </a:lnTo>
                <a:cubicBezTo>
                  <a:pt x="7344351" y="0"/>
                  <a:pt x="7363527" y="19176"/>
                  <a:pt x="7363527" y="42830"/>
                </a:cubicBezTo>
                <a:lnTo>
                  <a:pt x="7363527" y="385471"/>
                </a:lnTo>
                <a:cubicBezTo>
                  <a:pt x="7363527" y="409125"/>
                  <a:pt x="7344351" y="428301"/>
                  <a:pt x="7320697" y="428301"/>
                </a:cubicBezTo>
                <a:lnTo>
                  <a:pt x="42830" y="428301"/>
                </a:lnTo>
                <a:cubicBezTo>
                  <a:pt x="19176" y="428301"/>
                  <a:pt x="0" y="409125"/>
                  <a:pt x="0" y="385471"/>
                </a:cubicBezTo>
                <a:lnTo>
                  <a:pt x="0" y="42830"/>
                </a:lnTo>
                <a:close/>
              </a:path>
            </a:pathLst>
          </a:custGeom>
          <a:noFill/>
          <a:ln>
            <a:noFill/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0645" tIns="37945" rIns="50645" bIns="37945" numCol="1" spcCol="1270" anchor="ctr" anchorCtr="0">
            <a:no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PEARS – more info, but not as relevant to pediatric-trained clinicians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5220962-9811-43A8-8A5B-94688CB70810}"/>
              </a:ext>
            </a:extLst>
          </p:cNvPr>
          <p:cNvSpPr/>
          <p:nvPr/>
        </p:nvSpPr>
        <p:spPr>
          <a:xfrm>
            <a:off x="775734" y="5334174"/>
            <a:ext cx="7376226" cy="428301"/>
          </a:xfrm>
          <a:custGeom>
            <a:avLst/>
            <a:gdLst>
              <a:gd name="connsiteX0" fmla="*/ 0 w 7376226"/>
              <a:gd name="connsiteY0" fmla="*/ 42830 h 428301"/>
              <a:gd name="connsiteX1" fmla="*/ 42830 w 7376226"/>
              <a:gd name="connsiteY1" fmla="*/ 0 h 428301"/>
              <a:gd name="connsiteX2" fmla="*/ 7333396 w 7376226"/>
              <a:gd name="connsiteY2" fmla="*/ 0 h 428301"/>
              <a:gd name="connsiteX3" fmla="*/ 7376226 w 7376226"/>
              <a:gd name="connsiteY3" fmla="*/ 42830 h 428301"/>
              <a:gd name="connsiteX4" fmla="*/ 7376226 w 7376226"/>
              <a:gd name="connsiteY4" fmla="*/ 385471 h 428301"/>
              <a:gd name="connsiteX5" fmla="*/ 7333396 w 7376226"/>
              <a:gd name="connsiteY5" fmla="*/ 428301 h 428301"/>
              <a:gd name="connsiteX6" fmla="*/ 42830 w 7376226"/>
              <a:gd name="connsiteY6" fmla="*/ 428301 h 428301"/>
              <a:gd name="connsiteX7" fmla="*/ 0 w 7376226"/>
              <a:gd name="connsiteY7" fmla="*/ 385471 h 428301"/>
              <a:gd name="connsiteX8" fmla="*/ 0 w 7376226"/>
              <a:gd name="connsiteY8" fmla="*/ 42830 h 428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76226" h="428301">
                <a:moveTo>
                  <a:pt x="0" y="42830"/>
                </a:moveTo>
                <a:cubicBezTo>
                  <a:pt x="0" y="19176"/>
                  <a:pt x="19176" y="0"/>
                  <a:pt x="42830" y="0"/>
                </a:cubicBezTo>
                <a:lnTo>
                  <a:pt x="7333396" y="0"/>
                </a:lnTo>
                <a:cubicBezTo>
                  <a:pt x="7357050" y="0"/>
                  <a:pt x="7376226" y="19176"/>
                  <a:pt x="7376226" y="42830"/>
                </a:cubicBezTo>
                <a:lnTo>
                  <a:pt x="7376226" y="385471"/>
                </a:lnTo>
                <a:cubicBezTo>
                  <a:pt x="7376226" y="409125"/>
                  <a:pt x="7357050" y="428301"/>
                  <a:pt x="7333396" y="428301"/>
                </a:cubicBezTo>
                <a:lnTo>
                  <a:pt x="42830" y="428301"/>
                </a:lnTo>
                <a:cubicBezTo>
                  <a:pt x="19176" y="428301"/>
                  <a:pt x="0" y="409125"/>
                  <a:pt x="0" y="385471"/>
                </a:cubicBezTo>
                <a:lnTo>
                  <a:pt x="0" y="42830"/>
                </a:lnTo>
                <a:close/>
              </a:path>
            </a:pathLst>
          </a:custGeom>
          <a:noFill/>
          <a:ln>
            <a:noFill/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0645" tIns="37945" rIns="50645" bIns="37945" numCol="1" spcCol="1270" anchor="ctr" anchorCtr="0">
            <a:no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Simulation – a valuable tool, but needs something more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CB92B6-387B-4923-922E-9041C9A9052B}"/>
              </a:ext>
            </a:extLst>
          </p:cNvPr>
          <p:cNvSpPr txBox="1"/>
          <p:nvPr/>
        </p:nvSpPr>
        <p:spPr>
          <a:xfrm>
            <a:off x="2850809" y="162693"/>
            <a:ext cx="32260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EPP Options</a:t>
            </a:r>
          </a:p>
        </p:txBody>
      </p:sp>
    </p:spTree>
    <p:extLst>
      <p:ext uri="{BB962C8B-B14F-4D97-AF65-F5344CB8AC3E}">
        <p14:creationId xmlns:p14="http://schemas.microsoft.com/office/powerpoint/2010/main" val="323247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3" grpId="0" animBg="1"/>
      <p:bldP spid="25" grpId="0" animBg="1"/>
      <p:bldP spid="27" grpId="0" animBg="1"/>
      <p:bldP spid="29" grpId="0" animBg="1"/>
      <p:bldP spid="3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7F93B2F-F666-47C7-8E19-01414992CF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7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8"/>
          <a:stretch/>
        </p:blipFill>
        <p:spPr bwMode="auto">
          <a:xfrm rot="16200000">
            <a:off x="2663427" y="-1319200"/>
            <a:ext cx="6865145" cy="948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87FE2A-3AA4-4E30-A145-C362D42F2B6A}"/>
              </a:ext>
            </a:extLst>
          </p:cNvPr>
          <p:cNvSpPr txBox="1"/>
          <p:nvPr/>
        </p:nvSpPr>
        <p:spPr>
          <a:xfrm>
            <a:off x="1795514" y="1088571"/>
            <a:ext cx="35487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err="1">
                <a:solidFill>
                  <a:schemeClr val="bg1"/>
                </a:solidFill>
              </a:rPr>
              <a:t>Broselow</a:t>
            </a:r>
            <a:r>
              <a:rPr lang="en-US" sz="4400" b="1">
                <a:solidFill>
                  <a:schemeClr val="bg1"/>
                </a:solidFill>
              </a:rPr>
              <a:t> tape</a:t>
            </a:r>
          </a:p>
        </p:txBody>
      </p:sp>
    </p:spTree>
    <p:extLst>
      <p:ext uri="{BB962C8B-B14F-4D97-AF65-F5344CB8AC3E}">
        <p14:creationId xmlns:p14="http://schemas.microsoft.com/office/powerpoint/2010/main" val="86889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D283E57-E1A0-4C14-A548-D43483F528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7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45" t="4652" r="33889" b="4514"/>
          <a:stretch/>
        </p:blipFill>
        <p:spPr bwMode="auto">
          <a:xfrm rot="16200000">
            <a:off x="3372530" y="-2666560"/>
            <a:ext cx="5446057" cy="1219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72AE8A-29CF-4090-AC91-EFE69B0AE9FF}"/>
              </a:ext>
            </a:extLst>
          </p:cNvPr>
          <p:cNvSpPr txBox="1"/>
          <p:nvPr/>
        </p:nvSpPr>
        <p:spPr>
          <a:xfrm>
            <a:off x="305724" y="1001485"/>
            <a:ext cx="5441490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</a:rPr>
              <a:t>Epinephrine 0.1mg/1mL </a:t>
            </a:r>
          </a:p>
          <a:p>
            <a:r>
              <a:rPr lang="en-US" sz="4000" b="1">
                <a:solidFill>
                  <a:schemeClr val="bg1"/>
                </a:solidFill>
              </a:rPr>
              <a:t>Atropine </a:t>
            </a:r>
          </a:p>
          <a:p>
            <a:r>
              <a:rPr lang="en-US" sz="4000" b="1">
                <a:solidFill>
                  <a:schemeClr val="bg1"/>
                </a:solidFill>
              </a:rPr>
              <a:t>Naloxone</a:t>
            </a:r>
          </a:p>
          <a:p>
            <a:r>
              <a:rPr lang="en-US" sz="4000" b="1">
                <a:solidFill>
                  <a:schemeClr val="bg1"/>
                </a:solidFill>
              </a:rPr>
              <a:t>Dexamethasone</a:t>
            </a:r>
          </a:p>
          <a:p>
            <a:r>
              <a:rPr lang="en-US" sz="4000" b="1">
                <a:solidFill>
                  <a:schemeClr val="bg1"/>
                </a:solidFill>
              </a:rPr>
              <a:t>Epinephrine 1mg/1mL</a:t>
            </a:r>
          </a:p>
          <a:p>
            <a:r>
              <a:rPr lang="en-US" sz="4000" b="1">
                <a:solidFill>
                  <a:schemeClr val="bg1"/>
                </a:solidFill>
              </a:rPr>
              <a:t>18G needles</a:t>
            </a:r>
          </a:p>
          <a:p>
            <a:endParaRPr lang="en-US" sz="4000" b="1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FD4921-6286-4FB7-A72F-10C0394777D2}"/>
              </a:ext>
            </a:extLst>
          </p:cNvPr>
          <p:cNvSpPr txBox="1"/>
          <p:nvPr/>
        </p:nvSpPr>
        <p:spPr>
          <a:xfrm>
            <a:off x="6641210" y="1001485"/>
            <a:ext cx="4002314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</a:rPr>
              <a:t>Saline flushes</a:t>
            </a:r>
          </a:p>
          <a:p>
            <a:r>
              <a:rPr lang="en-US" sz="4000" b="1">
                <a:solidFill>
                  <a:schemeClr val="bg1"/>
                </a:solidFill>
              </a:rPr>
              <a:t>D10</a:t>
            </a:r>
          </a:p>
          <a:p>
            <a:r>
              <a:rPr lang="en-US" sz="4000" b="1">
                <a:solidFill>
                  <a:schemeClr val="bg1"/>
                </a:solidFill>
              </a:rPr>
              <a:t>Adenosine</a:t>
            </a:r>
          </a:p>
          <a:p>
            <a:r>
              <a:rPr lang="en-US" sz="4000" b="1">
                <a:solidFill>
                  <a:schemeClr val="bg1"/>
                </a:solidFill>
              </a:rPr>
              <a:t>Diphenhydramine</a:t>
            </a:r>
          </a:p>
          <a:p>
            <a:r>
              <a:rPr lang="en-US" sz="4000" b="1">
                <a:solidFill>
                  <a:schemeClr val="bg1"/>
                </a:solidFill>
              </a:rPr>
              <a:t>Albuterol</a:t>
            </a:r>
          </a:p>
          <a:p>
            <a:r>
              <a:rPr lang="en-US" sz="4000" b="1">
                <a:solidFill>
                  <a:schemeClr val="bg1"/>
                </a:solidFill>
              </a:rPr>
              <a:t>3-way stop cocks</a:t>
            </a:r>
          </a:p>
        </p:txBody>
      </p:sp>
    </p:spTree>
    <p:extLst>
      <p:ext uri="{BB962C8B-B14F-4D97-AF65-F5344CB8AC3E}">
        <p14:creationId xmlns:p14="http://schemas.microsoft.com/office/powerpoint/2010/main" val="357752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E7E2654-CD4A-4B08-9EE0-4AFAEDF78F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7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33" t="5277" r="38611" b="2222"/>
          <a:stretch/>
        </p:blipFill>
        <p:spPr bwMode="auto">
          <a:xfrm rot="16200000">
            <a:off x="3346430" y="-2667001"/>
            <a:ext cx="5499143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FACA52-3C60-4746-BB71-7DD561A23060}"/>
              </a:ext>
            </a:extLst>
          </p:cNvPr>
          <p:cNvSpPr txBox="1"/>
          <p:nvPr/>
        </p:nvSpPr>
        <p:spPr>
          <a:xfrm>
            <a:off x="6116349" y="3203264"/>
            <a:ext cx="574779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>
                <a:solidFill>
                  <a:schemeClr val="bg1"/>
                </a:solidFill>
              </a:rPr>
              <a:t>Nasopharyngeal airways</a:t>
            </a:r>
          </a:p>
          <a:p>
            <a:pPr algn="r"/>
            <a:r>
              <a:rPr lang="en-US" sz="4000" b="1">
                <a:solidFill>
                  <a:schemeClr val="bg1"/>
                </a:solidFill>
              </a:rPr>
              <a:t>Suction connection tubing</a:t>
            </a:r>
          </a:p>
          <a:p>
            <a:pPr algn="r"/>
            <a:r>
              <a:rPr lang="en-US" sz="4000" b="1">
                <a:solidFill>
                  <a:schemeClr val="bg1"/>
                </a:solidFill>
              </a:rPr>
              <a:t>Suction catheter kits</a:t>
            </a:r>
          </a:p>
          <a:p>
            <a:pPr algn="r"/>
            <a:r>
              <a:rPr lang="en-US" sz="4000" b="1" err="1">
                <a:solidFill>
                  <a:schemeClr val="bg1"/>
                </a:solidFill>
              </a:rPr>
              <a:t>Yankauers</a:t>
            </a:r>
            <a:endParaRPr lang="en-US" sz="4000" b="1">
              <a:solidFill>
                <a:schemeClr val="bg1"/>
              </a:solidFill>
            </a:endParaRPr>
          </a:p>
          <a:p>
            <a:pPr algn="r"/>
            <a:r>
              <a:rPr lang="en-US" sz="4000" b="1">
                <a:solidFill>
                  <a:schemeClr val="bg1"/>
                </a:solidFill>
              </a:rPr>
              <a:t>Laryngoscope blades</a:t>
            </a:r>
          </a:p>
        </p:txBody>
      </p:sp>
    </p:spTree>
    <p:extLst>
      <p:ext uri="{BB962C8B-B14F-4D97-AF65-F5344CB8AC3E}">
        <p14:creationId xmlns:p14="http://schemas.microsoft.com/office/powerpoint/2010/main" val="359707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00A6B8B-74BA-4974-B23F-F4186D3955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7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" b="35000"/>
          <a:stretch/>
        </p:blipFill>
        <p:spPr bwMode="auto">
          <a:xfrm rot="10800000">
            <a:off x="0" y="685800"/>
            <a:ext cx="12192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18A722-AB21-4D3A-8C9D-F6CE1FC589C0}"/>
              </a:ext>
            </a:extLst>
          </p:cNvPr>
          <p:cNvSpPr txBox="1"/>
          <p:nvPr/>
        </p:nvSpPr>
        <p:spPr>
          <a:xfrm>
            <a:off x="7292517" y="3287485"/>
            <a:ext cx="489948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>
                <a:solidFill>
                  <a:schemeClr val="bg1"/>
                </a:solidFill>
              </a:rPr>
              <a:t>Nasal canula</a:t>
            </a:r>
          </a:p>
          <a:p>
            <a:pPr algn="r"/>
            <a:r>
              <a:rPr lang="en-US" sz="4000" b="1">
                <a:solidFill>
                  <a:schemeClr val="bg1"/>
                </a:solidFill>
              </a:rPr>
              <a:t>Oxygen masks</a:t>
            </a:r>
          </a:p>
          <a:p>
            <a:pPr algn="r"/>
            <a:r>
              <a:rPr lang="en-US" sz="4000" b="1">
                <a:solidFill>
                  <a:schemeClr val="bg1"/>
                </a:solidFill>
              </a:rPr>
              <a:t>Non-rebreathers</a:t>
            </a:r>
          </a:p>
          <a:p>
            <a:pPr algn="r"/>
            <a:r>
              <a:rPr lang="en-US" sz="4000" b="1">
                <a:solidFill>
                  <a:schemeClr val="bg1"/>
                </a:solidFill>
              </a:rPr>
              <a:t>Various sizes available</a:t>
            </a:r>
          </a:p>
          <a:p>
            <a:pPr algn="r"/>
            <a:endParaRPr lang="en-US" sz="4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59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098184EC-4F10-4663-A784-722A41380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DF5514-EFF0-407D-9803-E7381F6C05BC}"/>
              </a:ext>
            </a:extLst>
          </p:cNvPr>
          <p:cNvSpPr txBox="1"/>
          <p:nvPr/>
        </p:nvSpPr>
        <p:spPr>
          <a:xfrm>
            <a:off x="1720392" y="3687901"/>
            <a:ext cx="5114926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</a:rPr>
              <a:t>Oropharyngeal airways</a:t>
            </a:r>
          </a:p>
          <a:p>
            <a:r>
              <a:rPr lang="en-US" sz="4000" b="1">
                <a:solidFill>
                  <a:schemeClr val="bg1"/>
                </a:solidFill>
              </a:rPr>
              <a:t>Cuff inflater</a:t>
            </a:r>
          </a:p>
          <a:p>
            <a:r>
              <a:rPr lang="en-US" sz="4000" b="1">
                <a:solidFill>
                  <a:schemeClr val="bg1"/>
                </a:solidFill>
              </a:rPr>
              <a:t>LMAs</a:t>
            </a:r>
          </a:p>
          <a:p>
            <a:r>
              <a:rPr lang="en-US" sz="4000" b="1">
                <a:solidFill>
                  <a:schemeClr val="bg1"/>
                </a:solidFill>
              </a:rPr>
              <a:t>Various sizes available</a:t>
            </a:r>
          </a:p>
          <a:p>
            <a:endParaRPr lang="en-US" sz="4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28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A0A6C9C4-6ECB-4FFC-9833-621E151BEE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7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36667"/>
          <a:stretch/>
        </p:blipFill>
        <p:spPr bwMode="auto">
          <a:xfrm rot="10800000">
            <a:off x="-4260" y="535780"/>
            <a:ext cx="12196260" cy="578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9C5EDE-0E89-4936-9CD0-D405481A9526}"/>
              </a:ext>
            </a:extLst>
          </p:cNvPr>
          <p:cNvSpPr txBox="1"/>
          <p:nvPr/>
        </p:nvSpPr>
        <p:spPr>
          <a:xfrm>
            <a:off x="371953" y="2037993"/>
            <a:ext cx="4653262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</a:rPr>
              <a:t>IV Start kits</a:t>
            </a:r>
          </a:p>
          <a:p>
            <a:r>
              <a:rPr lang="en-US" sz="4000" b="1">
                <a:solidFill>
                  <a:schemeClr val="bg1"/>
                </a:solidFill>
              </a:rPr>
              <a:t>1L NS bag</a:t>
            </a:r>
          </a:p>
          <a:p>
            <a:r>
              <a:rPr lang="en-US" sz="4000" b="1">
                <a:solidFill>
                  <a:schemeClr val="bg1"/>
                </a:solidFill>
              </a:rPr>
              <a:t>IV tubing</a:t>
            </a:r>
          </a:p>
          <a:p>
            <a:r>
              <a:rPr lang="en-US" sz="4000" b="1">
                <a:solidFill>
                  <a:schemeClr val="bg1"/>
                </a:solidFill>
              </a:rPr>
              <a:t>IO needles</a:t>
            </a:r>
          </a:p>
          <a:p>
            <a:r>
              <a:rPr lang="en-US" sz="4000" b="1">
                <a:solidFill>
                  <a:schemeClr val="bg1"/>
                </a:solidFill>
              </a:rPr>
              <a:t>Blood culture bottles</a:t>
            </a:r>
          </a:p>
          <a:p>
            <a:r>
              <a:rPr lang="en-US" sz="4000" b="1">
                <a:solidFill>
                  <a:schemeClr val="bg1"/>
                </a:solidFill>
              </a:rPr>
              <a:t>BVMs</a:t>
            </a:r>
          </a:p>
          <a:p>
            <a:endParaRPr lang="en-US" sz="4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8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FA985208-76AB-4108-93CF-83037A9525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6547"/>
            </a:avLst>
          </a:prstGeom>
          <a:gradFill>
            <a:gsLst>
              <a:gs pos="91000">
                <a:srgbClr val="91DFD8">
                  <a:lumMod val="75000"/>
                  <a:lumOff val="25000"/>
                </a:srgbClr>
              </a:gs>
              <a:gs pos="100000">
                <a:schemeClr val="accent5">
                  <a:shade val="93000"/>
                  <a:satMod val="130000"/>
                </a:schemeClr>
              </a:gs>
            </a:gsLst>
            <a:path path="circle">
              <a:fillToRect l="50000" t="50000" r="50000" b="50000"/>
            </a:path>
          </a:gra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512" y="1084266"/>
            <a:ext cx="11464925" cy="4525963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US" sz="5400" b="1" u="sng"/>
              <a:t>Receptionist</a:t>
            </a:r>
          </a:p>
          <a:p>
            <a:pPr marL="342265" indent="-342265"/>
            <a:r>
              <a:rPr lang="en-US" sz="4000"/>
              <a:t>Identify critically ill patient on arrival and alert team</a:t>
            </a:r>
            <a:endParaRPr lang="en-US" sz="4000">
              <a:cs typeface="Calibri"/>
            </a:endParaRPr>
          </a:p>
          <a:p>
            <a:pPr marL="342265" indent="-342265"/>
            <a:r>
              <a:rPr lang="en-US" sz="4000"/>
              <a:t>Can help transfer patient to treatment room</a:t>
            </a:r>
            <a:endParaRPr lang="en-US" sz="4000">
              <a:cs typeface="Calibri"/>
            </a:endParaRPr>
          </a:p>
          <a:p>
            <a:pPr marL="342265" indent="-342265"/>
            <a:r>
              <a:rPr lang="en-US" sz="4000"/>
              <a:t>Complete EMS call sheet to activate EMS or 911 once prompted by provider</a:t>
            </a:r>
            <a:endParaRPr lang="en-US" sz="4000">
              <a:cs typeface="Calibri"/>
            </a:endParaRPr>
          </a:p>
          <a:p>
            <a:pPr marL="342265" indent="-342265"/>
            <a:r>
              <a:rPr lang="en-US" sz="4000"/>
              <a:t>Alert other patients that there may be a delay in care</a:t>
            </a:r>
            <a:endParaRPr lang="en-US" sz="4000">
              <a:cs typeface="Calibri"/>
            </a:endParaRPr>
          </a:p>
          <a:p>
            <a:pPr marL="342265" indent="-342265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7834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004E0ABC-F0E7-4214-888F-DB196FFEF2C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6547"/>
            </a:avLst>
          </a:prstGeom>
          <a:gradFill>
            <a:gsLst>
              <a:gs pos="91000">
                <a:srgbClr val="91DFD8">
                  <a:lumMod val="75000"/>
                  <a:lumOff val="25000"/>
                </a:srgbClr>
              </a:gs>
              <a:gs pos="100000">
                <a:schemeClr val="accent5">
                  <a:shade val="93000"/>
                  <a:satMod val="130000"/>
                </a:schemeClr>
              </a:gs>
            </a:gsLst>
            <a:path path="circle">
              <a:fillToRect l="50000" t="50000" r="50000" b="50000"/>
            </a:path>
          </a:gra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66018"/>
            <a:ext cx="1097280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5800" b="1" u="sng"/>
              <a:t>MA</a:t>
            </a:r>
          </a:p>
          <a:p>
            <a:pPr marL="342265" indent="-342265"/>
            <a:r>
              <a:rPr lang="en-US"/>
              <a:t>Locate and bring code cart to resuscitation </a:t>
            </a:r>
            <a:endParaRPr lang="en-US" sz="3000">
              <a:cs typeface="Calibri"/>
            </a:endParaRPr>
          </a:p>
          <a:p>
            <a:pPr marL="342265" indent="-342265"/>
            <a:r>
              <a:rPr lang="en-US"/>
              <a:t>Assist in procedures when needed</a:t>
            </a:r>
            <a:endParaRPr lang="en-US" sz="3000">
              <a:cs typeface="Calibri"/>
            </a:endParaRPr>
          </a:p>
          <a:p>
            <a:pPr marL="342265" indent="-342265"/>
            <a:r>
              <a:rPr lang="en-US"/>
              <a:t>Can locate and obtain equipment if needed</a:t>
            </a:r>
            <a:endParaRPr lang="en-US" sz="3000">
              <a:cs typeface="Calibri"/>
            </a:endParaRPr>
          </a:p>
          <a:p>
            <a:pPr marL="342265" indent="-342265"/>
            <a:r>
              <a:rPr lang="en-US"/>
              <a:t>Alert other patients in office that there may be a delay in care during emergency</a:t>
            </a:r>
            <a:endParaRPr lang="en-US" sz="3000">
              <a:cs typeface="Calibri"/>
            </a:endParaRPr>
          </a:p>
          <a:p>
            <a:pPr marL="342265" indent="-342265"/>
            <a:r>
              <a:rPr lang="en-US"/>
              <a:t>Can obtain vitals 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54694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9F7A8B65-2C4D-4FED-B5A9-6BFC4D9E41E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6547"/>
            </a:avLst>
          </a:prstGeom>
          <a:gradFill>
            <a:gsLst>
              <a:gs pos="91000">
                <a:srgbClr val="91DFD8">
                  <a:lumMod val="75000"/>
                  <a:lumOff val="25000"/>
                </a:srgbClr>
              </a:gs>
              <a:gs pos="100000">
                <a:schemeClr val="accent5">
                  <a:shade val="93000"/>
                  <a:satMod val="130000"/>
                </a:schemeClr>
              </a:gs>
            </a:gsLst>
            <a:path path="circle">
              <a:fillToRect l="50000" t="50000" r="50000" b="50000"/>
            </a:path>
          </a:gra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275" y="1489868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5400" b="1" u="sng"/>
              <a:t>Nurse/UC Tech</a:t>
            </a:r>
          </a:p>
          <a:p>
            <a:r>
              <a:rPr lang="en-US"/>
              <a:t>Assist in transfer of patient to treatment room </a:t>
            </a:r>
            <a:endParaRPr lang="en-US" sz="3000"/>
          </a:p>
          <a:p>
            <a:r>
              <a:rPr lang="en-US"/>
              <a:t>Establish IV access (if needed)</a:t>
            </a:r>
            <a:endParaRPr lang="en-US" sz="3000"/>
          </a:p>
          <a:p>
            <a:r>
              <a:rPr lang="en-US"/>
              <a:t>Draw up and deliver medications / IVF</a:t>
            </a:r>
            <a:endParaRPr lang="en-US" sz="30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61438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5AD69835-5A0A-4033-B47A-6CD62D70715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6547"/>
            </a:avLst>
          </a:prstGeom>
          <a:gradFill>
            <a:gsLst>
              <a:gs pos="91000">
                <a:srgbClr val="91DFD8">
                  <a:lumMod val="75000"/>
                  <a:lumOff val="25000"/>
                </a:srgbClr>
              </a:gs>
              <a:gs pos="100000">
                <a:schemeClr val="accent5">
                  <a:shade val="93000"/>
                  <a:satMod val="130000"/>
                </a:schemeClr>
              </a:gs>
            </a:gsLst>
            <a:path path="circle">
              <a:fillToRect l="50000" t="50000" r="50000" b="50000"/>
            </a:path>
          </a:gra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66018"/>
            <a:ext cx="10972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800" b="1" u="sng"/>
              <a:t>XRT</a:t>
            </a:r>
          </a:p>
          <a:p>
            <a:r>
              <a:rPr lang="en-US"/>
              <a:t>Clear treatment room (if  occupied)</a:t>
            </a:r>
            <a:endParaRPr lang="en-US" sz="3000"/>
          </a:p>
          <a:p>
            <a:r>
              <a:rPr lang="en-US"/>
              <a:t>Record all pertinent data and medications given</a:t>
            </a:r>
            <a:endParaRPr lang="en-US" sz="3000"/>
          </a:p>
          <a:p>
            <a:r>
              <a:rPr lang="en-US"/>
              <a:t>Can obtain vitals </a:t>
            </a:r>
          </a:p>
          <a:p>
            <a:r>
              <a:rPr lang="en-US"/>
              <a:t>Assume Reception or MA duties if one not present</a:t>
            </a:r>
          </a:p>
        </p:txBody>
      </p:sp>
    </p:spTree>
    <p:extLst>
      <p:ext uri="{BB962C8B-B14F-4D97-AF65-F5344CB8AC3E}">
        <p14:creationId xmlns:p14="http://schemas.microsoft.com/office/powerpoint/2010/main" val="1736368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7B1CD-3C64-49B9-85A1-1455F9904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825967"/>
            <a:ext cx="4953000" cy="291748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200"/>
              <a:t>There is </a:t>
            </a:r>
            <a:r>
              <a:rPr lang="en-US" sz="3200" i="1"/>
              <a:t>currently</a:t>
            </a:r>
            <a:r>
              <a:rPr lang="en-US" sz="3200"/>
              <a:t> no ideal option to help us successfully manage the critically ill child in the outpatient setting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BC4046-128E-4FED-BCCE-AD653FB45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050" y="1291172"/>
            <a:ext cx="6457950" cy="391214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10DE00-B336-4FAE-B864-A9DD39D001BE}"/>
              </a:ext>
            </a:extLst>
          </p:cNvPr>
          <p:cNvSpPr txBox="1"/>
          <p:nvPr/>
        </p:nvSpPr>
        <p:spPr>
          <a:xfrm>
            <a:off x="1407340" y="192776"/>
            <a:ext cx="64579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Searching for “Just Right”</a:t>
            </a:r>
          </a:p>
        </p:txBody>
      </p:sp>
    </p:spTree>
    <p:extLst>
      <p:ext uri="{BB962C8B-B14F-4D97-AF65-F5344CB8AC3E}">
        <p14:creationId xmlns:p14="http://schemas.microsoft.com/office/powerpoint/2010/main" val="230875012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AF679E1E-9C25-4517-B40C-3F36033B95DC}"/>
              </a:ext>
            </a:extLst>
          </p:cNvPr>
          <p:cNvSpPr/>
          <p:nvPr/>
        </p:nvSpPr>
        <p:spPr>
          <a:xfrm>
            <a:off x="0" y="95250"/>
            <a:ext cx="12192000" cy="6858000"/>
          </a:xfrm>
          <a:prstGeom prst="roundRect">
            <a:avLst>
              <a:gd name="adj" fmla="val 6547"/>
            </a:avLst>
          </a:prstGeom>
          <a:gradFill>
            <a:gsLst>
              <a:gs pos="91000">
                <a:srgbClr val="91DFD8">
                  <a:lumMod val="75000"/>
                  <a:lumOff val="25000"/>
                </a:srgbClr>
              </a:gs>
              <a:gs pos="100000">
                <a:schemeClr val="accent5">
                  <a:shade val="93000"/>
                  <a:satMod val="130000"/>
                </a:schemeClr>
              </a:gs>
            </a:gsLst>
            <a:path path="circle">
              <a:fillToRect l="50000" t="50000" r="50000" b="50000"/>
            </a:path>
          </a:gra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61268"/>
            <a:ext cx="10972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800" b="1" u="sng"/>
              <a:t>Provider</a:t>
            </a:r>
          </a:p>
          <a:p>
            <a:r>
              <a:rPr lang="en-US" b="1"/>
              <a:t>Team leader</a:t>
            </a:r>
            <a:r>
              <a:rPr lang="en-US"/>
              <a:t> – all communication routes through the team leader</a:t>
            </a:r>
            <a:endParaRPr lang="en-US" sz="3000"/>
          </a:p>
          <a:p>
            <a:r>
              <a:rPr lang="en-US"/>
              <a:t>Initial assessment and alert staff to notify if EMS is needed</a:t>
            </a:r>
            <a:endParaRPr lang="en-US" sz="3000"/>
          </a:p>
          <a:p>
            <a:r>
              <a:rPr lang="en-US"/>
              <a:t>Direct and administer care</a:t>
            </a:r>
            <a:endParaRPr lang="en-US" sz="3000"/>
          </a:p>
          <a:p>
            <a:r>
              <a:rPr lang="en-US"/>
              <a:t>Will incorporate nursing roles if nurse not present</a:t>
            </a:r>
            <a:endParaRPr lang="en-US" sz="30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57870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AF679E1E-9C25-4517-B40C-3F36033B95DC}"/>
              </a:ext>
            </a:extLst>
          </p:cNvPr>
          <p:cNvSpPr/>
          <p:nvPr/>
        </p:nvSpPr>
        <p:spPr>
          <a:xfrm>
            <a:off x="0" y="95250"/>
            <a:ext cx="12192000" cy="6858000"/>
          </a:xfrm>
          <a:prstGeom prst="roundRect">
            <a:avLst>
              <a:gd name="adj" fmla="val 6547"/>
            </a:avLst>
          </a:prstGeom>
          <a:gradFill>
            <a:gsLst>
              <a:gs pos="91000">
                <a:srgbClr val="91DFD8">
                  <a:lumMod val="75000"/>
                  <a:lumOff val="25000"/>
                </a:srgbClr>
              </a:gs>
              <a:gs pos="100000">
                <a:schemeClr val="accent5">
                  <a:shade val="93000"/>
                  <a:satMod val="130000"/>
                </a:schemeClr>
              </a:gs>
            </a:gsLst>
            <a:path path="circle">
              <a:fillToRect l="50000" t="50000" r="50000" b="50000"/>
            </a:path>
          </a:gra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375443"/>
            <a:ext cx="11401425" cy="452596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21600" b="1" u="sng"/>
              <a:t>Receptionist/MA/XRT</a:t>
            </a:r>
          </a:p>
          <a:p>
            <a:pPr lvl="1">
              <a:lnSpc>
                <a:spcPct val="120000"/>
              </a:lnSpc>
              <a:spcBef>
                <a:spcPts val="1032"/>
              </a:spcBef>
              <a:buFont typeface="Arial" panose="020B0604020202020204" pitchFamily="34" charset="0"/>
              <a:buChar char="•"/>
            </a:pPr>
            <a:r>
              <a:rPr lang="en-US" sz="15200">
                <a:ea typeface="+mn-lt"/>
                <a:cs typeface="+mn-lt"/>
              </a:rPr>
              <a:t>Identify and alert team to critically ill patient</a:t>
            </a:r>
          </a:p>
          <a:p>
            <a:pPr lvl="1">
              <a:lnSpc>
                <a:spcPct val="120000"/>
              </a:lnSpc>
              <a:spcBef>
                <a:spcPts val="1032"/>
              </a:spcBef>
              <a:buFont typeface="Arial" panose="020B0604020202020204" pitchFamily="34" charset="0"/>
              <a:buChar char="•"/>
            </a:pPr>
            <a:r>
              <a:rPr lang="en-US" sz="15200">
                <a:ea typeface="+mn-lt"/>
                <a:cs typeface="+mn-lt"/>
              </a:rPr>
              <a:t>Helps to transfer patient to treatment room</a:t>
            </a:r>
          </a:p>
          <a:p>
            <a:pPr lvl="1">
              <a:lnSpc>
                <a:spcPct val="120000"/>
              </a:lnSpc>
              <a:spcBef>
                <a:spcPts val="1032"/>
              </a:spcBef>
              <a:buFont typeface="Arial" panose="020B0604020202020204" pitchFamily="34" charset="0"/>
              <a:buChar char="•"/>
            </a:pPr>
            <a:r>
              <a:rPr lang="en-US" sz="15200">
                <a:ea typeface="+mn-lt"/>
                <a:cs typeface="+mn-lt"/>
              </a:rPr>
              <a:t>Notify other patients of critical patient and delay</a:t>
            </a:r>
          </a:p>
          <a:p>
            <a:pPr lvl="1">
              <a:lnSpc>
                <a:spcPct val="120000"/>
              </a:lnSpc>
              <a:spcBef>
                <a:spcPts val="1032"/>
              </a:spcBef>
              <a:buFont typeface="Arial" panose="020B0604020202020204" pitchFamily="34" charset="0"/>
              <a:buChar char="•"/>
            </a:pPr>
            <a:r>
              <a:rPr lang="en-US" sz="15200">
                <a:ea typeface="+mn-lt"/>
                <a:cs typeface="+mn-lt"/>
              </a:rPr>
              <a:t>Complete call sheet, activate EMS</a:t>
            </a:r>
          </a:p>
          <a:p>
            <a:pPr lvl="1">
              <a:lnSpc>
                <a:spcPct val="120000"/>
              </a:lnSpc>
              <a:spcBef>
                <a:spcPts val="1032"/>
              </a:spcBef>
              <a:buFont typeface="Arial" panose="020B0604020202020204" pitchFamily="34" charset="0"/>
              <a:buChar char="•"/>
            </a:pPr>
            <a:r>
              <a:rPr lang="en-US" sz="15200"/>
              <a:t>Bring code cart, </a:t>
            </a:r>
            <a:r>
              <a:rPr lang="en-US" sz="15200">
                <a:cs typeface="Calibri"/>
              </a:rPr>
              <a:t>O</a:t>
            </a:r>
            <a:r>
              <a:rPr lang="en-US" sz="15200" baseline="-25000">
                <a:cs typeface="Calibri"/>
              </a:rPr>
              <a:t>2</a:t>
            </a:r>
            <a:r>
              <a:rPr lang="en-US" sz="15200"/>
              <a:t>, other equipment</a:t>
            </a:r>
            <a:endParaRPr lang="en-US" sz="15200">
              <a:cs typeface="Calibri"/>
            </a:endParaRPr>
          </a:p>
          <a:p>
            <a:pPr lvl="1" fontAlgn="base">
              <a:lnSpc>
                <a:spcPct val="120000"/>
              </a:lnSpc>
              <a:spcBef>
                <a:spcPts val="1032"/>
              </a:spcBef>
              <a:buFont typeface="Arial" panose="020B0604020202020204" pitchFamily="34" charset="0"/>
              <a:buChar char="•"/>
            </a:pPr>
            <a:r>
              <a:rPr lang="en-US" sz="15200"/>
              <a:t>Set up any necessary equipment</a:t>
            </a:r>
          </a:p>
          <a:p>
            <a:pPr lvl="1" fontAlgn="base">
              <a:lnSpc>
                <a:spcPct val="120000"/>
              </a:lnSpc>
              <a:spcBef>
                <a:spcPts val="1032"/>
              </a:spcBef>
              <a:buFont typeface="Arial" panose="020B0604020202020204" pitchFamily="34" charset="0"/>
              <a:buChar char="•"/>
            </a:pPr>
            <a:r>
              <a:rPr lang="en-US" sz="15200"/>
              <a:t>Can help with vitals</a:t>
            </a:r>
          </a:p>
          <a:p>
            <a:pPr lvl="1" fontAlgn="base">
              <a:lnSpc>
                <a:spcPct val="120000"/>
              </a:lnSpc>
              <a:spcBef>
                <a:spcPts val="1032"/>
              </a:spcBef>
              <a:buFont typeface="Arial" panose="020B0604020202020204" pitchFamily="34" charset="0"/>
              <a:buChar char="•"/>
            </a:pPr>
            <a:r>
              <a:rPr lang="en-US" sz="15200"/>
              <a:t>Complete EMS call sheet and activate EMS (or XRT)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34993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AF679E1E-9C25-4517-B40C-3F36033B95DC}"/>
              </a:ext>
            </a:extLst>
          </p:cNvPr>
          <p:cNvSpPr/>
          <p:nvPr/>
        </p:nvSpPr>
        <p:spPr>
          <a:xfrm>
            <a:off x="0" y="95250"/>
            <a:ext cx="12192000" cy="6858000"/>
          </a:xfrm>
          <a:prstGeom prst="roundRect">
            <a:avLst>
              <a:gd name="adj" fmla="val 6547"/>
            </a:avLst>
          </a:prstGeom>
          <a:gradFill>
            <a:gsLst>
              <a:gs pos="91000">
                <a:srgbClr val="91DFD8">
                  <a:lumMod val="75000"/>
                  <a:lumOff val="25000"/>
                </a:srgbClr>
              </a:gs>
              <a:gs pos="100000">
                <a:schemeClr val="accent5">
                  <a:shade val="93000"/>
                  <a:satMod val="130000"/>
                </a:schemeClr>
              </a:gs>
            </a:gsLst>
            <a:path path="circle">
              <a:fillToRect l="50000" t="50000" r="50000" b="50000"/>
            </a:path>
          </a:gra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61268"/>
            <a:ext cx="10972800" cy="4525963"/>
          </a:xfrm>
        </p:spPr>
        <p:txBody>
          <a:bodyPr>
            <a:normAutofit fontScale="62500" lnSpcReduction="20000"/>
          </a:bodyPr>
          <a:lstStyle/>
          <a:p>
            <a:pPr marL="0" indent="0" fontAlgn="base">
              <a:buNone/>
            </a:pPr>
            <a:r>
              <a:rPr lang="en-US" sz="5800" b="1" u="sng"/>
              <a:t>Nurse/UC Tech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4300"/>
              <a:t>IV/IO Access, draw up meds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4300"/>
              <a:t>Clears treatment room if needed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4300"/>
              <a:t>Records 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4300"/>
              <a:t>Obtain vitals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4300"/>
              <a:t>Can help with equipment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4300"/>
              <a:t>Complete EMS call sheet and activate EMS (or MA)</a:t>
            </a:r>
          </a:p>
        </p:txBody>
      </p:sp>
    </p:spTree>
    <p:extLst>
      <p:ext uri="{BB962C8B-B14F-4D97-AF65-F5344CB8AC3E}">
        <p14:creationId xmlns:p14="http://schemas.microsoft.com/office/powerpoint/2010/main" val="224351793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AF679E1E-9C25-4517-B40C-3F36033B95DC}"/>
              </a:ext>
            </a:extLst>
          </p:cNvPr>
          <p:cNvSpPr/>
          <p:nvPr/>
        </p:nvSpPr>
        <p:spPr>
          <a:xfrm>
            <a:off x="0" y="95250"/>
            <a:ext cx="12192000" cy="6858000"/>
          </a:xfrm>
          <a:prstGeom prst="roundRect">
            <a:avLst>
              <a:gd name="adj" fmla="val 6547"/>
            </a:avLst>
          </a:prstGeom>
          <a:gradFill>
            <a:gsLst>
              <a:gs pos="91000">
                <a:srgbClr val="91DFD8">
                  <a:lumMod val="75000"/>
                  <a:lumOff val="25000"/>
                </a:srgbClr>
              </a:gs>
              <a:gs pos="100000">
                <a:schemeClr val="accent5">
                  <a:shade val="93000"/>
                  <a:satMod val="130000"/>
                </a:schemeClr>
              </a:gs>
            </a:gsLst>
            <a:path path="circle">
              <a:fillToRect l="50000" t="50000" r="50000" b="50000"/>
            </a:path>
          </a:gra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049" y="651668"/>
            <a:ext cx="11420475" cy="4525963"/>
          </a:xfrm>
        </p:spPr>
        <p:txBody>
          <a:bodyPr>
            <a:normAutofit fontScale="25000" lnSpcReduction="20000"/>
          </a:bodyPr>
          <a:lstStyle/>
          <a:p>
            <a:pPr marL="0" indent="0" fontAlgn="base">
              <a:buNone/>
            </a:pPr>
            <a:r>
              <a:rPr lang="en-US" sz="21600" b="1" u="sng"/>
              <a:t>Provider</a:t>
            </a:r>
          </a:p>
          <a:p>
            <a:pPr lvl="1">
              <a:lnSpc>
                <a:spcPct val="120000"/>
              </a:lnSpc>
              <a:spcBef>
                <a:spcPts val="1032"/>
              </a:spcBef>
              <a:buFont typeface="Arial" panose="020B0604020202020204" pitchFamily="34" charset="0"/>
              <a:buChar char="•"/>
            </a:pPr>
            <a:r>
              <a:rPr lang="en-US" sz="14400" b="1">
                <a:ea typeface="+mn-lt"/>
                <a:cs typeface="+mn-lt"/>
              </a:rPr>
              <a:t>Team Leader</a:t>
            </a:r>
            <a:r>
              <a:rPr lang="en-US" sz="14400">
                <a:ea typeface="+mn-lt"/>
                <a:cs typeface="+mn-lt"/>
              </a:rPr>
              <a:t> – All communication routed through team leader, medical decision making and administering care</a:t>
            </a:r>
          </a:p>
          <a:p>
            <a:pPr lvl="1">
              <a:lnSpc>
                <a:spcPct val="120000"/>
              </a:lnSpc>
              <a:spcBef>
                <a:spcPts val="1032"/>
              </a:spcBef>
              <a:buFont typeface="Arial" panose="020B0604020202020204" pitchFamily="34" charset="0"/>
              <a:buChar char="•"/>
            </a:pPr>
            <a:r>
              <a:rPr lang="en-US" sz="14400">
                <a:ea typeface="+mn-lt"/>
                <a:cs typeface="+mn-lt"/>
              </a:rPr>
              <a:t>Initial Assessment – ABCs</a:t>
            </a:r>
          </a:p>
          <a:p>
            <a:pPr lvl="1">
              <a:lnSpc>
                <a:spcPct val="120000"/>
              </a:lnSpc>
              <a:spcBef>
                <a:spcPts val="1032"/>
              </a:spcBef>
              <a:buFont typeface="Arial" panose="020B0604020202020204" pitchFamily="34" charset="0"/>
              <a:buChar char="•"/>
            </a:pPr>
            <a:r>
              <a:rPr lang="en-US" sz="14400">
                <a:ea typeface="+mn-lt"/>
                <a:cs typeface="+mn-lt"/>
              </a:rPr>
              <a:t>Incorporate nursing roles if no nurse present (draw up and </a:t>
            </a:r>
            <a:r>
              <a:rPr lang="en-US" sz="14400"/>
              <a:t>administer medications, direct </a:t>
            </a:r>
            <a:r>
              <a:rPr lang="en-US" sz="14400">
                <a:cs typeface="Calibri"/>
              </a:rPr>
              <a:t>O</a:t>
            </a:r>
            <a:r>
              <a:rPr lang="en-US" sz="14400" baseline="-25000">
                <a:cs typeface="Calibri"/>
              </a:rPr>
              <a:t>2</a:t>
            </a:r>
            <a:r>
              <a:rPr lang="en-US" sz="14400">
                <a:cs typeface="Calibri"/>
              </a:rPr>
              <a:t>, a</a:t>
            </a:r>
            <a:r>
              <a:rPr lang="en-US" sz="14400"/>
              <a:t>ssist with IV/IO if needed</a:t>
            </a:r>
            <a:r>
              <a:rPr lang="en-US" sz="14400">
                <a:ea typeface="+mn-lt"/>
                <a:cs typeface="+mn-lt"/>
              </a:rPr>
              <a:t>)</a:t>
            </a:r>
          </a:p>
          <a:p>
            <a:pPr lvl="1">
              <a:lnSpc>
                <a:spcPct val="120000"/>
              </a:lnSpc>
              <a:spcBef>
                <a:spcPts val="1032"/>
              </a:spcBef>
              <a:buFont typeface="Arial" panose="020B0604020202020204" pitchFamily="34" charset="0"/>
              <a:buChar char="•"/>
            </a:pPr>
            <a:r>
              <a:rPr lang="en-US" sz="14400">
                <a:ea typeface="+mn-lt"/>
                <a:cs typeface="+mn-lt"/>
              </a:rPr>
              <a:t>Alert staff to notify EMS if needed</a:t>
            </a:r>
            <a:endParaRPr lang="en-US" sz="108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507413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ewgrunt">
            <a:hlinkClick r:id="" action="ppaction://media"/>
            <a:extLst>
              <a:ext uri="{FF2B5EF4-FFF2-40B4-BE49-F238E27FC236}">
                <a16:creationId xmlns:a16="http://schemas.microsoft.com/office/drawing/2014/main" id="{726A5761-5331-454C-A182-13C086477A9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90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3104" y="99751"/>
            <a:ext cx="9765792" cy="66584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361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midiaphragm3">
            <a:hlinkClick r:id="" action="ppaction://media"/>
            <a:extLst>
              <a:ext uri="{FF2B5EF4-FFF2-40B4-BE49-F238E27FC236}">
                <a16:creationId xmlns:a16="http://schemas.microsoft.com/office/drawing/2014/main" id="{55626795-11D5-4CAE-A770-6C9E12B8333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83" end="39343.708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4683" y="87195"/>
            <a:ext cx="9802633" cy="66836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534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osphate_toxicity_short">
            <a:hlinkClick r:id="" action="ppaction://media"/>
            <a:extLst>
              <a:ext uri="{FF2B5EF4-FFF2-40B4-BE49-F238E27FC236}">
                <a16:creationId xmlns:a16="http://schemas.microsoft.com/office/drawing/2014/main" id="{2341C95D-468A-4124-98E0-7CDF1ED569C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412" end="18191.72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8349" y="151057"/>
            <a:ext cx="9615301" cy="65558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481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ttled 2">
            <a:hlinkClick r:id="" action="ppaction://media"/>
            <a:extLst>
              <a:ext uri="{FF2B5EF4-FFF2-40B4-BE49-F238E27FC236}">
                <a16:creationId xmlns:a16="http://schemas.microsoft.com/office/drawing/2014/main" id="{712DCB19-445C-4B3F-B3F7-97C01FBE974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558" end="5009.8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3346" y="147645"/>
            <a:ext cx="9625307" cy="65627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78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hydration_severe_dka_paramedic_2">
            <a:hlinkClick r:id="" action="ppaction://media"/>
            <a:extLst>
              <a:ext uri="{FF2B5EF4-FFF2-40B4-BE49-F238E27FC236}">
                <a16:creationId xmlns:a16="http://schemas.microsoft.com/office/drawing/2014/main" id="{56A34E1B-8A08-421B-8575-8F84A569B6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5439" y="674072"/>
            <a:ext cx="8081122" cy="55098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005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160AEB32-1CD0-42C2-8F9F-983A0778E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288" y="0"/>
            <a:ext cx="52974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601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row: Right 7">
            <a:extLst>
              <a:ext uri="{FF2B5EF4-FFF2-40B4-BE49-F238E27FC236}">
                <a16:creationId xmlns:a16="http://schemas.microsoft.com/office/drawing/2014/main" id="{D32F9370-0FB2-4988-82BF-C48280D13C1A}"/>
              </a:ext>
            </a:extLst>
          </p:cNvPr>
          <p:cNvSpPr/>
          <p:nvPr/>
        </p:nvSpPr>
        <p:spPr>
          <a:xfrm>
            <a:off x="1251455" y="1189318"/>
            <a:ext cx="9652819" cy="4525963"/>
          </a:xfrm>
          <a:prstGeom prst="rightArrow">
            <a:avLst>
              <a:gd name="adj1" fmla="val 50000"/>
              <a:gd name="adj2" fmla="val 64942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4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830719D-CAB4-4988-8F77-47A2908632E4}"/>
              </a:ext>
            </a:extLst>
          </p:cNvPr>
          <p:cNvSpPr/>
          <p:nvPr/>
        </p:nvSpPr>
        <p:spPr>
          <a:xfrm>
            <a:off x="403617" y="2547106"/>
            <a:ext cx="2521887" cy="1810385"/>
          </a:xfrm>
          <a:custGeom>
            <a:avLst/>
            <a:gdLst>
              <a:gd name="connsiteX0" fmla="*/ 0 w 2521887"/>
              <a:gd name="connsiteY0" fmla="*/ 301737 h 1810385"/>
              <a:gd name="connsiteX1" fmla="*/ 301737 w 2521887"/>
              <a:gd name="connsiteY1" fmla="*/ 0 h 1810385"/>
              <a:gd name="connsiteX2" fmla="*/ 2220150 w 2521887"/>
              <a:gd name="connsiteY2" fmla="*/ 0 h 1810385"/>
              <a:gd name="connsiteX3" fmla="*/ 2521887 w 2521887"/>
              <a:gd name="connsiteY3" fmla="*/ 301737 h 1810385"/>
              <a:gd name="connsiteX4" fmla="*/ 2521887 w 2521887"/>
              <a:gd name="connsiteY4" fmla="*/ 1508648 h 1810385"/>
              <a:gd name="connsiteX5" fmla="*/ 2220150 w 2521887"/>
              <a:gd name="connsiteY5" fmla="*/ 1810385 h 1810385"/>
              <a:gd name="connsiteX6" fmla="*/ 301737 w 2521887"/>
              <a:gd name="connsiteY6" fmla="*/ 1810385 h 1810385"/>
              <a:gd name="connsiteX7" fmla="*/ 0 w 2521887"/>
              <a:gd name="connsiteY7" fmla="*/ 1508648 h 1810385"/>
              <a:gd name="connsiteX8" fmla="*/ 0 w 2521887"/>
              <a:gd name="connsiteY8" fmla="*/ 301737 h 1810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21887" h="1810385">
                <a:moveTo>
                  <a:pt x="0" y="301737"/>
                </a:moveTo>
                <a:cubicBezTo>
                  <a:pt x="0" y="135092"/>
                  <a:pt x="135092" y="0"/>
                  <a:pt x="301737" y="0"/>
                </a:cubicBezTo>
                <a:lnTo>
                  <a:pt x="2220150" y="0"/>
                </a:lnTo>
                <a:cubicBezTo>
                  <a:pt x="2386795" y="0"/>
                  <a:pt x="2521887" y="135092"/>
                  <a:pt x="2521887" y="301737"/>
                </a:cubicBezTo>
                <a:lnTo>
                  <a:pt x="2521887" y="1508648"/>
                </a:lnTo>
                <a:cubicBezTo>
                  <a:pt x="2521887" y="1675293"/>
                  <a:pt x="2386795" y="1810385"/>
                  <a:pt x="2220150" y="1810385"/>
                </a:cubicBezTo>
                <a:lnTo>
                  <a:pt x="301737" y="1810385"/>
                </a:lnTo>
                <a:cubicBezTo>
                  <a:pt x="135092" y="1810385"/>
                  <a:pt x="0" y="1675293"/>
                  <a:pt x="0" y="1508648"/>
                </a:cubicBezTo>
                <a:lnTo>
                  <a:pt x="0" y="301737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16" tIns="179816" rIns="179816" bIns="179816" numCol="1" spcCol="1270" anchor="ctr" anchorCtr="0">
            <a:noAutofit/>
          </a:bodyPr>
          <a:lstStyle/>
          <a:p>
            <a:pPr marL="0" marR="0" lvl="0" indent="0" algn="ctr" defTabSz="1066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2005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1066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Initially staffed almost exclusively w/PEM physicians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75CC542-F0D3-4FD2-A5D6-EA0AB9BE1BC0}"/>
              </a:ext>
            </a:extLst>
          </p:cNvPr>
          <p:cNvSpPr/>
          <p:nvPr/>
        </p:nvSpPr>
        <p:spPr>
          <a:xfrm>
            <a:off x="3345819" y="2547106"/>
            <a:ext cx="2521887" cy="1810385"/>
          </a:xfrm>
          <a:custGeom>
            <a:avLst/>
            <a:gdLst>
              <a:gd name="connsiteX0" fmla="*/ 0 w 2521887"/>
              <a:gd name="connsiteY0" fmla="*/ 301737 h 1810385"/>
              <a:gd name="connsiteX1" fmla="*/ 301737 w 2521887"/>
              <a:gd name="connsiteY1" fmla="*/ 0 h 1810385"/>
              <a:gd name="connsiteX2" fmla="*/ 2220150 w 2521887"/>
              <a:gd name="connsiteY2" fmla="*/ 0 h 1810385"/>
              <a:gd name="connsiteX3" fmla="*/ 2521887 w 2521887"/>
              <a:gd name="connsiteY3" fmla="*/ 301737 h 1810385"/>
              <a:gd name="connsiteX4" fmla="*/ 2521887 w 2521887"/>
              <a:gd name="connsiteY4" fmla="*/ 1508648 h 1810385"/>
              <a:gd name="connsiteX5" fmla="*/ 2220150 w 2521887"/>
              <a:gd name="connsiteY5" fmla="*/ 1810385 h 1810385"/>
              <a:gd name="connsiteX6" fmla="*/ 301737 w 2521887"/>
              <a:gd name="connsiteY6" fmla="*/ 1810385 h 1810385"/>
              <a:gd name="connsiteX7" fmla="*/ 0 w 2521887"/>
              <a:gd name="connsiteY7" fmla="*/ 1508648 h 1810385"/>
              <a:gd name="connsiteX8" fmla="*/ 0 w 2521887"/>
              <a:gd name="connsiteY8" fmla="*/ 301737 h 1810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21887" h="1810385">
                <a:moveTo>
                  <a:pt x="0" y="301737"/>
                </a:moveTo>
                <a:cubicBezTo>
                  <a:pt x="0" y="135092"/>
                  <a:pt x="135092" y="0"/>
                  <a:pt x="301737" y="0"/>
                </a:cubicBezTo>
                <a:lnTo>
                  <a:pt x="2220150" y="0"/>
                </a:lnTo>
                <a:cubicBezTo>
                  <a:pt x="2386795" y="0"/>
                  <a:pt x="2521887" y="135092"/>
                  <a:pt x="2521887" y="301737"/>
                </a:cubicBezTo>
                <a:lnTo>
                  <a:pt x="2521887" y="1508648"/>
                </a:lnTo>
                <a:cubicBezTo>
                  <a:pt x="2521887" y="1675293"/>
                  <a:pt x="2386795" y="1810385"/>
                  <a:pt x="2220150" y="1810385"/>
                </a:cubicBezTo>
                <a:lnTo>
                  <a:pt x="301737" y="1810385"/>
                </a:lnTo>
                <a:cubicBezTo>
                  <a:pt x="135092" y="1810385"/>
                  <a:pt x="0" y="1675293"/>
                  <a:pt x="0" y="1508648"/>
                </a:cubicBezTo>
                <a:lnTo>
                  <a:pt x="0" y="301737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-1488257"/>
              <a:satOff val="8966"/>
              <a:lumOff val="719"/>
              <a:alphaOff val="0"/>
            </a:schemeClr>
          </a:fillRef>
          <a:effectRef idx="2">
            <a:schemeClr val="accent4">
              <a:hueOff val="-1488257"/>
              <a:satOff val="8966"/>
              <a:lumOff val="71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16" tIns="179816" rIns="179816" bIns="179816" numCol="1" spcCol="1270" anchor="ctr" anchorCtr="0">
            <a:noAutofit/>
          </a:bodyPr>
          <a:lstStyle/>
          <a:p>
            <a:pPr marL="0" marR="0" lvl="0" indent="0" algn="ctr" defTabSz="1066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2010</a:t>
            </a: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1066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“Can our offices be staffed by anyone other than a PEM physician?”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EA468B7-9401-4F95-A0B9-FAD6C7C1CF61}"/>
              </a:ext>
            </a:extLst>
          </p:cNvPr>
          <p:cNvSpPr/>
          <p:nvPr/>
        </p:nvSpPr>
        <p:spPr>
          <a:xfrm>
            <a:off x="6288022" y="2547106"/>
            <a:ext cx="2521887" cy="1810385"/>
          </a:xfrm>
          <a:custGeom>
            <a:avLst/>
            <a:gdLst>
              <a:gd name="connsiteX0" fmla="*/ 0 w 2521887"/>
              <a:gd name="connsiteY0" fmla="*/ 301737 h 1810385"/>
              <a:gd name="connsiteX1" fmla="*/ 301737 w 2521887"/>
              <a:gd name="connsiteY1" fmla="*/ 0 h 1810385"/>
              <a:gd name="connsiteX2" fmla="*/ 2220150 w 2521887"/>
              <a:gd name="connsiteY2" fmla="*/ 0 h 1810385"/>
              <a:gd name="connsiteX3" fmla="*/ 2521887 w 2521887"/>
              <a:gd name="connsiteY3" fmla="*/ 301737 h 1810385"/>
              <a:gd name="connsiteX4" fmla="*/ 2521887 w 2521887"/>
              <a:gd name="connsiteY4" fmla="*/ 1508648 h 1810385"/>
              <a:gd name="connsiteX5" fmla="*/ 2220150 w 2521887"/>
              <a:gd name="connsiteY5" fmla="*/ 1810385 h 1810385"/>
              <a:gd name="connsiteX6" fmla="*/ 301737 w 2521887"/>
              <a:gd name="connsiteY6" fmla="*/ 1810385 h 1810385"/>
              <a:gd name="connsiteX7" fmla="*/ 0 w 2521887"/>
              <a:gd name="connsiteY7" fmla="*/ 1508648 h 1810385"/>
              <a:gd name="connsiteX8" fmla="*/ 0 w 2521887"/>
              <a:gd name="connsiteY8" fmla="*/ 301737 h 1810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21887" h="1810385">
                <a:moveTo>
                  <a:pt x="0" y="301737"/>
                </a:moveTo>
                <a:cubicBezTo>
                  <a:pt x="0" y="135092"/>
                  <a:pt x="135092" y="0"/>
                  <a:pt x="301737" y="0"/>
                </a:cubicBezTo>
                <a:lnTo>
                  <a:pt x="2220150" y="0"/>
                </a:lnTo>
                <a:cubicBezTo>
                  <a:pt x="2386795" y="0"/>
                  <a:pt x="2521887" y="135092"/>
                  <a:pt x="2521887" y="301737"/>
                </a:cubicBezTo>
                <a:lnTo>
                  <a:pt x="2521887" y="1508648"/>
                </a:lnTo>
                <a:cubicBezTo>
                  <a:pt x="2521887" y="1675293"/>
                  <a:pt x="2386795" y="1810385"/>
                  <a:pt x="2220150" y="1810385"/>
                </a:cubicBezTo>
                <a:lnTo>
                  <a:pt x="301737" y="1810385"/>
                </a:lnTo>
                <a:cubicBezTo>
                  <a:pt x="135092" y="1810385"/>
                  <a:pt x="0" y="1675293"/>
                  <a:pt x="0" y="1508648"/>
                </a:cubicBezTo>
                <a:lnTo>
                  <a:pt x="0" y="301737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-2976513"/>
              <a:satOff val="17933"/>
              <a:lumOff val="1437"/>
              <a:alphaOff val="0"/>
            </a:schemeClr>
          </a:fillRef>
          <a:effectRef idx="2">
            <a:schemeClr val="accent4">
              <a:hueOff val="-2976513"/>
              <a:satOff val="17933"/>
              <a:lumOff val="143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16" tIns="179816" rIns="179816" bIns="179816" numCol="1" spcCol="1270" anchor="ctr" anchorCtr="0">
            <a:noAutofit/>
          </a:bodyPr>
          <a:lstStyle/>
          <a:p>
            <a:pPr marL="0" marR="0" lvl="0" indent="0" algn="ctr" defTabSz="1066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2012</a:t>
            </a: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1066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en-US" sz="19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</a:t>
            </a: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ever pediatric urgent care physician fellowship program created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6DAC9FD-0AB7-4CBC-A9C3-D6AED087EA66}"/>
              </a:ext>
            </a:extLst>
          </p:cNvPr>
          <p:cNvSpPr/>
          <p:nvPr/>
        </p:nvSpPr>
        <p:spPr>
          <a:xfrm>
            <a:off x="9230224" y="2547106"/>
            <a:ext cx="2521887" cy="1810385"/>
          </a:xfrm>
          <a:custGeom>
            <a:avLst/>
            <a:gdLst>
              <a:gd name="connsiteX0" fmla="*/ 0 w 2521887"/>
              <a:gd name="connsiteY0" fmla="*/ 301737 h 1810385"/>
              <a:gd name="connsiteX1" fmla="*/ 301737 w 2521887"/>
              <a:gd name="connsiteY1" fmla="*/ 0 h 1810385"/>
              <a:gd name="connsiteX2" fmla="*/ 2220150 w 2521887"/>
              <a:gd name="connsiteY2" fmla="*/ 0 h 1810385"/>
              <a:gd name="connsiteX3" fmla="*/ 2521887 w 2521887"/>
              <a:gd name="connsiteY3" fmla="*/ 301737 h 1810385"/>
              <a:gd name="connsiteX4" fmla="*/ 2521887 w 2521887"/>
              <a:gd name="connsiteY4" fmla="*/ 1508648 h 1810385"/>
              <a:gd name="connsiteX5" fmla="*/ 2220150 w 2521887"/>
              <a:gd name="connsiteY5" fmla="*/ 1810385 h 1810385"/>
              <a:gd name="connsiteX6" fmla="*/ 301737 w 2521887"/>
              <a:gd name="connsiteY6" fmla="*/ 1810385 h 1810385"/>
              <a:gd name="connsiteX7" fmla="*/ 0 w 2521887"/>
              <a:gd name="connsiteY7" fmla="*/ 1508648 h 1810385"/>
              <a:gd name="connsiteX8" fmla="*/ 0 w 2521887"/>
              <a:gd name="connsiteY8" fmla="*/ 301737 h 1810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21887" h="1810385">
                <a:moveTo>
                  <a:pt x="0" y="301737"/>
                </a:moveTo>
                <a:cubicBezTo>
                  <a:pt x="0" y="135092"/>
                  <a:pt x="135092" y="0"/>
                  <a:pt x="301737" y="0"/>
                </a:cubicBezTo>
                <a:lnTo>
                  <a:pt x="2220150" y="0"/>
                </a:lnTo>
                <a:cubicBezTo>
                  <a:pt x="2386795" y="0"/>
                  <a:pt x="2521887" y="135092"/>
                  <a:pt x="2521887" y="301737"/>
                </a:cubicBezTo>
                <a:lnTo>
                  <a:pt x="2521887" y="1508648"/>
                </a:lnTo>
                <a:cubicBezTo>
                  <a:pt x="2521887" y="1675293"/>
                  <a:pt x="2386795" y="1810385"/>
                  <a:pt x="2220150" y="1810385"/>
                </a:cubicBezTo>
                <a:lnTo>
                  <a:pt x="301737" y="1810385"/>
                </a:lnTo>
                <a:cubicBezTo>
                  <a:pt x="135092" y="1810385"/>
                  <a:pt x="0" y="1675293"/>
                  <a:pt x="0" y="1508648"/>
                </a:cubicBezTo>
                <a:lnTo>
                  <a:pt x="0" y="301737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-4464770"/>
              <a:satOff val="26899"/>
              <a:lumOff val="2156"/>
              <a:alphaOff val="0"/>
            </a:schemeClr>
          </a:fillRef>
          <a:effectRef idx="2">
            <a:schemeClr val="accent4">
              <a:hueOff val="-4464770"/>
              <a:satOff val="26899"/>
              <a:lumOff val="215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16" tIns="179816" rIns="179816" bIns="179816" numCol="1" spcCol="1270" anchor="ctr" anchorCtr="0">
            <a:noAutofit/>
          </a:bodyPr>
          <a:lstStyle/>
          <a:p>
            <a:pPr marL="0" marR="0" lvl="0" indent="0" algn="ctr" defTabSz="1066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Present Day </a:t>
            </a:r>
          </a:p>
          <a:p>
            <a:pPr marL="0" marR="0" lvl="0" indent="0" algn="ctr" defTabSz="1066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Multiple provider types (gen peds/FP physicians &amp; APPs) with varied levels of experience/training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9BBFD2-C39E-4121-91A4-DC0D2C59B9AD}"/>
              </a:ext>
            </a:extLst>
          </p:cNvPr>
          <p:cNvSpPr txBox="1"/>
          <p:nvPr/>
        </p:nvSpPr>
        <p:spPr>
          <a:xfrm flipH="1">
            <a:off x="1535522" y="289463"/>
            <a:ext cx="63249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 Evolution of Our Staffing Model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 w="0">
                <a:solidFill>
                  <a:prstClr val="black"/>
                </a:solidFill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23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Summary Zoom 4">
                <a:extLst>
                  <a:ext uri="{FF2B5EF4-FFF2-40B4-BE49-F238E27FC236}">
                    <a16:creationId xmlns:a16="http://schemas.microsoft.com/office/drawing/2014/main" id="{7D262907-3CE0-45B9-B8D1-40C429EDCBD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09600" y="606670"/>
              <a:ext cx="10972800" cy="4525963"/>
            </p:xfrm>
            <a:graphic>
              <a:graphicData uri="http://schemas.microsoft.com/office/powerpoint/2016/summaryzoom">
                <psuz:summaryZm>
                  <psuz:summaryZmObj sectionId="{18EF8186-8DF5-4150-A6E8-86C00FF16C3A}">
                    <psuz:zmPr id="{DBF7B111-A06C-4CD6-A68F-330B5A8EF1BB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865630" y="226298"/>
                          <a:ext cx="7241540" cy="4073367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Summary Zoom 4">
                <a:extLst>
                  <a:ext uri="{FF2B5EF4-FFF2-40B4-BE49-F238E27FC236}">
                    <a16:creationId xmlns:a16="http://schemas.microsoft.com/office/drawing/2014/main" id="{7D262907-3CE0-45B9-B8D1-40C429EDCBD7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609600" y="606670"/>
                <a:ext cx="10972800" cy="4525963"/>
                <a:chOff x="609600" y="606670"/>
                <a:chExt cx="10972800" cy="4525963"/>
              </a:xfrm>
            </p:grpSpPr>
            <p:pic>
              <p:nvPicPr>
                <p:cNvPr id="2" name="Picture 2"/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475230" y="832968"/>
                  <a:ext cx="7241540" cy="4073367"/>
                </a:xfrm>
                <a:prstGeom prst="rect">
                  <a:avLst/>
                </a:prstGeom>
                <a:ln w="3175">
                  <a:noFill/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10883381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BA63E-9D7B-463D-8E43-3940772BC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Summary Zoom 4">
                <a:extLst>
                  <a:ext uri="{FF2B5EF4-FFF2-40B4-BE49-F238E27FC236}">
                    <a16:creationId xmlns:a16="http://schemas.microsoft.com/office/drawing/2014/main" id="{2CA265CB-B088-4F60-A3BA-55BBAE11578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09600" y="1600200"/>
              <a:ext cx="10972800" cy="4525963"/>
            </p:xfrm>
            <a:graphic>
              <a:graphicData uri="http://schemas.microsoft.com/office/powerpoint/2016/summaryzoom">
                <psuz:summaryZm>
                  <psuz:summaryZmObj sectionId="{3C9334EA-C92C-4CDC-8067-F59E82CE7C2F}">
                    <psuz:zmPr id="{18A08654-2B0A-49E4-97F6-5361D54CCBE7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865630" y="226298"/>
                          <a:ext cx="7241540" cy="407336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Summary Zoom 4">
                <a:extLst>
                  <a:ext uri="{FF2B5EF4-FFF2-40B4-BE49-F238E27FC236}">
                    <a16:creationId xmlns:a16="http://schemas.microsoft.com/office/drawing/2014/main" id="{2CA265CB-B088-4F60-A3BA-55BBAE115785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609600" y="1600200"/>
                <a:ext cx="10972800" cy="4525963"/>
                <a:chOff x="609600" y="1600200"/>
                <a:chExt cx="10972800" cy="4525963"/>
              </a:xfrm>
            </p:grpSpPr>
            <p:pic>
              <p:nvPicPr>
                <p:cNvPr id="3" name="Picture 3"/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475230" y="1826498"/>
                  <a:ext cx="7241540" cy="4073367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184488675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2B47C5A-D89C-4ACB-8F9A-9590BB385D2B}"/>
              </a:ext>
            </a:extLst>
          </p:cNvPr>
          <p:cNvSpPr txBox="1"/>
          <p:nvPr/>
        </p:nvSpPr>
        <p:spPr>
          <a:xfrm>
            <a:off x="3519557" y="150726"/>
            <a:ext cx="51528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</a:rPr>
              <a:t>Hypovolemic Shock</a:t>
            </a:r>
          </a:p>
        </p:txBody>
      </p:sp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E0D671E-1DBD-44B3-BEBE-74841025D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02" y="981723"/>
            <a:ext cx="7617395" cy="587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15675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11EAE-B03B-4C7B-B31D-3E87A31A4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Summary Zoom 4">
                <a:extLst>
                  <a:ext uri="{FF2B5EF4-FFF2-40B4-BE49-F238E27FC236}">
                    <a16:creationId xmlns:a16="http://schemas.microsoft.com/office/drawing/2014/main" id="{CC533E61-5830-463F-859B-1E63D9030BA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09600" y="1600200"/>
              <a:ext cx="10972800" cy="4525963"/>
            </p:xfrm>
            <a:graphic>
              <a:graphicData uri="http://schemas.microsoft.com/office/powerpoint/2016/summaryzoom">
                <psuz:summaryZm>
                  <psuz:summaryZmObj sectionId="{315CB50A-121C-4D0D-8C4B-FB315C0BEB81}">
                    <psuz:zmPr id="{F6EEBC3A-4B55-45A4-A5F3-69886A09551F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865630" y="226298"/>
                          <a:ext cx="7241540" cy="407336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Summary Zoom 4">
                <a:extLst>
                  <a:ext uri="{FF2B5EF4-FFF2-40B4-BE49-F238E27FC236}">
                    <a16:creationId xmlns:a16="http://schemas.microsoft.com/office/drawing/2014/main" id="{CC533E61-5830-463F-859B-1E63D9030BA5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609600" y="1600200"/>
                <a:ext cx="10972800" cy="4525963"/>
                <a:chOff x="609600" y="1600200"/>
                <a:chExt cx="10972800" cy="4525963"/>
              </a:xfrm>
            </p:grpSpPr>
            <p:pic>
              <p:nvPicPr>
                <p:cNvPr id="3" name="Picture 3"/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475230" y="1826498"/>
                  <a:ext cx="7241540" cy="4073367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343008619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A93BE1-2BFA-410A-ACE9-24A7844F55B9}"/>
              </a:ext>
            </a:extLst>
          </p:cNvPr>
          <p:cNvSpPr txBox="1"/>
          <p:nvPr/>
        </p:nvSpPr>
        <p:spPr>
          <a:xfrm>
            <a:off x="3699959" y="140676"/>
            <a:ext cx="48095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</a:rPr>
              <a:t>Distributive Shock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EE9C51-0E54-4DB6-9E5E-A853BF545FE8}"/>
              </a:ext>
            </a:extLst>
          </p:cNvPr>
          <p:cNvSpPr/>
          <p:nvPr/>
        </p:nvSpPr>
        <p:spPr>
          <a:xfrm>
            <a:off x="372398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48D852-4DFD-4F88-8318-2FCC87A0CDA0}"/>
              </a:ext>
            </a:extLst>
          </p:cNvPr>
          <p:cNvSpPr/>
          <p:nvPr/>
        </p:nvSpPr>
        <p:spPr>
          <a:xfrm>
            <a:off x="372398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DD62DB-EF65-4F29-BBC9-028A3C04A232}"/>
              </a:ext>
            </a:extLst>
          </p:cNvPr>
          <p:cNvSpPr/>
          <p:nvPr/>
        </p:nvSpPr>
        <p:spPr>
          <a:xfrm>
            <a:off x="372398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4984EF-DDA3-4C78-B045-03CB5329528C}"/>
              </a:ext>
            </a:extLst>
          </p:cNvPr>
          <p:cNvSpPr/>
          <p:nvPr/>
        </p:nvSpPr>
        <p:spPr>
          <a:xfrm>
            <a:off x="372398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3DE7D0-EA62-4E21-B9E2-CE028D010C49}"/>
              </a:ext>
            </a:extLst>
          </p:cNvPr>
          <p:cNvSpPr/>
          <p:nvPr/>
        </p:nvSpPr>
        <p:spPr>
          <a:xfrm>
            <a:off x="372398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54254F-68EB-4103-AB6C-8F7D7C6E6736}"/>
              </a:ext>
            </a:extLst>
          </p:cNvPr>
          <p:cNvSpPr/>
          <p:nvPr/>
        </p:nvSpPr>
        <p:spPr>
          <a:xfrm>
            <a:off x="372398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B45CC6-8B42-45D0-8B91-4CD69A5BF5AA}"/>
              </a:ext>
            </a:extLst>
          </p:cNvPr>
          <p:cNvSpPr/>
          <p:nvPr/>
        </p:nvSpPr>
        <p:spPr>
          <a:xfrm>
            <a:off x="3723983" y="3244334"/>
            <a:ext cx="348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en-US"/>
              <a:t>  </a:t>
            </a: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28F28264-046A-4C2C-A39E-226A1E068691}"/>
              </a:ext>
            </a:extLst>
          </p:cNvPr>
          <p:cNvSpPr/>
          <p:nvPr/>
        </p:nvSpPr>
        <p:spPr>
          <a:xfrm rot="16200000">
            <a:off x="7039127" y="4594136"/>
            <a:ext cx="415864" cy="301863"/>
          </a:xfrm>
          <a:prstGeom prst="triangle">
            <a:avLst/>
          </a:prstGeom>
          <a:solidFill>
            <a:srgbClr val="484DB4"/>
          </a:solidFill>
          <a:ln>
            <a:solidFill>
              <a:srgbClr val="5447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3327C926-274C-43D0-88C5-014618E8EEFF}"/>
              </a:ext>
            </a:extLst>
          </p:cNvPr>
          <p:cNvGraphicFramePr/>
          <p:nvPr/>
        </p:nvGraphicFramePr>
        <p:xfrm>
          <a:off x="7446684" y="2625182"/>
          <a:ext cx="4656967" cy="24543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1744A229-26F0-4916-A750-31B61CAA48FC}"/>
              </a:ext>
            </a:extLst>
          </p:cNvPr>
          <p:cNvGrpSpPr/>
          <p:nvPr/>
        </p:nvGrpSpPr>
        <p:grpSpPr>
          <a:xfrm>
            <a:off x="7424689" y="5079538"/>
            <a:ext cx="4678962" cy="265892"/>
            <a:chOff x="4617" y="29418"/>
            <a:chExt cx="4754688" cy="42364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D9B37A0-F8D0-44D1-A2CD-430432F51731}"/>
                </a:ext>
              </a:extLst>
            </p:cNvPr>
            <p:cNvSpPr/>
            <p:nvPr/>
          </p:nvSpPr>
          <p:spPr>
            <a:xfrm>
              <a:off x="4617" y="29418"/>
              <a:ext cx="4727719" cy="423640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ctangle: Rounded Corners 4">
              <a:extLst>
                <a:ext uri="{FF2B5EF4-FFF2-40B4-BE49-F238E27FC236}">
                  <a16:creationId xmlns:a16="http://schemas.microsoft.com/office/drawing/2014/main" id="{7ED9BDF1-C98F-4C1B-A845-4FCCFCFF0BCF}"/>
                </a:ext>
              </a:extLst>
            </p:cNvPr>
            <p:cNvSpPr txBox="1"/>
            <p:nvPr/>
          </p:nvSpPr>
          <p:spPr>
            <a:xfrm>
              <a:off x="4617" y="50097"/>
              <a:ext cx="4754688" cy="3822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34290" rIns="68580" bIns="3429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b="1">
                  <a:solidFill>
                    <a:srgbClr val="FFFF00"/>
                  </a:solidFill>
                </a:rPr>
                <a:t>**Low BP in context of anaphylaxis can be ominous – watch closely**</a:t>
              </a:r>
              <a:endParaRPr lang="en-US" sz="1200" b="1" kern="1200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34" name="Diagram 33">
            <a:extLst>
              <a:ext uri="{FF2B5EF4-FFF2-40B4-BE49-F238E27FC236}">
                <a16:creationId xmlns:a16="http://schemas.microsoft.com/office/drawing/2014/main" id="{F94C1C10-9DAF-48D5-8C8D-CD9BDEC5A66E}"/>
              </a:ext>
            </a:extLst>
          </p:cNvPr>
          <p:cNvGraphicFramePr/>
          <p:nvPr/>
        </p:nvGraphicFramePr>
        <p:xfrm>
          <a:off x="151616" y="1234981"/>
          <a:ext cx="6905204" cy="5065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5" name="Picture 34" descr="Diagram&#10;&#10;Description automatically generated">
            <a:extLst>
              <a:ext uri="{FF2B5EF4-FFF2-40B4-BE49-F238E27FC236}">
                <a16:creationId xmlns:a16="http://schemas.microsoft.com/office/drawing/2014/main" id="{83FCDF92-3673-4CD9-8568-EB4072E6348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1"/>
          <a:stretch/>
        </p:blipFill>
        <p:spPr>
          <a:xfrm>
            <a:off x="1443211" y="1263856"/>
            <a:ext cx="4322013" cy="132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8293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060A2-6BAF-49EA-BBBA-8531E1041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Summary Zoom 4">
                <a:extLst>
                  <a:ext uri="{FF2B5EF4-FFF2-40B4-BE49-F238E27FC236}">
                    <a16:creationId xmlns:a16="http://schemas.microsoft.com/office/drawing/2014/main" id="{BF0F3B81-DF70-46B9-8449-1FB67B5D8AC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09600" y="1600200"/>
              <a:ext cx="10972800" cy="4525963"/>
            </p:xfrm>
            <a:graphic>
              <a:graphicData uri="http://schemas.microsoft.com/office/powerpoint/2016/summaryzoom">
                <psuz:summaryZm>
                  <psuz:summaryZmObj sectionId="{9403B689-9D15-46EA-9F10-F172AED2F79B}">
                    <psuz:zmPr id="{C7B3C127-7C8F-448C-9BB4-A0241684613E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865630" y="226298"/>
                          <a:ext cx="7241540" cy="407336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Summary Zoom 4">
                <a:extLst>
                  <a:ext uri="{FF2B5EF4-FFF2-40B4-BE49-F238E27FC236}">
                    <a16:creationId xmlns:a16="http://schemas.microsoft.com/office/drawing/2014/main" id="{BF0F3B81-DF70-46B9-8449-1FB67B5D8ACD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609600" y="1600200"/>
                <a:ext cx="10972800" cy="4525963"/>
                <a:chOff x="609600" y="1600200"/>
                <a:chExt cx="10972800" cy="4525963"/>
              </a:xfrm>
            </p:grpSpPr>
            <p:pic>
              <p:nvPicPr>
                <p:cNvPr id="3" name="Picture 3"/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475230" y="1826498"/>
                  <a:ext cx="7241540" cy="4073367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134608860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EECB9C-7A5B-4A24-97F5-56F7B507DCAC}"/>
              </a:ext>
            </a:extLst>
          </p:cNvPr>
          <p:cNvSpPr txBox="1"/>
          <p:nvPr/>
        </p:nvSpPr>
        <p:spPr>
          <a:xfrm>
            <a:off x="3549366" y="0"/>
            <a:ext cx="48160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</a:rPr>
              <a:t>Cardiogenic Shock</a:t>
            </a: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51DE7BD7-9639-475A-884C-6D3E8AD38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712" y="830997"/>
            <a:ext cx="7248576" cy="606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8203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990B2-F247-4F20-B78A-0A2A2C793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Summary Zoom 4">
                <a:extLst>
                  <a:ext uri="{FF2B5EF4-FFF2-40B4-BE49-F238E27FC236}">
                    <a16:creationId xmlns:a16="http://schemas.microsoft.com/office/drawing/2014/main" id="{5F0F5FCA-859C-429E-93C4-DE2DAE20E49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09600" y="1600200"/>
              <a:ext cx="10972800" cy="4525963"/>
            </p:xfrm>
            <a:graphic>
              <a:graphicData uri="http://schemas.microsoft.com/office/powerpoint/2016/summaryzoom">
                <psuz:summaryZm>
                  <psuz:summaryZmObj sectionId="{C278CF45-21F3-4850-A938-05DB278BAECE}">
                    <psuz:zmPr id="{A8B6C3B5-AEF9-448D-AB02-EAC52EB14AA3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865630" y="226298"/>
                          <a:ext cx="7241540" cy="407336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Summary Zoom 4">
                <a:extLst>
                  <a:ext uri="{FF2B5EF4-FFF2-40B4-BE49-F238E27FC236}">
                    <a16:creationId xmlns:a16="http://schemas.microsoft.com/office/drawing/2014/main" id="{5F0F5FCA-859C-429E-93C4-DE2DAE20E496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609600" y="1600200"/>
                <a:ext cx="10972800" cy="4525963"/>
                <a:chOff x="609600" y="1600200"/>
                <a:chExt cx="10972800" cy="4525963"/>
              </a:xfrm>
            </p:grpSpPr>
            <p:pic>
              <p:nvPicPr>
                <p:cNvPr id="3" name="Picture 3"/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475230" y="1826498"/>
                  <a:ext cx="7241540" cy="4073367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263766108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7D1051F-A9D5-457B-9E57-538DFEC5C1B8}"/>
              </a:ext>
            </a:extLst>
          </p:cNvPr>
          <p:cNvSpPr txBox="1"/>
          <p:nvPr/>
        </p:nvSpPr>
        <p:spPr>
          <a:xfrm>
            <a:off x="3699959" y="0"/>
            <a:ext cx="47920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</a:rPr>
              <a:t>Obstructive Shock</a:t>
            </a:r>
          </a:p>
        </p:txBody>
      </p:sp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C31095F0-40DA-4A4F-B8FF-48D0760D0F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838" y="783497"/>
            <a:ext cx="9192324" cy="596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5300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2953D-5209-46AC-8854-08CDC2D1B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Summary Zoom 4">
                <a:extLst>
                  <a:ext uri="{FF2B5EF4-FFF2-40B4-BE49-F238E27FC236}">
                    <a16:creationId xmlns:a16="http://schemas.microsoft.com/office/drawing/2014/main" id="{868A5B12-0BF1-442F-88F6-CB3A940DB17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09600" y="1600200"/>
              <a:ext cx="10972800" cy="4525963"/>
            </p:xfrm>
            <a:graphic>
              <a:graphicData uri="http://schemas.microsoft.com/office/powerpoint/2016/summaryzoom">
                <psuz:summaryZm>
                  <psuz:summaryZmObj sectionId="{330C9D80-5177-4908-A80C-92C8C78E3A17}">
                    <psuz:zmPr id="{45C6CBA8-3BE9-42DE-BF94-AB99EB85963E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865630" y="226298"/>
                          <a:ext cx="7241540" cy="407336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Summary Zoom 4">
                <a:extLst>
                  <a:ext uri="{FF2B5EF4-FFF2-40B4-BE49-F238E27FC236}">
                    <a16:creationId xmlns:a16="http://schemas.microsoft.com/office/drawing/2014/main" id="{868A5B12-0BF1-442F-88F6-CB3A940DB173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609600" y="1600200"/>
                <a:ext cx="10972800" cy="4525963"/>
                <a:chOff x="609600" y="1600200"/>
                <a:chExt cx="10972800" cy="4525963"/>
              </a:xfrm>
            </p:grpSpPr>
            <p:pic>
              <p:nvPicPr>
                <p:cNvPr id="3" name="Picture 3"/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475230" y="1826498"/>
                  <a:ext cx="7241540" cy="4073367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1144804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73DCDCA-4428-4004-A2D0-1A40D72C70D4}"/>
              </a:ext>
            </a:extLst>
          </p:cNvPr>
          <p:cNvSpPr/>
          <p:nvPr/>
        </p:nvSpPr>
        <p:spPr>
          <a:xfrm>
            <a:off x="408790" y="1301706"/>
            <a:ext cx="11511966" cy="4287599"/>
          </a:xfrm>
          <a:prstGeom prst="roundRect">
            <a:avLst>
              <a:gd name="adj" fmla="val 2458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Simulation program</a:t>
            </a:r>
          </a:p>
          <a:p>
            <a:pPr marL="64008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Low-medium fidelity manikin </a:t>
            </a:r>
          </a:p>
          <a:p>
            <a:pPr marL="64008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Management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common office emergencies </a:t>
            </a:r>
          </a:p>
          <a:p>
            <a:pPr marL="640080" lvl="1" indent="-342900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prstClr val="black"/>
                </a:solidFill>
              </a:rPr>
              <a:t>Knowing our medication &amp; equipment</a:t>
            </a:r>
          </a:p>
          <a:p>
            <a:pPr marL="64008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Team dynamics, full- vs minimal-staffing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9297A6F-8D46-40F6-90F6-0FE189C17EFF}"/>
              </a:ext>
            </a:extLst>
          </p:cNvPr>
          <p:cNvSpPr/>
          <p:nvPr/>
        </p:nvSpPr>
        <p:spPr>
          <a:xfrm>
            <a:off x="408790" y="212800"/>
            <a:ext cx="8369650" cy="1560941"/>
          </a:xfrm>
          <a:prstGeom prst="roundRect">
            <a:avLst>
              <a:gd name="adj" fmla="val 2473"/>
            </a:avLst>
          </a:prstGeom>
          <a:noFill/>
          <a:ln>
            <a:noFill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>
                <a:ln w="0">
                  <a:noFill/>
                </a:ln>
                <a:solidFill>
                  <a:srgbClr val="0855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do we impart non-acute care-trained providers with the skills &amp; knowledge to manage an office emergency?</a:t>
            </a:r>
          </a:p>
        </p:txBody>
      </p:sp>
    </p:spTree>
    <p:extLst>
      <p:ext uri="{BB962C8B-B14F-4D97-AF65-F5344CB8AC3E}">
        <p14:creationId xmlns:p14="http://schemas.microsoft.com/office/powerpoint/2010/main" val="149823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1A828F8-304D-4AB4-8C13-8B023A1814DC}"/>
              </a:ext>
            </a:extLst>
          </p:cNvPr>
          <p:cNvSpPr txBox="1"/>
          <p:nvPr/>
        </p:nvSpPr>
        <p:spPr>
          <a:xfrm>
            <a:off x="3549366" y="0"/>
            <a:ext cx="49439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</a:rPr>
              <a:t>Stable Bradycardia</a:t>
            </a:r>
          </a:p>
        </p:txBody>
      </p:sp>
      <p:sp>
        <p:nvSpPr>
          <p:cNvPr id="14" name="Octagon 13">
            <a:extLst>
              <a:ext uri="{FF2B5EF4-FFF2-40B4-BE49-F238E27FC236}">
                <a16:creationId xmlns:a16="http://schemas.microsoft.com/office/drawing/2014/main" id="{6A33E9C2-CABE-4148-BBEB-2AF29B00E14C}"/>
              </a:ext>
            </a:extLst>
          </p:cNvPr>
          <p:cNvSpPr/>
          <p:nvPr/>
        </p:nvSpPr>
        <p:spPr>
          <a:xfrm>
            <a:off x="9549880" y="858841"/>
            <a:ext cx="2107580" cy="1937208"/>
          </a:xfrm>
          <a:prstGeom prst="octagon">
            <a:avLst>
              <a:gd name="adj" fmla="val 29289"/>
            </a:avLst>
          </a:prstGeom>
          <a:solidFill>
            <a:srgbClr val="F41010"/>
          </a:solidFill>
          <a:ln w="190500" cmpd="thickThin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70000" lnSpcReduction="20000"/>
          </a:bodyPr>
          <a:lstStyle/>
          <a:p>
            <a:pPr lvl="0" algn="ctr">
              <a:spcAft>
                <a:spcPts val="600"/>
              </a:spcAft>
            </a:pPr>
            <a:r>
              <a:rPr lang="en-US"/>
              <a:t>If symptomatic and/or other abnormal vitals, follow </a:t>
            </a:r>
          </a:p>
          <a:p>
            <a:pPr lvl="0" algn="ctr"/>
            <a:r>
              <a:rPr lang="en-US" sz="2200" b="1"/>
              <a:t>Unstable Bradycardia Pathway</a:t>
            </a:r>
            <a:endParaRPr lang="en-US" sz="2200" b="1">
              <a:latin typeface="Bahnschrift SemiBold SemiConden" panose="020B0502040204020203" pitchFamily="34" charset="0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1B19F070-4A4F-4C4E-AEFA-7E695EDDF100}"/>
              </a:ext>
            </a:extLst>
          </p:cNvPr>
          <p:cNvSpPr/>
          <p:nvPr/>
        </p:nvSpPr>
        <p:spPr>
          <a:xfrm>
            <a:off x="8530283" y="1452184"/>
            <a:ext cx="835612" cy="730071"/>
          </a:xfrm>
          <a:prstGeom prst="rightArrow">
            <a:avLst/>
          </a:prstGeom>
          <a:solidFill>
            <a:srgbClr val="2F9D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16C2E85B-2C2B-4E9B-B36F-406177BC9737}"/>
              </a:ext>
            </a:extLst>
          </p:cNvPr>
          <p:cNvGraphicFramePr/>
          <p:nvPr/>
        </p:nvGraphicFramePr>
        <p:xfrm>
          <a:off x="703504" y="1395653"/>
          <a:ext cx="7870653" cy="441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5FB193A0-7F87-4F05-8541-BC86BAF60A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1"/>
          <a:stretch/>
        </p:blipFill>
        <p:spPr>
          <a:xfrm>
            <a:off x="2528850" y="1461420"/>
            <a:ext cx="4201868" cy="1288796"/>
          </a:xfrm>
          <a:prstGeom prst="rect">
            <a:avLst/>
          </a:prstGeom>
        </p:spPr>
      </p:pic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7" name="Summary Zoom 6">
                <a:extLst>
                  <a:ext uri="{FF2B5EF4-FFF2-40B4-BE49-F238E27FC236}">
                    <a16:creationId xmlns:a16="http://schemas.microsoft.com/office/drawing/2014/main" id="{6EC65207-1843-47D2-B556-5F0CA90424C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014319" y="2324618"/>
              <a:ext cx="1178701" cy="486180"/>
            </p:xfrm>
            <a:graphic>
              <a:graphicData uri="http://schemas.microsoft.com/office/powerpoint/2016/summaryzoom">
                <psuz:summaryZm>
                  <psuz:summaryZmObj sectionId="{7D58045A-01BF-4496-A0AD-F119CC112C86}" scaleFactorX="23510" scaleFactorY="41795">
                    <psuz:zmPr id="{C4FFAF97-156F-48D3-BE5D-D64BC931C427}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97910" y="151651"/>
                          <a:ext cx="182881" cy="182879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  <a:effectLst>
                          <a:glow rad="127000">
                            <a:srgbClr val="FFFF00"/>
                          </a:glow>
                        </a:effectLst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7" name="Summary Zoom 6">
                <a:extLst>
                  <a:ext uri="{FF2B5EF4-FFF2-40B4-BE49-F238E27FC236}">
                    <a16:creationId xmlns:a16="http://schemas.microsoft.com/office/drawing/2014/main" id="{6EC65207-1843-47D2-B556-5F0CA90424C0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10014319" y="2324618"/>
                <a:ext cx="1178701" cy="486180"/>
                <a:chOff x="10014319" y="2324618"/>
                <a:chExt cx="1178701" cy="486180"/>
              </a:xfrm>
            </p:grpSpPr>
            <p:pic>
              <p:nvPicPr>
                <p:cNvPr id="2" name="Picture 2"/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512229" y="2476269"/>
                  <a:ext cx="182881" cy="182879"/>
                </a:xfrm>
                <a:prstGeom prst="rect">
                  <a:avLst/>
                </a:prstGeom>
                <a:ln w="3175">
                  <a:noFill/>
                </a:ln>
                <a:effectLst>
                  <a:glow rad="127000">
                    <a:srgbClr val="FFFF00"/>
                  </a:glow>
                </a:effectLst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143657518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FF244-AB11-4E17-B802-FC83E6E89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Summary Zoom 4">
                <a:extLst>
                  <a:ext uri="{FF2B5EF4-FFF2-40B4-BE49-F238E27FC236}">
                    <a16:creationId xmlns:a16="http://schemas.microsoft.com/office/drawing/2014/main" id="{1CEC6D12-5559-46ED-9792-C65CDFEE494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09600" y="1600200"/>
              <a:ext cx="10972800" cy="4525963"/>
            </p:xfrm>
            <a:graphic>
              <a:graphicData uri="http://schemas.microsoft.com/office/powerpoint/2016/summaryzoom">
                <psuz:summaryZm>
                  <psuz:summaryZmObj sectionId="{7D58045A-01BF-4496-A0AD-F119CC112C86}">
                    <psuz:zmPr id="{C4FFAF97-156F-48D3-BE5D-D64BC931C427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865630" y="226298"/>
                          <a:ext cx="7241540" cy="407336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Summary Zoom 4">
                <a:extLst>
                  <a:ext uri="{FF2B5EF4-FFF2-40B4-BE49-F238E27FC236}">
                    <a16:creationId xmlns:a16="http://schemas.microsoft.com/office/drawing/2014/main" id="{1CEC6D12-5559-46ED-9792-C65CDFEE4949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609600" y="1600200"/>
                <a:ext cx="10972800" cy="4525963"/>
                <a:chOff x="609600" y="1600200"/>
                <a:chExt cx="10972800" cy="4525963"/>
              </a:xfrm>
            </p:grpSpPr>
            <p:pic>
              <p:nvPicPr>
                <p:cNvPr id="3" name="Picture 3"/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475230" y="1826498"/>
                  <a:ext cx="7241540" cy="4073367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26673440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9F385B-F813-4581-87A0-002C7AE75733}"/>
              </a:ext>
            </a:extLst>
          </p:cNvPr>
          <p:cNvSpPr txBox="1"/>
          <p:nvPr/>
        </p:nvSpPr>
        <p:spPr>
          <a:xfrm>
            <a:off x="3549366" y="0"/>
            <a:ext cx="56231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</a:rPr>
              <a:t>Unstable Bradycardia</a:t>
            </a:r>
          </a:p>
        </p:txBody>
      </p:sp>
      <p:pic>
        <p:nvPicPr>
          <p:cNvPr id="4" name="Picture 3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A1A3A06A-16A6-4F43-954F-C732D74C3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93" y="970564"/>
            <a:ext cx="11753032" cy="54683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FCA63B-940A-4F17-9FC8-8DFDE20B8D15}"/>
              </a:ext>
            </a:extLst>
          </p:cNvPr>
          <p:cNvSpPr txBox="1"/>
          <p:nvPr/>
        </p:nvSpPr>
        <p:spPr>
          <a:xfrm>
            <a:off x="413557" y="5005047"/>
            <a:ext cx="12846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Reassess &amp; intervene as necessary</a:t>
            </a:r>
          </a:p>
        </p:txBody>
      </p:sp>
    </p:spTree>
    <p:extLst>
      <p:ext uri="{BB962C8B-B14F-4D97-AF65-F5344CB8AC3E}">
        <p14:creationId xmlns:p14="http://schemas.microsoft.com/office/powerpoint/2010/main" val="146628324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9DFDA-3FBF-4B0C-AC36-BFCC99B67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Summary Zoom 4">
                <a:extLst>
                  <a:ext uri="{FF2B5EF4-FFF2-40B4-BE49-F238E27FC236}">
                    <a16:creationId xmlns:a16="http://schemas.microsoft.com/office/drawing/2014/main" id="{F1B54251-278A-4CE2-AEF7-E1E05B51813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09600" y="1600200"/>
              <a:ext cx="10972800" cy="4525963"/>
            </p:xfrm>
            <a:graphic>
              <a:graphicData uri="http://schemas.microsoft.com/office/powerpoint/2016/summaryzoom">
                <psuz:summaryZm>
                  <psuz:summaryZmObj sectionId="{B8F4D412-B9C4-4456-BF96-AF8697824409}">
                    <psuz:zmPr id="{6BE39691-F47A-48C1-8BC6-18D058574F88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865630" y="226298"/>
                          <a:ext cx="7241540" cy="407336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Summary Zoom 4">
                <a:extLst>
                  <a:ext uri="{FF2B5EF4-FFF2-40B4-BE49-F238E27FC236}">
                    <a16:creationId xmlns:a16="http://schemas.microsoft.com/office/drawing/2014/main" id="{F1B54251-278A-4CE2-AEF7-E1E05B518130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609600" y="1600200"/>
                <a:ext cx="10972800" cy="4525963"/>
                <a:chOff x="609600" y="1600200"/>
                <a:chExt cx="10972800" cy="4525963"/>
              </a:xfrm>
            </p:grpSpPr>
            <p:pic>
              <p:nvPicPr>
                <p:cNvPr id="3" name="Picture 3"/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475230" y="1826498"/>
                  <a:ext cx="7241540" cy="4073367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359598052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2E727AF-7F33-46E2-8C96-7CBFB8C56FB1}"/>
              </a:ext>
            </a:extLst>
          </p:cNvPr>
          <p:cNvSpPr txBox="1"/>
          <p:nvPr/>
        </p:nvSpPr>
        <p:spPr>
          <a:xfrm>
            <a:off x="3549366" y="0"/>
            <a:ext cx="48982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</a:rPr>
              <a:t>Stable Tachycardia</a:t>
            </a:r>
          </a:p>
        </p:txBody>
      </p:sp>
      <p:sp>
        <p:nvSpPr>
          <p:cNvPr id="5" name="Octagon 4">
            <a:extLst>
              <a:ext uri="{FF2B5EF4-FFF2-40B4-BE49-F238E27FC236}">
                <a16:creationId xmlns:a16="http://schemas.microsoft.com/office/drawing/2014/main" id="{72E5897A-9104-46F1-9D66-F8E3C0C77CB6}"/>
              </a:ext>
            </a:extLst>
          </p:cNvPr>
          <p:cNvSpPr/>
          <p:nvPr/>
        </p:nvSpPr>
        <p:spPr>
          <a:xfrm>
            <a:off x="9427980" y="2381067"/>
            <a:ext cx="2286000" cy="2286000"/>
          </a:xfrm>
          <a:prstGeom prst="octagon">
            <a:avLst>
              <a:gd name="adj" fmla="val 29289"/>
            </a:avLst>
          </a:prstGeom>
          <a:solidFill>
            <a:srgbClr val="F41010"/>
          </a:solidFill>
          <a:ln w="177800" cmpd="thickThin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92500" lnSpcReduction="20000"/>
          </a:bodyPr>
          <a:lstStyle/>
          <a:p>
            <a:pPr lvl="0" algn="ctr">
              <a:spcAft>
                <a:spcPts val="600"/>
              </a:spcAft>
            </a:pPr>
            <a:r>
              <a:rPr lang="en-US" sz="1600"/>
              <a:t>If symptomatic and/or other abnormal vitals, follow </a:t>
            </a:r>
          </a:p>
          <a:p>
            <a:pPr lvl="0" algn="ctr"/>
            <a:r>
              <a:rPr lang="en-US" sz="2000" b="1"/>
              <a:t>Unstable Tachycardia Pathway</a:t>
            </a:r>
            <a:endParaRPr lang="en-US" sz="2000" b="1">
              <a:latin typeface="Bahnschrift SemiBold SemiConden" panose="020B0502040204020203" pitchFamily="34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66E430FE-481C-4754-8D30-922E82078A6B}"/>
              </a:ext>
            </a:extLst>
          </p:cNvPr>
          <p:cNvSpPr/>
          <p:nvPr/>
        </p:nvSpPr>
        <p:spPr>
          <a:xfrm>
            <a:off x="8768411" y="3217182"/>
            <a:ext cx="491571" cy="491570"/>
          </a:xfrm>
          <a:prstGeom prst="rightArrow">
            <a:avLst>
              <a:gd name="adj1" fmla="val 50000"/>
              <a:gd name="adj2" fmla="val 53040"/>
            </a:avLst>
          </a:prstGeom>
          <a:solidFill>
            <a:srgbClr val="3E60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A6B2923-E1A7-4968-B81B-1BE4875A15AD}"/>
              </a:ext>
            </a:extLst>
          </p:cNvPr>
          <p:cNvSpPr/>
          <p:nvPr/>
        </p:nvSpPr>
        <p:spPr>
          <a:xfrm>
            <a:off x="515240" y="3992022"/>
            <a:ext cx="4079274" cy="1668192"/>
          </a:xfrm>
          <a:custGeom>
            <a:avLst/>
            <a:gdLst>
              <a:gd name="connsiteX0" fmla="*/ 0 w 8271644"/>
              <a:gd name="connsiteY0" fmla="*/ 311880 h 890501"/>
              <a:gd name="connsiteX1" fmla="*/ 4024509 w 8271644"/>
              <a:gd name="connsiteY1" fmla="*/ 311880 h 890501"/>
              <a:gd name="connsiteX2" fmla="*/ 4024509 w 8271644"/>
              <a:gd name="connsiteY2" fmla="*/ 222625 h 890501"/>
              <a:gd name="connsiteX3" fmla="*/ 3913197 w 8271644"/>
              <a:gd name="connsiteY3" fmla="*/ 222625 h 890501"/>
              <a:gd name="connsiteX4" fmla="*/ 4135822 w 8271644"/>
              <a:gd name="connsiteY4" fmla="*/ 0 h 890501"/>
              <a:gd name="connsiteX5" fmla="*/ 4358447 w 8271644"/>
              <a:gd name="connsiteY5" fmla="*/ 222625 h 890501"/>
              <a:gd name="connsiteX6" fmla="*/ 4247135 w 8271644"/>
              <a:gd name="connsiteY6" fmla="*/ 222625 h 890501"/>
              <a:gd name="connsiteX7" fmla="*/ 4247135 w 8271644"/>
              <a:gd name="connsiteY7" fmla="*/ 311880 h 890501"/>
              <a:gd name="connsiteX8" fmla="*/ 8271644 w 8271644"/>
              <a:gd name="connsiteY8" fmla="*/ 311880 h 890501"/>
              <a:gd name="connsiteX9" fmla="*/ 8271644 w 8271644"/>
              <a:gd name="connsiteY9" fmla="*/ 890501 h 890501"/>
              <a:gd name="connsiteX10" fmla="*/ 0 w 8271644"/>
              <a:gd name="connsiteY10" fmla="*/ 890501 h 890501"/>
              <a:gd name="connsiteX11" fmla="*/ 0 w 8271644"/>
              <a:gd name="connsiteY11" fmla="*/ 311880 h 890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71644" h="890501">
                <a:moveTo>
                  <a:pt x="8271644" y="578621"/>
                </a:moveTo>
                <a:lnTo>
                  <a:pt x="4247135" y="578621"/>
                </a:lnTo>
                <a:lnTo>
                  <a:pt x="4247135" y="667876"/>
                </a:lnTo>
                <a:lnTo>
                  <a:pt x="4358447" y="667876"/>
                </a:lnTo>
                <a:lnTo>
                  <a:pt x="4135822" y="890500"/>
                </a:lnTo>
                <a:lnTo>
                  <a:pt x="3913197" y="667876"/>
                </a:lnTo>
                <a:lnTo>
                  <a:pt x="4024509" y="667876"/>
                </a:lnTo>
                <a:lnTo>
                  <a:pt x="4024509" y="578621"/>
                </a:lnTo>
                <a:lnTo>
                  <a:pt x="0" y="578621"/>
                </a:lnTo>
                <a:lnTo>
                  <a:pt x="0" y="1"/>
                </a:lnTo>
                <a:lnTo>
                  <a:pt x="8271644" y="1"/>
                </a:lnTo>
                <a:lnTo>
                  <a:pt x="8271644" y="578621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-892954"/>
              <a:satOff val="5380"/>
              <a:lumOff val="431"/>
              <a:alphaOff val="0"/>
            </a:schemeClr>
          </a:fillRef>
          <a:effectRef idx="2">
            <a:schemeClr val="accent4">
              <a:hueOff val="-892954"/>
              <a:satOff val="5380"/>
              <a:lumOff val="43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567" tIns="99569" rIns="99569" bIns="411448" numCol="1" spcCol="1270" anchor="ctr" anchorCtr="0">
            <a:noAutofit/>
          </a:bodyPr>
          <a:lstStyle/>
          <a:p>
            <a:pPr marL="0" lvl="0" indent="0" algn="ctr" defTabSz="622300" rtl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400" kern="1200"/>
              <a:t>If no distress or impaired perfusion and HR &gt; 180 (&gt;220 if infant) consider stable SVT </a:t>
            </a:r>
            <a:r>
              <a:rPr lang="en-US" sz="1400"/>
              <a:t>(see SVT Management) </a:t>
            </a:r>
            <a:r>
              <a:rPr lang="en-US" sz="1400" kern="1200"/>
              <a:t>or stable ventricular tachycardia</a:t>
            </a:r>
          </a:p>
          <a:p>
            <a:pPr marL="0" lvl="0" indent="0" algn="ctr" defTabSz="622300" rtl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400"/>
              <a:t>O</a:t>
            </a:r>
            <a:r>
              <a:rPr lang="en-US" sz="1400" kern="1200"/>
              <a:t>btain EKG </a:t>
            </a:r>
          </a:p>
          <a:p>
            <a:pPr marL="0" lvl="0" indent="0" algn="ctr" defTabSz="622300" rtl="0">
              <a:lnSpc>
                <a:spcPct val="90000"/>
              </a:lnSpc>
              <a:spcBef>
                <a:spcPts val="600"/>
              </a:spcBef>
              <a:spcAft>
                <a:spcPct val="35000"/>
              </a:spcAft>
              <a:buNone/>
            </a:pPr>
            <a:r>
              <a:rPr lang="en-US" sz="1400" kern="1200"/>
              <a:t> </a:t>
            </a:r>
            <a:endParaRPr lang="en-US" sz="1400" b="1" kern="1200">
              <a:solidFill>
                <a:srgbClr val="FFFF00"/>
              </a:solidFill>
            </a:endParaRPr>
          </a:p>
          <a:p>
            <a:pPr marL="0" lvl="0" indent="0" algn="ctr" defTabSz="6223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400" b="1" kern="12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975FE2-73E2-4EFC-BE3D-8EF7DBA33B2E}"/>
              </a:ext>
            </a:extLst>
          </p:cNvPr>
          <p:cNvSpPr/>
          <p:nvPr/>
        </p:nvSpPr>
        <p:spPr>
          <a:xfrm>
            <a:off x="4736702" y="4001855"/>
            <a:ext cx="4031710" cy="1085304"/>
          </a:xfrm>
          <a:prstGeom prst="rect">
            <a:avLst/>
          </a:prstGeom>
          <a:solidFill>
            <a:srgbClr val="5C4BA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If HR &lt;180 (&lt;220 if infant) and history c/w </a:t>
            </a:r>
          </a:p>
          <a:p>
            <a:pPr algn="ctr"/>
            <a:r>
              <a:rPr lang="en-US" sz="1400"/>
              <a:t>non-cardiac cause of tachycardia</a:t>
            </a:r>
          </a:p>
          <a:p>
            <a:pPr algn="ctr"/>
            <a:r>
              <a:rPr lang="en-US" sz="1400"/>
              <a:t>(e.g., fever, pain, </a:t>
            </a:r>
            <a:r>
              <a:rPr lang="en-US" sz="1400">
                <a:latin typeface="+mj-lt"/>
              </a:rPr>
              <a:t>dehydration, anxiety), </a:t>
            </a:r>
          </a:p>
          <a:p>
            <a:pPr algn="ctr"/>
            <a:r>
              <a:rPr lang="en-US" sz="1400">
                <a:latin typeface="+mj-lt"/>
              </a:rPr>
              <a:t>probable sinus tachycardia</a:t>
            </a:r>
          </a:p>
          <a:p>
            <a:pPr algn="ctr"/>
            <a:r>
              <a:rPr lang="en-US" sz="1400">
                <a:latin typeface="+mj-lt"/>
              </a:rPr>
              <a:t>Intervene accordingly and reassess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12357F4D-CC5F-44C8-A6AC-725E03C909FE}"/>
              </a:ext>
            </a:extLst>
          </p:cNvPr>
          <p:cNvSpPr/>
          <p:nvPr/>
        </p:nvSpPr>
        <p:spPr>
          <a:xfrm rot="5400000">
            <a:off x="6513963" y="3498047"/>
            <a:ext cx="477188" cy="491570"/>
          </a:xfrm>
          <a:prstGeom prst="rightArrow">
            <a:avLst>
              <a:gd name="adj1" fmla="val 50000"/>
              <a:gd name="adj2" fmla="val 53040"/>
            </a:avLst>
          </a:prstGeom>
          <a:solidFill>
            <a:srgbClr val="3E60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A9D39B-89DE-4E7C-AC13-3577ECECD7CC}"/>
              </a:ext>
            </a:extLst>
          </p:cNvPr>
          <p:cNvSpPr/>
          <p:nvPr/>
        </p:nvSpPr>
        <p:spPr>
          <a:xfrm>
            <a:off x="515240" y="3288682"/>
            <a:ext cx="8271643" cy="337941"/>
          </a:xfrm>
          <a:prstGeom prst="rect">
            <a:avLst/>
          </a:prstGeom>
          <a:solidFill>
            <a:srgbClr val="3E60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/>
              <a:t>Problem-focused exam/assessment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21A664DA-C59B-4CEB-A1CB-2B669BA4FADA}"/>
              </a:ext>
            </a:extLst>
          </p:cNvPr>
          <p:cNvSpPr/>
          <p:nvPr/>
        </p:nvSpPr>
        <p:spPr>
          <a:xfrm rot="5400000">
            <a:off x="2303942" y="3498047"/>
            <a:ext cx="477188" cy="491570"/>
          </a:xfrm>
          <a:prstGeom prst="rightArrow">
            <a:avLst>
              <a:gd name="adj1" fmla="val 50000"/>
              <a:gd name="adj2" fmla="val 53040"/>
            </a:avLst>
          </a:prstGeom>
          <a:solidFill>
            <a:srgbClr val="3E60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6247DF-1702-4932-89FD-0166A018EFA4}"/>
              </a:ext>
            </a:extLst>
          </p:cNvPr>
          <p:cNvSpPr/>
          <p:nvPr/>
        </p:nvSpPr>
        <p:spPr>
          <a:xfrm>
            <a:off x="2013528" y="5151811"/>
            <a:ext cx="9144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D1796ABE-9B3A-4355-ACAC-301443CE828D}"/>
              </a:ext>
            </a:extLst>
          </p:cNvPr>
          <p:cNvSpPr/>
          <p:nvPr/>
        </p:nvSpPr>
        <p:spPr>
          <a:xfrm rot="5400000">
            <a:off x="2348237" y="4921397"/>
            <a:ext cx="394703" cy="491570"/>
          </a:xfrm>
          <a:prstGeom prst="rightArrow">
            <a:avLst>
              <a:gd name="adj1" fmla="val 50000"/>
              <a:gd name="adj2" fmla="val 53040"/>
            </a:avLst>
          </a:prstGeom>
          <a:solidFill>
            <a:srgbClr val="5A4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6C27DB6-103F-43A1-8714-EC0A1525C66C}"/>
              </a:ext>
            </a:extLst>
          </p:cNvPr>
          <p:cNvSpPr/>
          <p:nvPr/>
        </p:nvSpPr>
        <p:spPr>
          <a:xfrm>
            <a:off x="515239" y="5368367"/>
            <a:ext cx="8271643" cy="914400"/>
          </a:xfrm>
          <a:custGeom>
            <a:avLst/>
            <a:gdLst>
              <a:gd name="connsiteX0" fmla="*/ 0 w 8271644"/>
              <a:gd name="connsiteY0" fmla="*/ 0 h 687116"/>
              <a:gd name="connsiteX1" fmla="*/ 8271644 w 8271644"/>
              <a:gd name="connsiteY1" fmla="*/ 0 h 687116"/>
              <a:gd name="connsiteX2" fmla="*/ 8271644 w 8271644"/>
              <a:gd name="connsiteY2" fmla="*/ 687116 h 687116"/>
              <a:gd name="connsiteX3" fmla="*/ 0 w 8271644"/>
              <a:gd name="connsiteY3" fmla="*/ 687116 h 687116"/>
              <a:gd name="connsiteX4" fmla="*/ 0 w 8271644"/>
              <a:gd name="connsiteY4" fmla="*/ 0 h 687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71644" h="687116">
                <a:moveTo>
                  <a:pt x="0" y="0"/>
                </a:moveTo>
                <a:lnTo>
                  <a:pt x="8271644" y="0"/>
                </a:lnTo>
                <a:lnTo>
                  <a:pt x="8271644" y="687116"/>
                </a:lnTo>
                <a:lnTo>
                  <a:pt x="0" y="68711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6" tIns="92456" rIns="92456" bIns="92456" numCol="1" spcCol="1270" anchor="ctr" anchorCtr="0">
            <a:noAutofit/>
          </a:bodyPr>
          <a:lstStyle/>
          <a:p>
            <a:pPr marL="0" lvl="0" indent="0" algn="ctr" defTabSz="57785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500" kern="1200"/>
              <a:t>If</a:t>
            </a:r>
            <a:r>
              <a:rPr lang="en-US" sz="1500" kern="1200" baseline="0"/>
              <a:t> SVT, perform vagal maneuvers, establish antecubital IV access, </a:t>
            </a:r>
          </a:p>
          <a:p>
            <a:pPr marL="0" lvl="0" indent="0" algn="ctr" defTabSz="57785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500" kern="1200" baseline="0"/>
              <a:t>and attach 3-way stop-cock for adenosine</a:t>
            </a:r>
          </a:p>
          <a:p>
            <a:pPr marL="0" lvl="0" indent="0" algn="ctr" defTabSz="57785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500" kern="1200" baseline="0"/>
              <a:t>Identify and treat reversible causes (H’s &amp; T’s)</a:t>
            </a:r>
          </a:p>
          <a:p>
            <a:pPr marL="0" lvl="0" indent="0" algn="ctr" defTabSz="57785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500"/>
              <a:t>If stable ventricular tachycardia, immediate transfer</a:t>
            </a:r>
            <a:endParaRPr lang="en-US" sz="1500" kern="1200" baseline="0"/>
          </a:p>
        </p:txBody>
      </p:sp>
      <p:sp>
        <p:nvSpPr>
          <p:cNvPr id="16" name="Arrow: Bent-Up 15">
            <a:extLst>
              <a:ext uri="{FF2B5EF4-FFF2-40B4-BE49-F238E27FC236}">
                <a16:creationId xmlns:a16="http://schemas.microsoft.com/office/drawing/2014/main" id="{033FE507-F202-4EC9-98E5-89C338B68268}"/>
              </a:ext>
            </a:extLst>
          </p:cNvPr>
          <p:cNvSpPr/>
          <p:nvPr/>
        </p:nvSpPr>
        <p:spPr>
          <a:xfrm flipV="1">
            <a:off x="8766334" y="1561463"/>
            <a:ext cx="2052354" cy="667139"/>
          </a:xfrm>
          <a:prstGeom prst="bentUpArrow">
            <a:avLst>
              <a:gd name="adj1" fmla="val 34787"/>
              <a:gd name="adj2" fmla="val 35346"/>
              <a:gd name="adj3" fmla="val 37734"/>
            </a:avLst>
          </a:prstGeom>
          <a:solidFill>
            <a:srgbClr val="31A4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AD8A6C-820D-4414-839C-426C77ACEBF1}"/>
              </a:ext>
            </a:extLst>
          </p:cNvPr>
          <p:cNvSpPr txBox="1"/>
          <p:nvPr/>
        </p:nvSpPr>
        <p:spPr>
          <a:xfrm>
            <a:off x="1522033" y="4706091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kern="1200">
                <a:solidFill>
                  <a:srgbClr val="FFFF00"/>
                </a:solidFill>
              </a:rPr>
              <a:t>INITIATE TRANSFER</a:t>
            </a:r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5AA113E-AA44-4911-87E0-D5665AFF79F2}"/>
              </a:ext>
            </a:extLst>
          </p:cNvPr>
          <p:cNvSpPr/>
          <p:nvPr/>
        </p:nvSpPr>
        <p:spPr>
          <a:xfrm>
            <a:off x="515239" y="1240027"/>
            <a:ext cx="8251095" cy="2020588"/>
          </a:xfrm>
          <a:custGeom>
            <a:avLst/>
            <a:gdLst>
              <a:gd name="connsiteX0" fmla="*/ 0 w 8097292"/>
              <a:gd name="connsiteY0" fmla="*/ 746182 h 2130548"/>
              <a:gd name="connsiteX1" fmla="*/ 3782328 w 8097292"/>
              <a:gd name="connsiteY1" fmla="*/ 746182 h 2130548"/>
              <a:gd name="connsiteX2" fmla="*/ 3782328 w 8097292"/>
              <a:gd name="connsiteY2" fmla="*/ 532637 h 2130548"/>
              <a:gd name="connsiteX3" fmla="*/ 3516009 w 8097292"/>
              <a:gd name="connsiteY3" fmla="*/ 532637 h 2130548"/>
              <a:gd name="connsiteX4" fmla="*/ 4048646 w 8097292"/>
              <a:gd name="connsiteY4" fmla="*/ 0 h 2130548"/>
              <a:gd name="connsiteX5" fmla="*/ 4581283 w 8097292"/>
              <a:gd name="connsiteY5" fmla="*/ 532637 h 2130548"/>
              <a:gd name="connsiteX6" fmla="*/ 4314965 w 8097292"/>
              <a:gd name="connsiteY6" fmla="*/ 532637 h 2130548"/>
              <a:gd name="connsiteX7" fmla="*/ 4314965 w 8097292"/>
              <a:gd name="connsiteY7" fmla="*/ 746182 h 2130548"/>
              <a:gd name="connsiteX8" fmla="*/ 8097292 w 8097292"/>
              <a:gd name="connsiteY8" fmla="*/ 746182 h 2130548"/>
              <a:gd name="connsiteX9" fmla="*/ 8097292 w 8097292"/>
              <a:gd name="connsiteY9" fmla="*/ 2130548 h 2130548"/>
              <a:gd name="connsiteX10" fmla="*/ 0 w 8097292"/>
              <a:gd name="connsiteY10" fmla="*/ 2130548 h 2130548"/>
              <a:gd name="connsiteX11" fmla="*/ 0 w 8097292"/>
              <a:gd name="connsiteY11" fmla="*/ 746182 h 2130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097292" h="2130548">
                <a:moveTo>
                  <a:pt x="8097292" y="1384366"/>
                </a:moveTo>
                <a:lnTo>
                  <a:pt x="4314964" y="1384366"/>
                </a:lnTo>
                <a:lnTo>
                  <a:pt x="4314964" y="1597911"/>
                </a:lnTo>
                <a:lnTo>
                  <a:pt x="4581283" y="1597911"/>
                </a:lnTo>
                <a:lnTo>
                  <a:pt x="4048646" y="2130547"/>
                </a:lnTo>
                <a:lnTo>
                  <a:pt x="3516009" y="1597911"/>
                </a:lnTo>
                <a:lnTo>
                  <a:pt x="3782327" y="1597911"/>
                </a:lnTo>
                <a:lnTo>
                  <a:pt x="3782327" y="1384366"/>
                </a:lnTo>
                <a:lnTo>
                  <a:pt x="0" y="1384366"/>
                </a:lnTo>
                <a:lnTo>
                  <a:pt x="0" y="1"/>
                </a:lnTo>
                <a:lnTo>
                  <a:pt x="8097292" y="1"/>
                </a:lnTo>
                <a:lnTo>
                  <a:pt x="8097292" y="1384366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-4464770"/>
              <a:satOff val="26899"/>
              <a:lumOff val="2156"/>
              <a:alphaOff val="0"/>
            </a:schemeClr>
          </a:fillRef>
          <a:effectRef idx="2">
            <a:schemeClr val="accent4">
              <a:hueOff val="-4464770"/>
              <a:satOff val="26899"/>
              <a:lumOff val="215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792" tIns="113793" rIns="113792" bIns="859974" numCol="1" spcCol="1270" anchor="ctr" anchorCtr="0">
            <a:noAutofit/>
          </a:bodyPr>
          <a:lstStyle/>
          <a:p>
            <a:pPr marL="0" lvl="0" indent="0" algn="ctr" defTabSz="711200" rtl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endParaRPr lang="en-US" sz="1600" kern="1200">
              <a:latin typeface="Calibri"/>
            </a:endParaRPr>
          </a:p>
        </p:txBody>
      </p:sp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C3401BA4-A100-4E1A-A146-5B3324C25B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1"/>
          <a:stretch/>
        </p:blipFill>
        <p:spPr>
          <a:xfrm>
            <a:off x="2542808" y="1267423"/>
            <a:ext cx="4201868" cy="1288796"/>
          </a:xfrm>
          <a:prstGeom prst="rect">
            <a:avLst/>
          </a:prstGeom>
        </p:spPr>
      </p:pic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20" name="Summary Zoom 19">
                <a:extLst>
                  <a:ext uri="{FF2B5EF4-FFF2-40B4-BE49-F238E27FC236}">
                    <a16:creationId xmlns:a16="http://schemas.microsoft.com/office/drawing/2014/main" id="{0F9F8E1F-CED9-4048-AD98-BD91A0D66D0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792511" y="4077676"/>
              <a:ext cx="1605269" cy="662127"/>
            </p:xfrm>
            <a:graphic>
              <a:graphicData uri="http://schemas.microsoft.com/office/powerpoint/2016/summaryzoom">
                <psuz:summaryZm>
                  <psuz:summaryZmObj sectionId="{CA78A614-7B90-4CBA-A4A5-583D6EF0CF35}" scaleFactorX="17263" scaleFactorY="30689">
                    <psuz:zmPr id="{7875DC2B-60FC-40A2-9688-AE25D86B5F21}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711192" y="239624"/>
                          <a:ext cx="182884" cy="18288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  <a:effectLst>
                          <a:glow rad="127000">
                            <a:srgbClr val="FFFF00"/>
                          </a:glow>
                        </a:effectLst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20" name="Summary Zoom 19">
                <a:extLst>
                  <a:ext uri="{FF2B5EF4-FFF2-40B4-BE49-F238E27FC236}">
                    <a16:creationId xmlns:a16="http://schemas.microsoft.com/office/drawing/2014/main" id="{0F9F8E1F-CED9-4048-AD98-BD91A0D66D02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9792511" y="4077676"/>
                <a:ext cx="1605269" cy="662127"/>
                <a:chOff x="9792511" y="4077676"/>
                <a:chExt cx="1605269" cy="662127"/>
              </a:xfrm>
            </p:grpSpPr>
            <p:pic>
              <p:nvPicPr>
                <p:cNvPr id="2" name="Picture 2"/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503703" y="4317300"/>
                  <a:ext cx="182884" cy="182880"/>
                </a:xfrm>
                <a:prstGeom prst="rect">
                  <a:avLst/>
                </a:prstGeom>
                <a:ln w="3175">
                  <a:noFill/>
                </a:ln>
                <a:effectLst>
                  <a:glow rad="127000">
                    <a:srgbClr val="FFFF00"/>
                  </a:glow>
                </a:effectLst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176088956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16D13-F939-48D9-BBD7-EF3C08568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Summary Zoom 4">
                <a:extLst>
                  <a:ext uri="{FF2B5EF4-FFF2-40B4-BE49-F238E27FC236}">
                    <a16:creationId xmlns:a16="http://schemas.microsoft.com/office/drawing/2014/main" id="{F7EE3230-DA88-4FCB-97E5-1BA653BC04D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09600" y="1600200"/>
              <a:ext cx="10972800" cy="4525963"/>
            </p:xfrm>
            <a:graphic>
              <a:graphicData uri="http://schemas.microsoft.com/office/powerpoint/2016/summaryzoom">
                <psuz:summaryZm>
                  <psuz:summaryZmObj sectionId="{CA78A614-7B90-4CBA-A4A5-583D6EF0CF35}">
                    <psuz:zmPr id="{7875DC2B-60FC-40A2-9688-AE25D86B5F21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865630" y="226298"/>
                          <a:ext cx="7241540" cy="407336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Summary Zoom 4">
                <a:extLst>
                  <a:ext uri="{FF2B5EF4-FFF2-40B4-BE49-F238E27FC236}">
                    <a16:creationId xmlns:a16="http://schemas.microsoft.com/office/drawing/2014/main" id="{F7EE3230-DA88-4FCB-97E5-1BA653BC04D7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609600" y="1600200"/>
                <a:ext cx="10972800" cy="4525963"/>
                <a:chOff x="609600" y="1600200"/>
                <a:chExt cx="10972800" cy="4525963"/>
              </a:xfrm>
            </p:grpSpPr>
            <p:pic>
              <p:nvPicPr>
                <p:cNvPr id="3" name="Picture 3"/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475230" y="1826498"/>
                  <a:ext cx="7241540" cy="4073367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290837361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5976AB-1126-4DE2-92E6-3278DA75F5A2}"/>
              </a:ext>
            </a:extLst>
          </p:cNvPr>
          <p:cNvSpPr txBox="1"/>
          <p:nvPr/>
        </p:nvSpPr>
        <p:spPr>
          <a:xfrm>
            <a:off x="3549366" y="0"/>
            <a:ext cx="55773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</a:rPr>
              <a:t>Unstable Tachycardia</a:t>
            </a:r>
          </a:p>
        </p:txBody>
      </p:sp>
      <p:sp>
        <p:nvSpPr>
          <p:cNvPr id="19" name="Octagon 18">
            <a:extLst>
              <a:ext uri="{FF2B5EF4-FFF2-40B4-BE49-F238E27FC236}">
                <a16:creationId xmlns:a16="http://schemas.microsoft.com/office/drawing/2014/main" id="{3DAAF532-CFCE-45D8-A102-C36AFF24DC07}"/>
              </a:ext>
            </a:extLst>
          </p:cNvPr>
          <p:cNvSpPr/>
          <p:nvPr/>
        </p:nvSpPr>
        <p:spPr>
          <a:xfrm>
            <a:off x="9213617" y="2803551"/>
            <a:ext cx="2286000" cy="2286000"/>
          </a:xfrm>
          <a:prstGeom prst="octagon">
            <a:avLst>
              <a:gd name="adj" fmla="val 29289"/>
            </a:avLst>
          </a:prstGeom>
          <a:solidFill>
            <a:srgbClr val="F41010"/>
          </a:solidFill>
          <a:ln w="190500" cmpd="thickThin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85000" lnSpcReduction="20000"/>
          </a:bodyPr>
          <a:lstStyle/>
          <a:p>
            <a:pPr lvl="0" algn="ctr">
              <a:spcAft>
                <a:spcPts val="0"/>
              </a:spcAft>
            </a:pPr>
            <a:r>
              <a:rPr lang="en-US" sz="1600">
                <a:solidFill>
                  <a:schemeClr val="bg1"/>
                </a:solidFill>
              </a:rPr>
              <a:t>If unresponsive, check pulse,</a:t>
            </a:r>
          </a:p>
          <a:p>
            <a:pPr lvl="0" algn="ctr">
              <a:spcAft>
                <a:spcPts val="0"/>
              </a:spcAft>
            </a:pPr>
            <a:r>
              <a:rPr lang="en-US" sz="1600">
                <a:solidFill>
                  <a:schemeClr val="bg1"/>
                </a:solidFill>
              </a:rPr>
              <a:t> </a:t>
            </a:r>
            <a:r>
              <a:rPr lang="en-US" sz="1600" b="1">
                <a:solidFill>
                  <a:schemeClr val="bg1"/>
                </a:solidFill>
              </a:rPr>
              <a:t>initiate CPR </a:t>
            </a:r>
            <a:r>
              <a:rPr lang="en-US" sz="1600">
                <a:solidFill>
                  <a:schemeClr val="bg1"/>
                </a:solidFill>
              </a:rPr>
              <a:t>if pulseless, </a:t>
            </a:r>
          </a:p>
          <a:p>
            <a:pPr lvl="0" algn="ctr">
              <a:spcAft>
                <a:spcPts val="600"/>
              </a:spcAft>
            </a:pPr>
            <a:r>
              <a:rPr lang="en-US" sz="1600" b="1">
                <a:solidFill>
                  <a:schemeClr val="bg1"/>
                </a:solidFill>
              </a:rPr>
              <a:t>attach AED </a:t>
            </a:r>
            <a:r>
              <a:rPr lang="en-US" sz="1600">
                <a:solidFill>
                  <a:schemeClr val="bg1"/>
                </a:solidFill>
              </a:rPr>
              <a:t>and follow </a:t>
            </a:r>
          </a:p>
          <a:p>
            <a:pPr lvl="0" algn="ctr">
              <a:spcAft>
                <a:spcPts val="0"/>
              </a:spcAft>
            </a:pPr>
            <a:r>
              <a:rPr lang="en-US" sz="1900" b="1">
                <a:solidFill>
                  <a:schemeClr val="bg1"/>
                </a:solidFill>
              </a:rPr>
              <a:t>Unresponsive Patient Pathway</a:t>
            </a:r>
            <a:endParaRPr lang="en-US" sz="1900">
              <a:solidFill>
                <a:schemeClr val="bg1"/>
              </a:solidFill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FBBF0ED6-D3BE-4093-999E-408F619EF4BF}"/>
              </a:ext>
            </a:extLst>
          </p:cNvPr>
          <p:cNvSpPr/>
          <p:nvPr/>
        </p:nvSpPr>
        <p:spPr>
          <a:xfrm>
            <a:off x="8457215" y="3371850"/>
            <a:ext cx="615728" cy="491570"/>
          </a:xfrm>
          <a:prstGeom prst="rightArrow">
            <a:avLst>
              <a:gd name="adj1" fmla="val 50000"/>
              <a:gd name="adj2" fmla="val 53040"/>
            </a:avLst>
          </a:prstGeom>
          <a:gradFill flip="none" rotWithShape="1">
            <a:gsLst>
              <a:gs pos="30000">
                <a:srgbClr val="74529C"/>
              </a:gs>
              <a:gs pos="82000">
                <a:srgbClr val="3D6CB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Bent-Up 20">
            <a:extLst>
              <a:ext uri="{FF2B5EF4-FFF2-40B4-BE49-F238E27FC236}">
                <a16:creationId xmlns:a16="http://schemas.microsoft.com/office/drawing/2014/main" id="{D30CED03-86F0-403C-83B1-A9E54AC55F06}"/>
              </a:ext>
            </a:extLst>
          </p:cNvPr>
          <p:cNvSpPr/>
          <p:nvPr/>
        </p:nvSpPr>
        <p:spPr>
          <a:xfrm flipV="1">
            <a:off x="8457215" y="1514753"/>
            <a:ext cx="2162883" cy="1148059"/>
          </a:xfrm>
          <a:prstGeom prst="bentUpArrow">
            <a:avLst>
              <a:gd name="adj1" fmla="val 22481"/>
              <a:gd name="adj2" fmla="val 23226"/>
              <a:gd name="adj3" fmla="val 23681"/>
            </a:avLst>
          </a:prstGeom>
          <a:solidFill>
            <a:srgbClr val="31A4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" name="Diagram 21">
            <a:extLst>
              <a:ext uri="{FF2B5EF4-FFF2-40B4-BE49-F238E27FC236}">
                <a16:creationId xmlns:a16="http://schemas.microsoft.com/office/drawing/2014/main" id="{0347DB16-66E5-4678-A38E-312D1B64493F}"/>
              </a:ext>
            </a:extLst>
          </p:cNvPr>
          <p:cNvGraphicFramePr/>
          <p:nvPr/>
        </p:nvGraphicFramePr>
        <p:xfrm>
          <a:off x="447316" y="1239715"/>
          <a:ext cx="8097292" cy="49330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3" name="Picture 22" descr="Diagram&#10;&#10;Description automatically generated">
            <a:extLst>
              <a:ext uri="{FF2B5EF4-FFF2-40B4-BE49-F238E27FC236}">
                <a16:creationId xmlns:a16="http://schemas.microsoft.com/office/drawing/2014/main" id="{3FC53C53-7E0D-44B2-B669-7AA6D123DE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1"/>
          <a:stretch/>
        </p:blipFill>
        <p:spPr>
          <a:xfrm>
            <a:off x="2395028" y="1285895"/>
            <a:ext cx="4201868" cy="1288796"/>
          </a:xfrm>
          <a:prstGeom prst="rect">
            <a:avLst/>
          </a:prstGeom>
        </p:spPr>
      </p:pic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9" name="Section Zoom 8">
                <a:extLst>
                  <a:ext uri="{FF2B5EF4-FFF2-40B4-BE49-F238E27FC236}">
                    <a16:creationId xmlns:a16="http://schemas.microsoft.com/office/drawing/2014/main" id="{A80C98CC-D119-04FD-8DCE-20F0B8630AE4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10265177" y="4710586"/>
              <a:ext cx="182880" cy="182880"/>
            </p:xfrm>
            <a:graphic>
              <a:graphicData uri="http://schemas.microsoft.com/office/powerpoint/2016/sectionzoom">
                <psez:sectionZm>
                  <psez:sectionZmObj sectionId="{5D6E751C-8ED1-4E96-B548-6A96C7CF37E8}">
                    <psez:zmPr id="{A120ADBE-5DD2-4872-AE85-37DDDA13E078}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82880" cy="18288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  <a:effectLst>
                          <a:glow rad="127000">
                            <a:srgbClr val="FFFF00"/>
                          </a:glo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9" name="Section Zoom 8">
                <a:extLst>
                  <a:ext uri="{FF2B5EF4-FFF2-40B4-BE49-F238E27FC236}">
                    <a16:creationId xmlns:a16="http://schemas.microsoft.com/office/drawing/2014/main" id="{A80C98CC-D119-04FD-8DCE-20F0B8630AE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265177" y="4710586"/>
                <a:ext cx="182880" cy="182880"/>
              </a:xfrm>
              <a:prstGeom prst="rect">
                <a:avLst/>
              </a:prstGeom>
              <a:ln w="3175">
                <a:noFill/>
              </a:ln>
              <a:effectLst>
                <a:glow rad="127000">
                  <a:srgbClr val="FFFF00"/>
                </a:glow>
              </a:effectLst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091820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CF3EE-E98D-44BD-ADE8-251A2E949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4" name="Section Zoom 3">
                <a:extLst>
                  <a:ext uri="{FF2B5EF4-FFF2-40B4-BE49-F238E27FC236}">
                    <a16:creationId xmlns:a16="http://schemas.microsoft.com/office/drawing/2014/main" id="{07B906F0-8FF9-66C2-AA14-E016DCB45D4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72000" y="2571750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5D6E751C-8ED1-4E96-B548-6A96C7CF37E8}">
                    <psez:zmPr id="{A120ADBE-5DD2-4872-AE85-37DDDA13E078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4" name="Section Zoom 3">
                <a:extLst>
                  <a:ext uri="{FF2B5EF4-FFF2-40B4-BE49-F238E27FC236}">
                    <a16:creationId xmlns:a16="http://schemas.microsoft.com/office/drawing/2014/main" id="{07B906F0-8FF9-66C2-AA14-E016DCB45D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72000" y="2571750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1539267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E25AE308-16D1-4C38-864C-752C371A6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22" y="758720"/>
            <a:ext cx="11723624" cy="534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0960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d-F309D364-F89A-422E-A076-7CBA9EFF2899">
            <a:extLst>
              <a:ext uri="{FF2B5EF4-FFF2-40B4-BE49-F238E27FC236}">
                <a16:creationId xmlns:a16="http://schemas.microsoft.com/office/drawing/2014/main" id="{900C9E75-3DDD-26CA-8383-D75BFD868E20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6" r="15563" b="24501"/>
          <a:stretch/>
        </p:blipFill>
        <p:spPr bwMode="auto">
          <a:xfrm>
            <a:off x="5045725" y="0"/>
            <a:ext cx="7146274" cy="5122844"/>
          </a:xfrm>
          <a:prstGeom prst="rect">
            <a:avLst/>
          </a:prstGeom>
          <a:noFill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8B6F8FE-28CF-0CDE-F229-E6865AE7B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-179451"/>
            <a:ext cx="3970479" cy="227463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+mj-lt"/>
              </a:rPr>
              <a:t>Simulation Program at PMPC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C16CF6D-495F-BC7C-0021-6EDFAD76947F}"/>
              </a:ext>
            </a:extLst>
          </p:cNvPr>
          <p:cNvSpPr txBox="1">
            <a:spLocks/>
          </p:cNvSpPr>
          <p:nvPr/>
        </p:nvSpPr>
        <p:spPr>
          <a:xfrm>
            <a:off x="182880" y="1652012"/>
            <a:ext cx="4763693" cy="44809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indent="0">
              <a:spcAft>
                <a:spcPts val="1200"/>
              </a:spcAft>
              <a:buNone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The impetus </a:t>
            </a:r>
          </a:p>
          <a:p>
            <a:pPr marL="91440" indent="0">
              <a:spcAft>
                <a:spcPts val="1200"/>
              </a:spcAft>
              <a:buNone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Framework of the simulation program</a:t>
            </a:r>
          </a:p>
          <a:p>
            <a:pPr marL="91440" indent="0">
              <a:buNone/>
            </a:pPr>
            <a:r>
              <a:rPr lang="en-US" sz="2000" u="sng" dirty="0">
                <a:solidFill>
                  <a:schemeClr val="tx1"/>
                </a:solidFill>
                <a:latin typeface="+mj-lt"/>
              </a:rPr>
              <a:t>Purpose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: </a:t>
            </a:r>
          </a:p>
          <a:p>
            <a:pPr marL="9144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Familiarize staff with their roles, medications,&amp; equipment used in our setting</a:t>
            </a:r>
          </a:p>
          <a:p>
            <a:pPr marL="91440" indent="0">
              <a:spcAft>
                <a:spcPts val="1200"/>
              </a:spcAft>
              <a:buNone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Reinforce PALS and BLS skills</a:t>
            </a:r>
          </a:p>
          <a:p>
            <a:pPr marL="91440" indent="0">
              <a:spcAft>
                <a:spcPts val="600"/>
              </a:spcAft>
              <a:buNone/>
            </a:pPr>
            <a:r>
              <a:rPr lang="en-US" sz="2000" u="sng" dirty="0">
                <a:solidFill>
                  <a:schemeClr val="tx1"/>
                </a:solidFill>
                <a:latin typeface="+mj-lt"/>
              </a:rPr>
              <a:t>Problem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:</a:t>
            </a:r>
          </a:p>
          <a:p>
            <a:pPr marL="9144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Palpable disconnect between PALS skills &amp; simulations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198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theme/theme1.xml><?xml version="1.0" encoding="utf-8"?>
<a:theme xmlns:a="http://schemas.openxmlformats.org/drawingml/2006/main" name="2023 Convention Body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3MainConventionPUCCV2-DRAFT" id="{340D9761-1F99-F04F-AA26-034A13E52FC9}" vid="{79636CB3-8A51-B440-AB93-A3F7AABABAB6}"/>
    </a:ext>
  </a:extLst>
</a:theme>
</file>

<file path=ppt/theme/theme2.xml><?xml version="1.0" encoding="utf-8"?>
<a:theme xmlns:a="http://schemas.openxmlformats.org/drawingml/2006/main" name="2023 Convention Body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0" indent="0" algn="l">
          <a:buFont typeface="Arial" panose="020B0604020202020204" pitchFamily="34" charset="0"/>
          <a:buNone/>
          <a:defRPr dirty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3FoundationCelebrationV3" id="{1FE58440-C430-804F-B2A7-BEB9B60EB698}" vid="{E2283A59-9AD1-E44C-9BCE-91DF59B5C88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8c4f8a9-b1fb-4628-a63a-87f2475d4f9a" xsi:nil="true"/>
    <lcf76f155ced4ddcb4097134ff3c332f xmlns="b69ec021-4eaf-445a-848f-0f220020dd60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CAA5FBDF3AAA40B35A0B192FFF37CB" ma:contentTypeVersion="14" ma:contentTypeDescription="Create a new document." ma:contentTypeScope="" ma:versionID="9571ca6648bb00c71f6e2cdd421b3d37">
  <xsd:schema xmlns:xsd="http://www.w3.org/2001/XMLSchema" xmlns:xs="http://www.w3.org/2001/XMLSchema" xmlns:p="http://schemas.microsoft.com/office/2006/metadata/properties" xmlns:ns2="b69ec021-4eaf-445a-848f-0f220020dd60" xmlns:ns3="48c4f8a9-b1fb-4628-a63a-87f2475d4f9a" targetNamespace="http://schemas.microsoft.com/office/2006/metadata/properties" ma:root="true" ma:fieldsID="7913a071ee7eb61daf31e079f49c08b3" ns2:_="" ns3:_="">
    <xsd:import namespace="b69ec021-4eaf-445a-848f-0f220020dd60"/>
    <xsd:import namespace="48c4f8a9-b1fb-4628-a63a-87f2475d4f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9ec021-4eaf-445a-848f-0f220020dd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1ddb0be-7a97-4d0a-80cb-24919bebd6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c4f8a9-b1fb-4628-a63a-87f2475d4f9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7d150e8-9a0d-458c-92cc-648d58a38413}" ma:internalName="TaxCatchAll" ma:showField="CatchAllData" ma:web="48c4f8a9-b1fb-4628-a63a-87f2475d4f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25869FF-8FF2-456D-8C56-A2768D1093B8}">
  <ds:schemaRefs>
    <ds:schemaRef ds:uri="4302985d-93ff-408d-8182-6459c0c59b6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30F8C44-BC14-4216-AAE4-E26001F5D20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72AD273-F693-4952-A473-F0CEB93D409E}"/>
</file>

<file path=docProps/app.xml><?xml version="1.0" encoding="utf-8"?>
<Properties xmlns="http://schemas.openxmlformats.org/officeDocument/2006/extended-properties" xmlns:vt="http://schemas.openxmlformats.org/officeDocument/2006/docPropsVTypes">
  <Template>2023 Convention Body Slide</Template>
  <TotalTime>12</TotalTime>
  <Words>3430</Words>
  <Application>Microsoft Office PowerPoint</Application>
  <PresentationFormat>Widescreen</PresentationFormat>
  <Paragraphs>699</Paragraphs>
  <Slides>101</Slides>
  <Notes>20</Notes>
  <HiddenSlides>0</HiddenSlides>
  <MMClips>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101</vt:i4>
      </vt:variant>
    </vt:vector>
  </HeadingPairs>
  <TitlesOfParts>
    <vt:vector size="103" baseType="lpstr">
      <vt:lpstr>2023 Convention Body Slide</vt:lpstr>
      <vt:lpstr>2023 Convention Body Slide</vt:lpstr>
      <vt:lpstr>RESCUE Me!: A Novel Pediatric Resuscitation Course for the Urgent Care Setting</vt:lpstr>
      <vt:lpstr>Financial Disclosures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RESCUE?</vt:lpstr>
      <vt:lpstr>Course Description</vt:lpstr>
      <vt:lpstr>I4 RESCUE Cycle: Overview</vt:lpstr>
      <vt:lpstr>The Specifics: RESCUE Protocol</vt:lpstr>
      <vt:lpstr>PowerPoint Presentation</vt:lpstr>
      <vt:lpstr> Front Desk is the Front Line</vt:lpstr>
      <vt:lpstr>          RESCUE Protocol</vt:lpstr>
      <vt:lpstr>       Pediatric Assessment Triangle</vt:lpstr>
      <vt:lpstr>       PAT Cues</vt:lpstr>
      <vt:lpstr>I4 RESCUE Cycle</vt:lpstr>
      <vt:lpstr>      Team Roles in the Urgent Care Setting</vt:lpstr>
      <vt:lpstr>       RESCUE Protocol</vt:lpstr>
      <vt:lpstr>      Mobilize Personnel</vt:lpstr>
      <vt:lpstr>      Mobilize Personnel</vt:lpstr>
      <vt:lpstr>      Mobilize Equipment</vt:lpstr>
      <vt:lpstr>        Examples of Crash Cart Contents</vt:lpstr>
      <vt:lpstr>      Intro to the Critical Care Guide</vt:lpstr>
      <vt:lpstr>PowerPoint Presentation</vt:lpstr>
      <vt:lpstr>      Mobilize Patients</vt:lpstr>
      <vt:lpstr>I4 RESCUE Cycle</vt:lpstr>
      <vt:lpstr>PowerPoint Presentation</vt:lpstr>
      <vt:lpstr>       Critical Interventions: ABCs</vt:lpstr>
      <vt:lpstr>         Secondary Assessment: Obtain Focused History</vt:lpstr>
      <vt:lpstr>      RESCUE Protocol</vt:lpstr>
      <vt:lpstr>      RESCUE Protocol</vt:lpstr>
      <vt:lpstr>       Directed Interventions</vt:lpstr>
      <vt:lpstr>PowerPoint Presentation</vt:lpstr>
      <vt:lpstr>PowerPoint Presentation</vt:lpstr>
      <vt:lpstr>PowerPoint Presentation</vt:lpstr>
      <vt:lpstr>I4 RESCUE Cycle</vt:lpstr>
      <vt:lpstr>       Determine disposition in a timely manner</vt:lpstr>
      <vt:lpstr>       Determine disposition in a timely manner</vt:lpstr>
      <vt:lpstr>        Choose Appropriate Transport Modality</vt:lpstr>
      <vt:lpstr>I4 RESCUE Cycle</vt:lpstr>
      <vt:lpstr>Course Site Map</vt:lpstr>
      <vt:lpstr>PowerPoint Presentation</vt:lpstr>
      <vt:lpstr>PowerPoint Presentation</vt:lpstr>
      <vt:lpstr>PowerPoint Presentation</vt:lpstr>
      <vt:lpstr>References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Simulation Program at PMPC</vt:lpstr>
      <vt:lpstr>Session Evaluation</vt:lpstr>
      <vt:lpstr>Questions?  nshah@pmpediatrics.com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Todd Windley</dc:creator>
  <cp:lastModifiedBy>Eric Weinberg</cp:lastModifiedBy>
  <cp:revision>4</cp:revision>
  <cp:lastPrinted>2021-02-23T18:04:27Z</cp:lastPrinted>
  <dcterms:created xsi:type="dcterms:W3CDTF">2023-01-18T18:04:54Z</dcterms:created>
  <dcterms:modified xsi:type="dcterms:W3CDTF">2023-03-25T15:38:08Z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0x0101001E2902978A2A4448982D61D8DCAB35EA</vt:lpwstr>
  </property>
</Properties>
</file>