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1.xml" ContentType="application/vnd.openxmlformats-officedocument.presentationml.tags+xml"/>
  <Override PartName="/ppt/notesSlides/notesSlide48.xml" ContentType="application/vnd.openxmlformats-officedocument.presentationml.notesSlide+xml"/>
  <Override PartName="/ppt/tags/tag2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3.xml" ContentType="application/vnd.openxmlformats-officedocument.presentationml.tags+xml"/>
  <Override PartName="/ppt/notesSlides/notesSlide51.xml" ContentType="application/vnd.openxmlformats-officedocument.presentationml.notesSlide+xml"/>
  <Override PartName="/ppt/tags/tag4.xml" ContentType="application/vnd.openxmlformats-officedocument.presentationml.tags+xml"/>
  <Override PartName="/ppt/notesSlides/notesSlide52.xml" ContentType="application/vnd.openxmlformats-officedocument.presentationml.notesSlide+xml"/>
  <Override PartName="/ppt/tags/tag5.xml" ContentType="application/vnd.openxmlformats-officedocument.presentationml.tags+xml"/>
  <Override PartName="/ppt/notesSlides/notesSlide53.xml" ContentType="application/vnd.openxmlformats-officedocument.presentationml.notesSlide+xml"/>
  <Override PartName="/ppt/tags/tag6.xml" ContentType="application/vnd.openxmlformats-officedocument.presentationml.tags+xml"/>
  <Override PartName="/ppt/notesSlides/notesSlide54.xml" ContentType="application/vnd.openxmlformats-officedocument.presentationml.notesSlide+xml"/>
  <Override PartName="/ppt/tags/tag7.xml" ContentType="application/vnd.openxmlformats-officedocument.presentationml.tags+xml"/>
  <Override PartName="/ppt/notesSlides/notesSlide55.xml" ContentType="application/vnd.openxmlformats-officedocument.presentationml.notesSlide+xml"/>
  <Override PartName="/ppt/tags/tag8.xml" ContentType="application/vnd.openxmlformats-officedocument.presentationml.tags+xml"/>
  <Override PartName="/ppt/notesSlides/notesSlide56.xml" ContentType="application/vnd.openxmlformats-officedocument.presentationml.notesSlide+xml"/>
  <Override PartName="/ppt/tags/tag9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tags/tag10.xml" ContentType="application/vnd.openxmlformats-officedocument.presentationml.tags+xml"/>
  <Override PartName="/ppt/notesSlides/notesSlide59.xml" ContentType="application/vnd.openxmlformats-officedocument.presentationml.notesSlide+xml"/>
  <Override PartName="/ppt/tags/tag11.xml" ContentType="application/vnd.openxmlformats-officedocument.presentationml.tags+xml"/>
  <Override PartName="/ppt/notesSlides/notesSlide60.xml" ContentType="application/vnd.openxmlformats-officedocument.presentationml.notesSlide+xml"/>
  <Override PartName="/ppt/tags/tag12.xml" ContentType="application/vnd.openxmlformats-officedocument.presentationml.tags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9" r:id="rId3"/>
    <p:sldMasterId id="2147483698" r:id="rId4"/>
  </p:sldMasterIdLst>
  <p:notesMasterIdLst>
    <p:notesMasterId r:id="rId113"/>
  </p:notesMasterIdLst>
  <p:handoutMasterIdLst>
    <p:handoutMasterId r:id="rId114"/>
  </p:handoutMasterIdLst>
  <p:sldIdLst>
    <p:sldId id="515" r:id="rId5"/>
    <p:sldId id="513" r:id="rId6"/>
    <p:sldId id="377" r:id="rId7"/>
    <p:sldId id="258" r:id="rId8"/>
    <p:sldId id="259" r:id="rId9"/>
    <p:sldId id="260" r:id="rId10"/>
    <p:sldId id="262" r:id="rId11"/>
    <p:sldId id="263" r:id="rId12"/>
    <p:sldId id="294" r:id="rId13"/>
    <p:sldId id="289" r:id="rId14"/>
    <p:sldId id="265" r:id="rId15"/>
    <p:sldId id="264" r:id="rId16"/>
    <p:sldId id="292" r:id="rId17"/>
    <p:sldId id="286" r:id="rId18"/>
    <p:sldId id="287" r:id="rId19"/>
    <p:sldId id="268" r:id="rId20"/>
    <p:sldId id="270" r:id="rId21"/>
    <p:sldId id="271" r:id="rId22"/>
    <p:sldId id="272" r:id="rId23"/>
    <p:sldId id="295" r:id="rId24"/>
    <p:sldId id="273" r:id="rId25"/>
    <p:sldId id="284" r:id="rId26"/>
    <p:sldId id="274" r:id="rId27"/>
    <p:sldId id="290" r:id="rId28"/>
    <p:sldId id="288" r:id="rId29"/>
    <p:sldId id="291" r:id="rId30"/>
    <p:sldId id="276" r:id="rId31"/>
    <p:sldId id="351" r:id="rId32"/>
    <p:sldId id="352" r:id="rId33"/>
    <p:sldId id="350" r:id="rId34"/>
    <p:sldId id="278" r:id="rId35"/>
    <p:sldId id="353" r:id="rId36"/>
    <p:sldId id="379" r:id="rId37"/>
    <p:sldId id="380" r:id="rId38"/>
    <p:sldId id="381" r:id="rId39"/>
    <p:sldId id="504" r:id="rId40"/>
    <p:sldId id="384" r:id="rId41"/>
    <p:sldId id="487" r:id="rId42"/>
    <p:sldId id="493" r:id="rId43"/>
    <p:sldId id="490" r:id="rId44"/>
    <p:sldId id="491" r:id="rId45"/>
    <p:sldId id="510" r:id="rId46"/>
    <p:sldId id="494" r:id="rId47"/>
    <p:sldId id="496" r:id="rId48"/>
    <p:sldId id="502" r:id="rId49"/>
    <p:sldId id="503" r:id="rId50"/>
    <p:sldId id="497" r:id="rId51"/>
    <p:sldId id="364" r:id="rId52"/>
    <p:sldId id="366" r:id="rId53"/>
    <p:sldId id="375" r:id="rId54"/>
    <p:sldId id="367" r:id="rId55"/>
    <p:sldId id="404" r:id="rId56"/>
    <p:sldId id="406" r:id="rId57"/>
    <p:sldId id="407" r:id="rId58"/>
    <p:sldId id="357" r:id="rId59"/>
    <p:sldId id="356" r:id="rId60"/>
    <p:sldId id="410" r:id="rId61"/>
    <p:sldId id="421" r:id="rId62"/>
    <p:sldId id="411" r:id="rId63"/>
    <p:sldId id="412" r:id="rId64"/>
    <p:sldId id="409" r:id="rId65"/>
    <p:sldId id="413" r:id="rId66"/>
    <p:sldId id="414" r:id="rId67"/>
    <p:sldId id="416" r:id="rId68"/>
    <p:sldId id="417" r:id="rId69"/>
    <p:sldId id="418" r:id="rId70"/>
    <p:sldId id="361" r:id="rId71"/>
    <p:sldId id="362" r:id="rId72"/>
    <p:sldId id="419" r:id="rId73"/>
    <p:sldId id="392" r:id="rId74"/>
    <p:sldId id="471" r:id="rId75"/>
    <p:sldId id="394" r:id="rId76"/>
    <p:sldId id="423" r:id="rId77"/>
    <p:sldId id="426" r:id="rId78"/>
    <p:sldId id="507" r:id="rId79"/>
    <p:sldId id="435" r:id="rId80"/>
    <p:sldId id="422" r:id="rId81"/>
    <p:sldId id="427" r:id="rId82"/>
    <p:sldId id="395" r:id="rId83"/>
    <p:sldId id="436" r:id="rId84"/>
    <p:sldId id="428" r:id="rId85"/>
    <p:sldId id="429" r:id="rId86"/>
    <p:sldId id="478" r:id="rId87"/>
    <p:sldId id="477" r:id="rId88"/>
    <p:sldId id="479" r:id="rId89"/>
    <p:sldId id="508" r:id="rId90"/>
    <p:sldId id="509" r:id="rId91"/>
    <p:sldId id="499" r:id="rId92"/>
    <p:sldId id="431" r:id="rId93"/>
    <p:sldId id="432" r:id="rId94"/>
    <p:sldId id="438" r:id="rId95"/>
    <p:sldId id="439" r:id="rId96"/>
    <p:sldId id="440" r:id="rId97"/>
    <p:sldId id="441" r:id="rId98"/>
    <p:sldId id="442" r:id="rId99"/>
    <p:sldId id="444" r:id="rId100"/>
    <p:sldId id="446" r:id="rId101"/>
    <p:sldId id="459" r:id="rId102"/>
    <p:sldId id="460" r:id="rId103"/>
    <p:sldId id="453" r:id="rId104"/>
    <p:sldId id="464" r:id="rId105"/>
    <p:sldId id="462" r:id="rId106"/>
    <p:sldId id="466" r:id="rId107"/>
    <p:sldId id="465" r:id="rId108"/>
    <p:sldId id="480" r:id="rId109"/>
    <p:sldId id="516" r:id="rId110"/>
    <p:sldId id="517" r:id="rId111"/>
    <p:sldId id="434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F0A37E-E0E1-90F9-10AD-B384BD11A608}" v="9" dt="2023-03-25T15:31:16.2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08"/>
    <p:restoredTop sz="91870" autoAdjust="0"/>
  </p:normalViewPr>
  <p:slideViewPr>
    <p:cSldViewPr>
      <p:cViewPr varScale="1">
        <p:scale>
          <a:sx n="58" d="100"/>
          <a:sy n="58" d="100"/>
        </p:scale>
        <p:origin x="113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5895" cy="7589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theme" Target="theme/theme1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notesMaster" Target="notesMasters/notesMaster1.xml"/><Relationship Id="rId118" Type="http://schemas.openxmlformats.org/officeDocument/2006/relationships/tableStyles" Target="tableStyle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handoutMaster" Target="handoutMasters/handoutMaster1.xml"/><Relationship Id="rId119" Type="http://schemas.microsoft.com/office/2016/11/relationships/changesInfo" Target="changesInfos/changesInfo1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customXml" Target="../customXml/item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lodie Turk" userId="S::mturk@ucaoa.org::63ffec51-dfc0-40f7-884e-552b1a97230f" providerId="AD" clId="Web-{D1F0A37E-E0E1-90F9-10AD-B384BD11A608}"/>
    <pc:docChg chg="addSld modSld addMainMaster modMainMaster">
      <pc:chgData name="Melodie Turk" userId="S::mturk@ucaoa.org::63ffec51-dfc0-40f7-884e-552b1a97230f" providerId="AD" clId="Web-{D1F0A37E-E0E1-90F9-10AD-B384BD11A608}" dt="2023-03-25T15:31:16.230" v="4"/>
      <pc:docMkLst>
        <pc:docMk/>
      </pc:docMkLst>
      <pc:sldChg chg="addSp delSp modSp">
        <pc:chgData name="Melodie Turk" userId="S::mturk@ucaoa.org::63ffec51-dfc0-40f7-884e-552b1a97230f" providerId="AD" clId="Web-{D1F0A37E-E0E1-90F9-10AD-B384BD11A608}" dt="2023-03-25T15:30:50.027" v="3"/>
        <pc:sldMkLst>
          <pc:docMk/>
          <pc:sldMk cId="3997717011" sldId="516"/>
        </pc:sldMkLst>
        <pc:picChg chg="add del mod">
          <ac:chgData name="Melodie Turk" userId="S::mturk@ucaoa.org::63ffec51-dfc0-40f7-884e-552b1a97230f" providerId="AD" clId="Web-{D1F0A37E-E0E1-90F9-10AD-B384BD11A608}" dt="2023-03-25T15:30:33.386" v="1"/>
          <ac:picMkLst>
            <pc:docMk/>
            <pc:sldMk cId="3997717011" sldId="516"/>
            <ac:picMk id="4" creationId="{B0309BE5-7770-36C7-107F-EBBA7A4325A2}"/>
          </ac:picMkLst>
        </pc:picChg>
        <pc:picChg chg="add del mod">
          <ac:chgData name="Melodie Turk" userId="S::mturk@ucaoa.org::63ffec51-dfc0-40f7-884e-552b1a97230f" providerId="AD" clId="Web-{D1F0A37E-E0E1-90F9-10AD-B384BD11A608}" dt="2023-03-25T15:30:50.027" v="3"/>
          <ac:picMkLst>
            <pc:docMk/>
            <pc:sldMk cId="3997717011" sldId="516"/>
            <ac:picMk id="5" creationId="{8393EF5A-C3EB-4AB2-47F9-DF59333D03F0}"/>
          </ac:picMkLst>
        </pc:picChg>
      </pc:sldChg>
      <pc:sldChg chg="add">
        <pc:chgData name="Melodie Turk" userId="S::mturk@ucaoa.org::63ffec51-dfc0-40f7-884e-552b1a97230f" providerId="AD" clId="Web-{D1F0A37E-E0E1-90F9-10AD-B384BD11A608}" dt="2023-03-25T15:31:16.230" v="4"/>
        <pc:sldMkLst>
          <pc:docMk/>
          <pc:sldMk cId="3136666845" sldId="517"/>
        </pc:sldMkLst>
      </pc:sldChg>
      <pc:sldMasterChg chg="modSldLayout">
        <pc:chgData name="Melodie Turk" userId="S::mturk@ucaoa.org::63ffec51-dfc0-40f7-884e-552b1a97230f" providerId="AD" clId="Web-{D1F0A37E-E0E1-90F9-10AD-B384BD11A608}" dt="2023-03-25T15:31:16.230" v="4"/>
        <pc:sldMasterMkLst>
          <pc:docMk/>
          <pc:sldMasterMk cId="0" sldId="2147483660"/>
        </pc:sldMasterMkLst>
        <pc:sldLayoutChg chg="replId">
          <pc:chgData name="Melodie Turk" userId="S::mturk@ucaoa.org::63ffec51-dfc0-40f7-884e-552b1a97230f" providerId="AD" clId="Web-{D1F0A37E-E0E1-90F9-10AD-B384BD11A608}" dt="2023-03-25T15:31:16.230" v="4"/>
          <pc:sldLayoutMkLst>
            <pc:docMk/>
            <pc:sldMasterMk cId="0" sldId="2147483660"/>
            <pc:sldLayoutMk cId="1361008215" sldId="2147483726"/>
          </pc:sldLayoutMkLst>
        </pc:sldLayoutChg>
      </pc:sldMasterChg>
      <pc:sldMasterChg chg="modSldLayout">
        <pc:chgData name="Melodie Turk" userId="S::mturk@ucaoa.org::63ffec51-dfc0-40f7-884e-552b1a97230f" providerId="AD" clId="Web-{D1F0A37E-E0E1-90F9-10AD-B384BD11A608}" dt="2023-03-25T15:31:16.230" v="4"/>
        <pc:sldMasterMkLst>
          <pc:docMk/>
          <pc:sldMasterMk cId="1714251684" sldId="2147483689"/>
        </pc:sldMasterMkLst>
        <pc:sldLayoutChg chg="replId">
          <pc:chgData name="Melodie Turk" userId="S::mturk@ucaoa.org::63ffec51-dfc0-40f7-884e-552b1a97230f" providerId="AD" clId="Web-{D1F0A37E-E0E1-90F9-10AD-B384BD11A608}" dt="2023-03-25T15:31:16.230" v="4"/>
          <pc:sldLayoutMkLst>
            <pc:docMk/>
            <pc:sldMasterMk cId="1714251684" sldId="2147483689"/>
            <pc:sldLayoutMk cId="3391704233" sldId="2147483725"/>
          </pc:sldLayoutMkLst>
        </pc:sldLayoutChg>
      </pc:sldMasterChg>
      <pc:sldMasterChg chg="add addSldLayout">
        <pc:chgData name="Melodie Turk" userId="S::mturk@ucaoa.org::63ffec51-dfc0-40f7-884e-552b1a97230f" providerId="AD" clId="Web-{D1F0A37E-E0E1-90F9-10AD-B384BD11A608}" dt="2023-03-25T15:31:16.230" v="4"/>
        <pc:sldMasterMkLst>
          <pc:docMk/>
          <pc:sldMasterMk cId="3748240354" sldId="2147483698"/>
        </pc:sldMasterMkLst>
        <pc:sldLayoutChg chg="add">
          <pc:chgData name="Melodie Turk" userId="S::mturk@ucaoa.org::63ffec51-dfc0-40f7-884e-552b1a97230f" providerId="AD" clId="Web-{D1F0A37E-E0E1-90F9-10AD-B384BD11A608}" dt="2023-03-25T15:31:16.230" v="4"/>
          <pc:sldLayoutMkLst>
            <pc:docMk/>
            <pc:sldMasterMk cId="3748240354" sldId="2147483698"/>
            <pc:sldLayoutMk cId="1473795814" sldId="2147483699"/>
          </pc:sldLayoutMkLst>
        </pc:sldLayoutChg>
        <pc:sldLayoutChg chg="add">
          <pc:chgData name="Melodie Turk" userId="S::mturk@ucaoa.org::63ffec51-dfc0-40f7-884e-552b1a97230f" providerId="AD" clId="Web-{D1F0A37E-E0E1-90F9-10AD-B384BD11A608}" dt="2023-03-25T15:31:16.230" v="4"/>
          <pc:sldLayoutMkLst>
            <pc:docMk/>
            <pc:sldMasterMk cId="3748240354" sldId="2147483698"/>
            <pc:sldLayoutMk cId="3726544181" sldId="2147483702"/>
          </pc:sldLayoutMkLst>
        </pc:sldLayoutChg>
        <pc:sldLayoutChg chg="add">
          <pc:chgData name="Melodie Turk" userId="S::mturk@ucaoa.org::63ffec51-dfc0-40f7-884e-552b1a97230f" providerId="AD" clId="Web-{D1F0A37E-E0E1-90F9-10AD-B384BD11A608}" dt="2023-03-25T15:31:16.230" v="4"/>
          <pc:sldLayoutMkLst>
            <pc:docMk/>
            <pc:sldMasterMk cId="3748240354" sldId="2147483698"/>
            <pc:sldLayoutMk cId="3166650123" sldId="2147483705"/>
          </pc:sldLayoutMkLst>
        </pc:sldLayoutChg>
        <pc:sldLayoutChg chg="add">
          <pc:chgData name="Melodie Turk" userId="S::mturk@ucaoa.org::63ffec51-dfc0-40f7-884e-552b1a97230f" providerId="AD" clId="Web-{D1F0A37E-E0E1-90F9-10AD-B384BD11A608}" dt="2023-03-25T15:31:16.230" v="4"/>
          <pc:sldLayoutMkLst>
            <pc:docMk/>
            <pc:sldMasterMk cId="3748240354" sldId="2147483698"/>
            <pc:sldLayoutMk cId="3504148954" sldId="2147483718"/>
          </pc:sldLayoutMkLst>
        </pc:sldLayoutChg>
        <pc:sldLayoutChg chg="add">
          <pc:chgData name="Melodie Turk" userId="S::mturk@ucaoa.org::63ffec51-dfc0-40f7-884e-552b1a97230f" providerId="AD" clId="Web-{D1F0A37E-E0E1-90F9-10AD-B384BD11A608}" dt="2023-03-25T15:31:16.230" v="4"/>
          <pc:sldLayoutMkLst>
            <pc:docMk/>
            <pc:sldMasterMk cId="3748240354" sldId="2147483698"/>
            <pc:sldLayoutMk cId="794207714" sldId="2147483719"/>
          </pc:sldLayoutMkLst>
        </pc:sldLayoutChg>
        <pc:sldLayoutChg chg="add">
          <pc:chgData name="Melodie Turk" userId="S::mturk@ucaoa.org::63ffec51-dfc0-40f7-884e-552b1a97230f" providerId="AD" clId="Web-{D1F0A37E-E0E1-90F9-10AD-B384BD11A608}" dt="2023-03-25T15:31:16.230" v="4"/>
          <pc:sldLayoutMkLst>
            <pc:docMk/>
            <pc:sldMasterMk cId="3748240354" sldId="2147483698"/>
            <pc:sldLayoutMk cId="3800082595" sldId="2147483720"/>
          </pc:sldLayoutMkLst>
        </pc:sldLayoutChg>
        <pc:sldLayoutChg chg="add">
          <pc:chgData name="Melodie Turk" userId="S::mturk@ucaoa.org::63ffec51-dfc0-40f7-884e-552b1a97230f" providerId="AD" clId="Web-{D1F0A37E-E0E1-90F9-10AD-B384BD11A608}" dt="2023-03-25T15:31:16.230" v="4"/>
          <pc:sldLayoutMkLst>
            <pc:docMk/>
            <pc:sldMasterMk cId="3748240354" sldId="2147483698"/>
            <pc:sldLayoutMk cId="2671710903" sldId="2147483721"/>
          </pc:sldLayoutMkLst>
        </pc:sldLayoutChg>
        <pc:sldLayoutChg chg="add">
          <pc:chgData name="Melodie Turk" userId="S::mturk@ucaoa.org::63ffec51-dfc0-40f7-884e-552b1a97230f" providerId="AD" clId="Web-{D1F0A37E-E0E1-90F9-10AD-B384BD11A608}" dt="2023-03-25T15:31:16.230" v="4"/>
          <pc:sldLayoutMkLst>
            <pc:docMk/>
            <pc:sldMasterMk cId="3748240354" sldId="2147483698"/>
            <pc:sldLayoutMk cId="495981666" sldId="2147483723"/>
          </pc:sldLayoutMkLst>
        </pc:sldLayoutChg>
        <pc:sldLayoutChg chg="add">
          <pc:chgData name="Melodie Turk" userId="S::mturk@ucaoa.org::63ffec51-dfc0-40f7-884e-552b1a97230f" providerId="AD" clId="Web-{D1F0A37E-E0E1-90F9-10AD-B384BD11A608}" dt="2023-03-25T15:31:16.230" v="4"/>
          <pc:sldLayoutMkLst>
            <pc:docMk/>
            <pc:sldMasterMk cId="3748240354" sldId="2147483698"/>
            <pc:sldLayoutMk cId="1198707374" sldId="2147483724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DB335-CC3E-5140-BAF7-621B74A8139B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9333C-4F0A-E847-9EBB-B23D8F91E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36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807590-9307-E244-9FFD-F2459B451F12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97215-F24A-F841-986D-85F1D29370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8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36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Here’s another patient with a limp</a:t>
            </a:r>
            <a:r>
              <a:rPr lang="en-US" baseline="0" dirty="0">
                <a:latin typeface="Calibri" charset="0"/>
                <a:ea typeface="MS PGothic" charset="0"/>
              </a:rPr>
              <a:t> and </a:t>
            </a:r>
            <a:r>
              <a:rPr lang="en-US" baseline="0" dirty="0" err="1">
                <a:latin typeface="Calibri" charset="0"/>
                <a:ea typeface="MS PGothic" charset="0"/>
              </a:rPr>
              <a:t>nonlocalizable</a:t>
            </a:r>
            <a:r>
              <a:rPr lang="en-US" baseline="0" dirty="0">
                <a:latin typeface="Calibri" charset="0"/>
                <a:ea typeface="MS PGothic" charset="0"/>
              </a:rPr>
              <a:t> pain, no fever. </a:t>
            </a:r>
          </a:p>
          <a:p>
            <a:r>
              <a:rPr lang="en-US" baseline="0" dirty="0">
                <a:latin typeface="Calibri" charset="0"/>
                <a:ea typeface="MS PGothic" charset="0"/>
              </a:rPr>
              <a:t>We again see the nutrient foramen, but no fracture. </a:t>
            </a:r>
            <a:endParaRPr lang="en-US" dirty="0">
              <a:latin typeface="Calibri" charset="0"/>
              <a:ea typeface="MS PGothic" charset="0"/>
            </a:endParaRPr>
          </a:p>
          <a:p>
            <a:endParaRPr lang="en-US" dirty="0">
              <a:latin typeface="Calibri" charset="0"/>
              <a:ea typeface="MS PGothic" charset="0"/>
            </a:endParaRPr>
          </a:p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05A26EA7-9A0B-E04F-AB41-4C60A2CAD2BC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14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The</a:t>
            </a:r>
            <a:r>
              <a:rPr lang="en-US" baseline="0" dirty="0">
                <a:latin typeface="Calibri" charset="0"/>
                <a:ea typeface="MS PGothic" charset="0"/>
              </a:rPr>
              <a:t> patient returns two weeks later, and we can see periosteal reaction compatible with a healing non displaced spiral fracture of the tibia. 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05A26EA7-9A0B-E04F-AB41-4C60A2CAD2BC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15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Included</a:t>
            </a:r>
            <a:r>
              <a:rPr lang="en-US" baseline="0" dirty="0">
                <a:latin typeface="Calibri" charset="0"/>
                <a:ea typeface="MS PGothic" charset="0"/>
              </a:rPr>
              <a:t> in the Toddlers fracture spectrum are also other subtle fractures of the lower extremity.  Here is an example of a patient with a proximal fibular buckle fracture, distal </a:t>
            </a:r>
            <a:r>
              <a:rPr lang="en-US" baseline="0" dirty="0" err="1">
                <a:latin typeface="Calibri" charset="0"/>
                <a:ea typeface="MS PGothic" charset="0"/>
              </a:rPr>
              <a:t>tibial</a:t>
            </a:r>
            <a:r>
              <a:rPr lang="en-US" baseline="0" dirty="0">
                <a:latin typeface="Calibri" charset="0"/>
                <a:ea typeface="MS PGothic" charset="0"/>
              </a:rPr>
              <a:t> buckle fracture and a plastic bowing fracture of the fibula. 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1EEB9D01-86AB-994B-98B6-5850423DF9BF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16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And finally, here is an example</a:t>
            </a:r>
            <a:r>
              <a:rPr lang="en-US" baseline="0" dirty="0">
                <a:latin typeface="Calibri" charset="0"/>
                <a:ea typeface="MS PGothic" charset="0"/>
              </a:rPr>
              <a:t> of a proximal </a:t>
            </a:r>
            <a:r>
              <a:rPr lang="en-US" baseline="0" dirty="0" err="1">
                <a:latin typeface="Calibri" charset="0"/>
                <a:ea typeface="MS PGothic" charset="0"/>
              </a:rPr>
              <a:t>tibial</a:t>
            </a:r>
            <a:r>
              <a:rPr lang="en-US" baseline="0" dirty="0">
                <a:latin typeface="Calibri" charset="0"/>
                <a:ea typeface="MS PGothic" charset="0"/>
              </a:rPr>
              <a:t> Toddlers fracture, often secondary to hyperextension injury. Findings include buckle of the anterior </a:t>
            </a:r>
            <a:r>
              <a:rPr lang="en-US" baseline="0" dirty="0" err="1">
                <a:latin typeface="Calibri" charset="0"/>
                <a:ea typeface="MS PGothic" charset="0"/>
              </a:rPr>
              <a:t>tibial</a:t>
            </a:r>
            <a:r>
              <a:rPr lang="en-US" baseline="0" dirty="0">
                <a:latin typeface="Calibri" charset="0"/>
                <a:ea typeface="MS PGothic" charset="0"/>
              </a:rPr>
              <a:t> cortex, tilting of the anterior aspect of the </a:t>
            </a:r>
            <a:r>
              <a:rPr lang="en-US" baseline="0" dirty="0" err="1">
                <a:latin typeface="Calibri" charset="0"/>
                <a:ea typeface="MS PGothic" charset="0"/>
              </a:rPr>
              <a:t>physis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66A2AB6F-404C-3B43-B5A7-993398BDE9A4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17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Findings</a:t>
            </a:r>
            <a:r>
              <a:rPr lang="en-US" baseline="0" dirty="0">
                <a:latin typeface="Calibri" charset="0"/>
                <a:ea typeface="MS PGothic" charset="0"/>
              </a:rPr>
              <a:t> that can be missed if we don’t have a contralateral comparison radiograph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21DB31F1-4358-FB41-9775-4D291982363B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18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Here</a:t>
            </a:r>
            <a:r>
              <a:rPr lang="en-US" baseline="0" dirty="0">
                <a:latin typeface="Calibri" charset="0"/>
                <a:ea typeface="MS PGothic" charset="0"/>
              </a:rPr>
              <a:t> is another example of a missed </a:t>
            </a:r>
            <a:r>
              <a:rPr lang="en-US" baseline="0" dirty="0" err="1">
                <a:latin typeface="Calibri" charset="0"/>
                <a:ea typeface="MS PGothic" charset="0"/>
              </a:rPr>
              <a:t>tibial</a:t>
            </a:r>
            <a:r>
              <a:rPr lang="en-US" baseline="0" dirty="0">
                <a:latin typeface="Calibri" charset="0"/>
                <a:ea typeface="MS PGothic" charset="0"/>
              </a:rPr>
              <a:t> toddler fracture, where we see sclerosis and increased </a:t>
            </a:r>
            <a:r>
              <a:rPr lang="en-US" baseline="0" dirty="0" err="1">
                <a:latin typeface="Calibri" charset="0"/>
                <a:ea typeface="MS PGothic" charset="0"/>
              </a:rPr>
              <a:t>scopping</a:t>
            </a:r>
            <a:r>
              <a:rPr lang="en-US" baseline="0" dirty="0">
                <a:latin typeface="Calibri" charset="0"/>
                <a:ea typeface="MS PGothic" charset="0"/>
              </a:rPr>
              <a:t> of the tubercular notch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47746DC1-2FBA-9541-BAFE-A330B3297A44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19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next case is a 3 </a:t>
            </a:r>
            <a:r>
              <a:rPr lang="en-US" dirty="0" err="1"/>
              <a:t>yo</a:t>
            </a:r>
            <a:r>
              <a:rPr lang="en-US" dirty="0"/>
              <a:t> girl with limp.  She has swelling over the dorsum</a:t>
            </a:r>
            <a:r>
              <a:rPr lang="en-US" baseline="0" dirty="0"/>
              <a:t> of her foot.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04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look at the ACR appropriateness criteria for a limping child with localizable symptoms, the best step</a:t>
            </a:r>
            <a:r>
              <a:rPr lang="en-US" baseline="0" dirty="0"/>
              <a:t> is obtain radiographs of the area of interest.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763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in our</a:t>
            </a:r>
            <a:r>
              <a:rPr lang="en-US" baseline="0" dirty="0"/>
              <a:t> case, the most appropriate next step is to obtain radiographs of the foot.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719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lateral</a:t>
            </a:r>
            <a:r>
              <a:rPr lang="en-US" baseline="0" dirty="0"/>
              <a:t> and oblique </a:t>
            </a:r>
            <a:r>
              <a:rPr lang="en-US" baseline="0" dirty="0" err="1"/>
              <a:t>radiogrpahs</a:t>
            </a:r>
            <a:r>
              <a:rPr lang="en-US" baseline="0" dirty="0"/>
              <a:t> of the foot, there is marked dorsal soft tissue swelling.  We also see undulation of the lateral cortex of the first metatarsal metaphysis.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80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631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Compatible with a 1</a:t>
            </a:r>
            <a:r>
              <a:rPr lang="en-US" baseline="30000" dirty="0"/>
              <a:t>st</a:t>
            </a:r>
            <a:r>
              <a:rPr lang="en-US" dirty="0"/>
              <a:t> metatarsal buckle</a:t>
            </a:r>
            <a:r>
              <a:rPr lang="en-US" baseline="0" dirty="0"/>
              <a:t> fracture.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78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These fractures</a:t>
            </a:r>
            <a:r>
              <a:rPr lang="en-US" baseline="0" dirty="0">
                <a:latin typeface="Calibri" charset="0"/>
                <a:ea typeface="MS PGothic" charset="0"/>
              </a:rPr>
              <a:t> are often due to compressive axial loadings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474CFC93-360C-E74C-83BF-3A7B8A24F1C8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27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And are sometimes called </a:t>
            </a:r>
            <a:r>
              <a:rPr lang="en-US" dirty="0" err="1">
                <a:latin typeface="Calibri" charset="0"/>
                <a:ea typeface="MS PGothic" charset="0"/>
              </a:rPr>
              <a:t>bunkbed</a:t>
            </a:r>
            <a:r>
              <a:rPr lang="en-US" baseline="0" dirty="0">
                <a:latin typeface="Calibri" charset="0"/>
                <a:ea typeface="MS PGothic" charset="0"/>
              </a:rPr>
              <a:t> fractures, because as I am sure you all know, children lobe jumping off their </a:t>
            </a:r>
            <a:r>
              <a:rPr lang="en-US" baseline="0" dirty="0" err="1">
                <a:latin typeface="Calibri" charset="0"/>
                <a:ea typeface="MS PGothic" charset="0"/>
              </a:rPr>
              <a:t>bunkbeds</a:t>
            </a:r>
            <a:r>
              <a:rPr lang="en-US" baseline="0" dirty="0">
                <a:latin typeface="Calibri" charset="0"/>
                <a:ea typeface="MS PGothic" charset="0"/>
              </a:rPr>
              <a:t> and </a:t>
            </a:r>
            <a:r>
              <a:rPr lang="en-US" baseline="0" dirty="0" err="1">
                <a:latin typeface="Calibri" charset="0"/>
                <a:ea typeface="MS PGothic" charset="0"/>
              </a:rPr>
              <a:t>sometmes</a:t>
            </a:r>
            <a:r>
              <a:rPr lang="en-US" baseline="0" dirty="0">
                <a:latin typeface="Calibri" charset="0"/>
                <a:ea typeface="MS PGothic" charset="0"/>
              </a:rPr>
              <a:t> when they </a:t>
            </a:r>
            <a:r>
              <a:rPr lang="en-US" baseline="0" dirty="0" err="1">
                <a:latin typeface="Calibri" charset="0"/>
                <a:ea typeface="MS PGothic" charset="0"/>
              </a:rPr>
              <a:t>land</a:t>
            </a:r>
            <a:r>
              <a:rPr lang="en-US" dirty="0" err="1">
                <a:latin typeface="Calibri" charset="0"/>
                <a:ea typeface="MS PGothic" charset="0"/>
              </a:rPr>
              <a:t>Very</a:t>
            </a:r>
            <a:r>
              <a:rPr lang="en-US" dirty="0">
                <a:latin typeface="Calibri" charset="0"/>
                <a:ea typeface="MS PGothic" charset="0"/>
              </a:rPr>
              <a:t> common; often occult but ok because heal without treatment. Because they are typically hairline spiral </a:t>
            </a:r>
            <a:r>
              <a:rPr lang="en-US" dirty="0" err="1">
                <a:latin typeface="Calibri" charset="0"/>
                <a:ea typeface="MS PGothic" charset="0"/>
              </a:rPr>
              <a:t>fxs</a:t>
            </a:r>
            <a:r>
              <a:rPr lang="en-US" dirty="0">
                <a:latin typeface="Calibri" charset="0"/>
                <a:ea typeface="MS PGothic" charset="0"/>
              </a:rPr>
              <a:t> they are not seen on AP or </a:t>
            </a:r>
            <a:r>
              <a:rPr lang="en-US" dirty="0" err="1">
                <a:latin typeface="Calibri" charset="0"/>
                <a:ea typeface="MS PGothic" charset="0"/>
              </a:rPr>
              <a:t>lat</a:t>
            </a:r>
            <a:r>
              <a:rPr lang="en-US" dirty="0">
                <a:latin typeface="Calibri" charset="0"/>
                <a:ea typeface="MS PGothic" charset="0"/>
              </a:rPr>
              <a:t> and internal oblique view may demonstrate </a:t>
            </a:r>
            <a:r>
              <a:rPr lang="en-US" dirty="0" err="1">
                <a:latin typeface="Calibri" charset="0"/>
                <a:ea typeface="MS PGothic" charset="0"/>
              </a:rPr>
              <a:t>fx</a:t>
            </a:r>
            <a:r>
              <a:rPr lang="en-US" dirty="0"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474CFC93-360C-E74C-83BF-3A7B8A24F1C8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28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They land on their toes, and</a:t>
            </a:r>
            <a:r>
              <a:rPr lang="en-US" baseline="0" dirty="0">
                <a:latin typeface="Calibri" charset="0"/>
                <a:ea typeface="MS PGothic" charset="0"/>
              </a:rPr>
              <a:t> the force from the impaction is translated posteriorly resulting in a fracture of the first metatarsal.  </a:t>
            </a:r>
            <a:r>
              <a:rPr lang="en-US" dirty="0">
                <a:latin typeface="Calibri" charset="0"/>
                <a:ea typeface="MS PGothic" charset="0"/>
              </a:rPr>
              <a:t>Very common; often occult but ok because heal without treatment. Because they are typically hairline spiral </a:t>
            </a:r>
            <a:r>
              <a:rPr lang="en-US" dirty="0" err="1">
                <a:latin typeface="Calibri" charset="0"/>
                <a:ea typeface="MS PGothic" charset="0"/>
              </a:rPr>
              <a:t>fxs</a:t>
            </a:r>
            <a:r>
              <a:rPr lang="en-US" dirty="0">
                <a:latin typeface="Calibri" charset="0"/>
                <a:ea typeface="MS PGothic" charset="0"/>
              </a:rPr>
              <a:t> they are not seen on AP or </a:t>
            </a:r>
            <a:r>
              <a:rPr lang="en-US" dirty="0" err="1">
                <a:latin typeface="Calibri" charset="0"/>
                <a:ea typeface="MS PGothic" charset="0"/>
              </a:rPr>
              <a:t>lat</a:t>
            </a:r>
            <a:r>
              <a:rPr lang="en-US" dirty="0">
                <a:latin typeface="Calibri" charset="0"/>
                <a:ea typeface="MS PGothic" charset="0"/>
              </a:rPr>
              <a:t> and internal oblique view may demonstrate </a:t>
            </a:r>
            <a:r>
              <a:rPr lang="en-US" dirty="0" err="1">
                <a:latin typeface="Calibri" charset="0"/>
                <a:ea typeface="MS PGothic" charset="0"/>
              </a:rPr>
              <a:t>fx</a:t>
            </a:r>
            <a:r>
              <a:rPr lang="en-US" dirty="0"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474CFC93-360C-E74C-83BF-3A7B8A24F1C8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29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On</a:t>
            </a:r>
            <a:r>
              <a:rPr lang="en-US" baseline="0" dirty="0">
                <a:latin typeface="Calibri" charset="0"/>
                <a:ea typeface="MS PGothic" charset="0"/>
              </a:rPr>
              <a:t> radiographs you will typically see undulation of the cortex.  Or a fine spiral fracture, that is usually only seen on the oblique radiograph. </a:t>
            </a:r>
            <a:r>
              <a:rPr lang="en-US" dirty="0">
                <a:latin typeface="Calibri" charset="0"/>
                <a:ea typeface="MS PGothic" charset="0"/>
              </a:rPr>
              <a:t>Because they are typically hairline spiral </a:t>
            </a:r>
            <a:r>
              <a:rPr lang="en-US" dirty="0" err="1">
                <a:latin typeface="Calibri" charset="0"/>
                <a:ea typeface="MS PGothic" charset="0"/>
              </a:rPr>
              <a:t>fxs</a:t>
            </a:r>
            <a:r>
              <a:rPr lang="en-US" dirty="0">
                <a:latin typeface="Calibri" charset="0"/>
                <a:ea typeface="MS PGothic" charset="0"/>
              </a:rPr>
              <a:t> they are not seen on AP or </a:t>
            </a:r>
            <a:r>
              <a:rPr lang="en-US" dirty="0" err="1">
                <a:latin typeface="Calibri" charset="0"/>
                <a:ea typeface="MS PGothic" charset="0"/>
              </a:rPr>
              <a:t>lat</a:t>
            </a:r>
            <a:r>
              <a:rPr lang="en-US" dirty="0">
                <a:latin typeface="Calibri" charset="0"/>
                <a:ea typeface="MS PGothic" charset="0"/>
              </a:rPr>
              <a:t> and internal oblique view may demonstrate </a:t>
            </a:r>
            <a:r>
              <a:rPr lang="en-US" dirty="0" err="1">
                <a:latin typeface="Calibri" charset="0"/>
                <a:ea typeface="MS PGothic" charset="0"/>
              </a:rPr>
              <a:t>fx</a:t>
            </a:r>
            <a:r>
              <a:rPr lang="en-US" dirty="0">
                <a:latin typeface="Calibri" charset="0"/>
                <a:ea typeface="MS PGothic" charset="0"/>
              </a:rPr>
              <a:t>.</a:t>
            </a:r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474CFC93-360C-E74C-83BF-3A7B8A24F1C8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30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Another</a:t>
            </a:r>
            <a:r>
              <a:rPr lang="en-US" baseline="0" dirty="0">
                <a:latin typeface="Calibri" charset="0"/>
                <a:ea typeface="MS PGothic" charset="0"/>
              </a:rPr>
              <a:t> type of so called </a:t>
            </a:r>
            <a:r>
              <a:rPr lang="en-US" baseline="0" dirty="0" err="1">
                <a:latin typeface="Calibri" charset="0"/>
                <a:ea typeface="MS PGothic" charset="0"/>
              </a:rPr>
              <a:t>bunkbed</a:t>
            </a:r>
            <a:r>
              <a:rPr lang="en-US" baseline="0" dirty="0">
                <a:latin typeface="Calibri" charset="0"/>
                <a:ea typeface="MS PGothic" charset="0"/>
              </a:rPr>
              <a:t> fracture a cuboid fracture.  The mechanism for the cuboid fracture is the same – its secondary to axial compressive loading. </a:t>
            </a:r>
            <a:endParaRPr lang="en-US" dirty="0">
              <a:latin typeface="Calibri" charset="0"/>
              <a:ea typeface="MS PGothic" charset="0"/>
            </a:endParaRPr>
          </a:p>
          <a:p>
            <a:r>
              <a:rPr lang="en-US" dirty="0">
                <a:latin typeface="Calibri" charset="0"/>
                <a:ea typeface="MS PGothic" charset="0"/>
              </a:rPr>
              <a:t>Usually no fracture line in thes</a:t>
            </a:r>
            <a:r>
              <a:rPr lang="en-US" baseline="0" dirty="0">
                <a:latin typeface="Calibri" charset="0"/>
                <a:ea typeface="MS PGothic" charset="0"/>
              </a:rPr>
              <a:t>e cuboid fractures, and they are often not seen at the time of presentation.  Here is an example of a cuboid fracture – not seen on the initial radiograph but becoming evident on the follow-up radiograph as a band of sclerosis. 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EFC8BC94-E944-C340-865E-35E5DA0AF03C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31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Finally</a:t>
            </a:r>
            <a:r>
              <a:rPr lang="en-US" baseline="0" dirty="0">
                <a:latin typeface="Calibri" charset="0"/>
                <a:ea typeface="MS PGothic" charset="0"/>
              </a:rPr>
              <a:t> here is a patient with a spiral fracture of the first metatarsal. On a two week follow up we see sclerosis of the first metatarsal consistent with healing. We also see a band of sclerosis in the cuboid proximally, compatible with a healing compression </a:t>
            </a:r>
            <a:r>
              <a:rPr lang="en-US" baseline="0" dirty="0" err="1">
                <a:latin typeface="Calibri" charset="0"/>
                <a:ea typeface="MS PGothic" charset="0"/>
              </a:rPr>
              <a:t>fracutre</a:t>
            </a:r>
            <a:r>
              <a:rPr lang="en-US" baseline="0" dirty="0">
                <a:latin typeface="Calibri" charset="0"/>
                <a:ea typeface="MS PGothic" charset="0"/>
              </a:rPr>
              <a:t>. </a:t>
            </a:r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EFC8BC94-E944-C340-865E-35E5DA0AF03C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32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Next</a:t>
            </a:r>
            <a:r>
              <a:rPr lang="en-US" baseline="0" dirty="0"/>
              <a:t> case is a 13 year old boy, s/p fall playing soccer.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890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here are his three views of the left ankle.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716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0" dirty="0"/>
              <a:t> lets quickly review the Salter </a:t>
            </a:r>
            <a:r>
              <a:rPr lang="en-US" baseline="0" dirty="0" err="1"/>
              <a:t>Harrris</a:t>
            </a:r>
            <a:r>
              <a:rPr lang="en-US" baseline="0" dirty="0"/>
              <a:t> classification.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125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</a:t>
            </a:r>
            <a:r>
              <a:rPr lang="en-US" baseline="0" dirty="0"/>
              <a:t> first case is an 18 month old boy refusing to bear weight and crying.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49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7321F5-32A9-4EE2-A876-073BFC61C37E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 Salter I</a:t>
            </a:r>
            <a:r>
              <a:rPr lang="en-US" altLang="en-US" baseline="0" dirty="0"/>
              <a:t> </a:t>
            </a:r>
            <a:r>
              <a:rPr lang="en-US" altLang="en-US" baseline="0" dirty="0" err="1"/>
              <a:t>frct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7321F5-32A9-4EE2-A876-073BFC61C37E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These are the most common fractures that</a:t>
            </a:r>
            <a:r>
              <a:rPr lang="en-US" altLang="en-US" baseline="0" dirty="0"/>
              <a:t> we see. </a:t>
            </a:r>
            <a:endParaRPr lang="en-US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7321F5-32A9-4EE2-A876-073BFC61C37E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7321F5-32A9-4EE2-A876-073BFC61C37E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7321F5-32A9-4EE2-A876-073BFC61C37E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</a:t>
            </a:r>
            <a:r>
              <a:rPr lang="en-US" baseline="0" dirty="0"/>
              <a:t> lets quickly review the Salter </a:t>
            </a:r>
            <a:r>
              <a:rPr lang="en-US" baseline="0" dirty="0" err="1"/>
              <a:t>Harrris</a:t>
            </a:r>
            <a:r>
              <a:rPr lang="en-US" baseline="0" dirty="0"/>
              <a:t> classification.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7419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</a:t>
            </a:r>
            <a:r>
              <a:rPr lang="en-US" baseline="0" dirty="0"/>
              <a:t> our patient one year later.  Although the fracture has healed, we see tethering at the </a:t>
            </a:r>
            <a:r>
              <a:rPr lang="en-US" baseline="0" dirty="0" err="1"/>
              <a:t>physis</a:t>
            </a:r>
            <a:r>
              <a:rPr lang="en-US" baseline="0" dirty="0"/>
              <a:t> </a:t>
            </a:r>
            <a:r>
              <a:rPr lang="en-US" dirty="0"/>
              <a:t>known</a:t>
            </a:r>
            <a:r>
              <a:rPr lang="en-US" baseline="0" dirty="0"/>
              <a:t> complication of </a:t>
            </a:r>
            <a:r>
              <a:rPr lang="en-US" baseline="0" dirty="0" err="1"/>
              <a:t>physeal</a:t>
            </a:r>
            <a:r>
              <a:rPr lang="en-US" baseline="0" dirty="0"/>
              <a:t> injury is a premature </a:t>
            </a:r>
            <a:r>
              <a:rPr lang="en-US" baseline="0" dirty="0" err="1"/>
              <a:t>physeal</a:t>
            </a:r>
            <a:r>
              <a:rPr lang="en-US" baseline="0" dirty="0"/>
              <a:t> fusion.</a:t>
            </a:r>
          </a:p>
          <a:p>
            <a:endParaRPr lang="en-US" baseline="0" dirty="0"/>
          </a:p>
          <a:p>
            <a:r>
              <a:rPr lang="en-US" baseline="0" dirty="0"/>
              <a:t>Premature </a:t>
            </a:r>
            <a:r>
              <a:rPr lang="en-US" baseline="0" dirty="0" err="1"/>
              <a:t>physeal</a:t>
            </a:r>
            <a:r>
              <a:rPr lang="en-US" baseline="0" dirty="0"/>
              <a:t> is more often seen in Salter III and IV fractures, and it can result is significant growth disturbances, resulting in abnormal leg length and abnormal angulation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254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Radiographs</a:t>
            </a:r>
            <a:r>
              <a:rPr lang="en-US" baseline="0" dirty="0"/>
              <a:t> of both extremities show </a:t>
            </a:r>
            <a:r>
              <a:rPr lang="en-US" baseline="0" dirty="0" err="1"/>
              <a:t>mildl</a:t>
            </a:r>
            <a:r>
              <a:rPr lang="en-US" baseline="0" dirty="0"/>
              <a:t> valgus slant of the left, affected ankle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08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</a:t>
            </a:r>
            <a:r>
              <a:rPr lang="en-US" dirty="0" err="1"/>
              <a:t>heres</a:t>
            </a:r>
            <a:r>
              <a:rPr lang="en-US" baseline="0" dirty="0"/>
              <a:t> an example of a Salter IV fracture of the distal femur.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63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this patient went on to develop left genu </a:t>
            </a:r>
            <a:r>
              <a:rPr lang="en-US" dirty="0" err="1"/>
              <a:t>valgum</a:t>
            </a:r>
            <a:r>
              <a:rPr lang="en-US" dirty="0"/>
              <a:t> and a leg length discrepancy with a</a:t>
            </a:r>
            <a:r>
              <a:rPr lang="en-US" baseline="0" dirty="0"/>
              <a:t> pelvis tilt.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4103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 anyone</a:t>
            </a:r>
            <a:r>
              <a:rPr lang="en-US" baseline="0" dirty="0"/>
              <a:t> think this is the right answer?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9898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242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16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6397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AP view of the pelvis, there is medial</a:t>
            </a:r>
            <a:r>
              <a:rPr lang="en-US" baseline="0" dirty="0"/>
              <a:t> displacement of the right capital femoral epiphysis relative to the left.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5981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frog</a:t>
            </a:r>
            <a:r>
              <a:rPr lang="en-US" baseline="0" dirty="0"/>
              <a:t> leg lateral view of pelvis, there is </a:t>
            </a:r>
            <a:r>
              <a:rPr lang="en-US" baseline="0" dirty="0" err="1"/>
              <a:t>asymmeterical</a:t>
            </a:r>
            <a:r>
              <a:rPr lang="en-US" baseline="0" dirty="0"/>
              <a:t> widening of the right </a:t>
            </a:r>
            <a:r>
              <a:rPr lang="en-US" baseline="0" dirty="0" err="1"/>
              <a:t>physis</a:t>
            </a:r>
            <a:r>
              <a:rPr lang="en-US" baseline="0" dirty="0"/>
              <a:t> relative to the left.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448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</a:t>
            </a:r>
            <a:r>
              <a:rPr lang="en-US" baseline="0" dirty="0"/>
              <a:t> degree of posterior displacement also becomes evidence on the frog leg view.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4046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findings are most consistent</a:t>
            </a:r>
            <a:r>
              <a:rPr lang="en-US" baseline="0" dirty="0"/>
              <a:t> with slipped capital femoral epiphysis.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900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Slipped capital femoral epiphysis</a:t>
            </a:r>
            <a:r>
              <a:rPr lang="en-US" baseline="0" dirty="0"/>
              <a:t> is a common disorder in children, usually presenting between ages 10-16, girls earlier than boys.  It usually occurs during periods of rapid growth and puberty. </a:t>
            </a:r>
          </a:p>
          <a:p>
            <a:r>
              <a:rPr lang="en-US" baseline="0" dirty="0"/>
              <a:t>And the etiology is likely multifactorial, a combination of physical chemical factors. 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Heres</a:t>
            </a:r>
            <a:r>
              <a:rPr lang="en-US" dirty="0"/>
              <a:t> another example of a right slipped capital femoral epiphysis where we see the similar </a:t>
            </a:r>
            <a:r>
              <a:rPr lang="en-US" dirty="0" err="1"/>
              <a:t>physeal</a:t>
            </a:r>
            <a:r>
              <a:rPr lang="en-US" dirty="0"/>
              <a:t> widening,</a:t>
            </a:r>
            <a:r>
              <a:rPr lang="en-US" baseline="0" dirty="0"/>
              <a:t> and posterior displacement of the right capital femoral epiphysis.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Goal of treatment to prevent further slip in stable SCFE and prevent complications of AVN and </a:t>
            </a:r>
            <a:r>
              <a:rPr lang="en-US" baseline="0" dirty="0" err="1"/>
              <a:t>chondrolysis</a:t>
            </a:r>
            <a:r>
              <a:rPr lang="en-US" baseline="0" dirty="0"/>
              <a:t> in unstable SCFE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E2F36-DCDE-40D6-9925-4B738FCAE5F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3022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701C3519-3310-46F6-95F6-DF8EFABE597A}" type="slidenum">
              <a:rPr lang="en-US" sz="1200">
                <a:latin typeface="Arial" charset="0"/>
              </a:rPr>
              <a:pPr/>
              <a:t>56</a:t>
            </a:fld>
            <a:endParaRPr lang="en-US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MX" dirty="0" err="1"/>
              <a:t>Patients</a:t>
            </a:r>
            <a:r>
              <a:rPr lang="es-MX" dirty="0"/>
              <a:t> </a:t>
            </a:r>
            <a:r>
              <a:rPr lang="es-MX" dirty="0" err="1"/>
              <a:t>may</a:t>
            </a:r>
            <a:r>
              <a:rPr lang="es-MX" dirty="0"/>
              <a:t> </a:t>
            </a:r>
            <a:r>
              <a:rPr lang="es-MX" dirty="0" err="1"/>
              <a:t>present</a:t>
            </a:r>
            <a:r>
              <a:rPr lang="es-MX" baseline="0" dirty="0"/>
              <a:t> </a:t>
            </a:r>
            <a:endParaRPr lang="es-MX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701C3519-3310-46F6-95F6-DF8EFABE597A}" type="slidenum">
              <a:rPr lang="en-US" sz="1200">
                <a:latin typeface="Arial" charset="0"/>
              </a:rPr>
              <a:pPr/>
              <a:t>57</a:t>
            </a:fld>
            <a:endParaRPr lang="en-US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MX" dirty="0" err="1"/>
              <a:t>Slipped</a:t>
            </a:r>
            <a:r>
              <a:rPr lang="es-MX" dirty="0"/>
              <a:t> capital femoral </a:t>
            </a:r>
            <a:r>
              <a:rPr lang="es-MX" dirty="0" err="1"/>
              <a:t>epiphysis</a:t>
            </a:r>
            <a:r>
              <a:rPr lang="es-MX" baseline="0" dirty="0"/>
              <a:t> </a:t>
            </a:r>
            <a:r>
              <a:rPr lang="es-MX" baseline="0" dirty="0" err="1"/>
              <a:t>may</a:t>
            </a:r>
            <a:r>
              <a:rPr lang="es-MX" baseline="0" dirty="0"/>
              <a:t> </a:t>
            </a:r>
            <a:r>
              <a:rPr lang="es-MX" baseline="0" dirty="0" err="1"/>
              <a:t>present</a:t>
            </a:r>
            <a:r>
              <a:rPr lang="es-MX" baseline="0" dirty="0"/>
              <a:t> as </a:t>
            </a:r>
            <a:r>
              <a:rPr lang="es-MX" baseline="0" dirty="0" err="1"/>
              <a:t>groin</a:t>
            </a:r>
            <a:r>
              <a:rPr lang="es-MX" baseline="0" dirty="0"/>
              <a:t> </a:t>
            </a:r>
            <a:r>
              <a:rPr lang="es-MX" baseline="0" dirty="0" err="1"/>
              <a:t>or</a:t>
            </a:r>
            <a:r>
              <a:rPr lang="es-MX" baseline="0" dirty="0"/>
              <a:t> hip </a:t>
            </a:r>
            <a:r>
              <a:rPr lang="es-MX" baseline="0" dirty="0" err="1"/>
              <a:t>pain</a:t>
            </a:r>
            <a:r>
              <a:rPr lang="es-MX" baseline="0" dirty="0"/>
              <a:t> </a:t>
            </a:r>
            <a:r>
              <a:rPr lang="es-MX" baseline="0" dirty="0" err="1"/>
              <a:t>radiating</a:t>
            </a:r>
            <a:r>
              <a:rPr lang="es-MX" baseline="0" dirty="0"/>
              <a:t> to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knee</a:t>
            </a:r>
            <a:r>
              <a:rPr lang="es-MX" baseline="0" dirty="0"/>
              <a:t>.</a:t>
            </a:r>
          </a:p>
          <a:p>
            <a:pPr eaLnBrk="1" hangingPunct="1"/>
            <a:r>
              <a:rPr lang="es-MX" baseline="0" dirty="0" err="1"/>
              <a:t>This</a:t>
            </a:r>
            <a:r>
              <a:rPr lang="es-MX" baseline="0" dirty="0"/>
              <a:t> </a:t>
            </a:r>
            <a:r>
              <a:rPr lang="es-MX" baseline="0" dirty="0" err="1"/>
              <a:t>entity</a:t>
            </a:r>
            <a:r>
              <a:rPr lang="es-MX" baseline="0" dirty="0"/>
              <a:t> can be bilateral, </a:t>
            </a:r>
            <a:r>
              <a:rPr lang="es-MX" baseline="0" dirty="0" err="1"/>
              <a:t>stressing</a:t>
            </a:r>
            <a:r>
              <a:rPr lang="es-MX" baseline="0" dirty="0"/>
              <a:t>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importance</a:t>
            </a:r>
            <a:r>
              <a:rPr lang="es-MX" baseline="0" dirty="0"/>
              <a:t> of AP and </a:t>
            </a:r>
            <a:r>
              <a:rPr lang="es-MX" baseline="0" dirty="0" err="1"/>
              <a:t>frog</a:t>
            </a:r>
            <a:r>
              <a:rPr lang="es-MX" baseline="0" dirty="0"/>
              <a:t> </a:t>
            </a:r>
            <a:r>
              <a:rPr lang="es-MX" baseline="0" dirty="0" err="1"/>
              <a:t>leg</a:t>
            </a:r>
            <a:r>
              <a:rPr lang="es-MX" baseline="0" dirty="0"/>
              <a:t> </a:t>
            </a:r>
            <a:r>
              <a:rPr lang="es-MX" baseline="0" dirty="0" err="1"/>
              <a:t>views</a:t>
            </a:r>
            <a:r>
              <a:rPr lang="es-MX" baseline="0" dirty="0"/>
              <a:t> of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boths</a:t>
            </a:r>
            <a:r>
              <a:rPr lang="es-MX" baseline="0" dirty="0"/>
              <a:t> </a:t>
            </a:r>
            <a:r>
              <a:rPr lang="es-MX" baseline="0" dirty="0" err="1"/>
              <a:t>hips</a:t>
            </a:r>
            <a:r>
              <a:rPr lang="es-MX" baseline="0" dirty="0"/>
              <a:t> and pelvis. </a:t>
            </a:r>
            <a:endParaRPr lang="es-MX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we look at the ACR appropriateness criteria</a:t>
            </a:r>
            <a:r>
              <a:rPr lang="en-US" baseline="0" dirty="0"/>
              <a:t> for a limping child, ages 0-5 with non localizable pathology, the most appropriate imaging is radiographs of the tibia and fibula only.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89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back to our </a:t>
            </a:r>
            <a:r>
              <a:rPr lang="en-US" dirty="0" err="1"/>
              <a:t>quesio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3177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701C3519-3310-46F6-95F6-DF8EFABE597A}" type="slidenum">
              <a:rPr lang="en-US" sz="1200">
                <a:latin typeface="Arial" charset="0"/>
              </a:rPr>
              <a:pPr/>
              <a:t>59</a:t>
            </a:fld>
            <a:endParaRPr lang="en-US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MX" dirty="0"/>
              <a:t>SCFE</a:t>
            </a:r>
            <a:r>
              <a:rPr lang="es-MX" baseline="0" dirty="0"/>
              <a:t> can be </a:t>
            </a:r>
            <a:r>
              <a:rPr lang="es-MX" baseline="0" dirty="0" err="1"/>
              <a:t>characterized</a:t>
            </a:r>
            <a:r>
              <a:rPr lang="es-MX" baseline="0" dirty="0"/>
              <a:t> as </a:t>
            </a:r>
            <a:r>
              <a:rPr lang="es-MX" baseline="0" dirty="0" err="1"/>
              <a:t>unstable</a:t>
            </a:r>
            <a:r>
              <a:rPr lang="es-MX" baseline="0" dirty="0"/>
              <a:t> </a:t>
            </a:r>
            <a:r>
              <a:rPr lang="es-MX" baseline="0" dirty="0" err="1"/>
              <a:t>or</a:t>
            </a:r>
            <a:r>
              <a:rPr lang="es-MX" baseline="0" dirty="0"/>
              <a:t> </a:t>
            </a:r>
            <a:r>
              <a:rPr lang="es-MX" baseline="0" dirty="0" err="1"/>
              <a:t>stable</a:t>
            </a:r>
            <a:r>
              <a:rPr lang="es-MX" baseline="0" dirty="0"/>
              <a:t>, </a:t>
            </a:r>
            <a:r>
              <a:rPr lang="es-MX" baseline="0" dirty="0" err="1"/>
              <a:t>based</a:t>
            </a:r>
            <a:r>
              <a:rPr lang="es-MX" baseline="0" dirty="0"/>
              <a:t> </a:t>
            </a:r>
            <a:r>
              <a:rPr lang="es-MX" baseline="0" dirty="0" err="1"/>
              <a:t>on</a:t>
            </a:r>
            <a:r>
              <a:rPr lang="es-MX" baseline="0" dirty="0"/>
              <a:t> a </a:t>
            </a:r>
            <a:r>
              <a:rPr lang="es-MX" baseline="0" dirty="0" err="1"/>
              <a:t>patients</a:t>
            </a:r>
            <a:r>
              <a:rPr lang="es-MX" baseline="0" dirty="0"/>
              <a:t> </a:t>
            </a:r>
            <a:r>
              <a:rPr lang="es-MX" baseline="0" dirty="0" err="1"/>
              <a:t>abilitiy</a:t>
            </a:r>
            <a:r>
              <a:rPr lang="es-MX" baseline="0" dirty="0"/>
              <a:t> to </a:t>
            </a:r>
            <a:r>
              <a:rPr lang="es-MX" baseline="0" dirty="0" err="1"/>
              <a:t>bear</a:t>
            </a:r>
            <a:r>
              <a:rPr lang="es-MX" baseline="0" dirty="0"/>
              <a:t> </a:t>
            </a:r>
            <a:r>
              <a:rPr lang="es-MX" baseline="0" dirty="0" err="1"/>
              <a:t>weight</a:t>
            </a:r>
            <a:r>
              <a:rPr lang="es-MX" baseline="0" dirty="0"/>
              <a:t>. </a:t>
            </a:r>
            <a:r>
              <a:rPr lang="es-MX" baseline="0" dirty="0" err="1"/>
              <a:t>Unstable</a:t>
            </a:r>
            <a:r>
              <a:rPr lang="es-MX" baseline="0" dirty="0"/>
              <a:t> SCFE </a:t>
            </a:r>
            <a:r>
              <a:rPr lang="es-MX" baseline="0" dirty="0" err="1"/>
              <a:t>is</a:t>
            </a:r>
            <a:r>
              <a:rPr lang="es-MX" baseline="0" dirty="0"/>
              <a:t> at a </a:t>
            </a:r>
            <a:r>
              <a:rPr lang="es-MX" baseline="0" dirty="0" err="1"/>
              <a:t>greatest</a:t>
            </a:r>
            <a:r>
              <a:rPr lang="es-MX" baseline="0" dirty="0"/>
              <a:t> </a:t>
            </a:r>
            <a:r>
              <a:rPr lang="es-MX" baseline="0" dirty="0" err="1"/>
              <a:t>risk</a:t>
            </a:r>
            <a:r>
              <a:rPr lang="es-MX" baseline="0" dirty="0"/>
              <a:t> </a:t>
            </a:r>
            <a:r>
              <a:rPr lang="es-MX" baseline="0" dirty="0" err="1"/>
              <a:t>for</a:t>
            </a:r>
            <a:r>
              <a:rPr lang="es-MX" baseline="0" dirty="0"/>
              <a:t> </a:t>
            </a:r>
            <a:r>
              <a:rPr lang="es-MX" baseline="0" dirty="0" err="1"/>
              <a:t>developing</a:t>
            </a:r>
            <a:r>
              <a:rPr lang="es-MX" baseline="0" dirty="0"/>
              <a:t> AVN.  </a:t>
            </a:r>
          </a:p>
          <a:p>
            <a:pPr eaLnBrk="1" hangingPunct="1"/>
            <a:endParaRPr lang="es-MX" baseline="0" dirty="0"/>
          </a:p>
          <a:p>
            <a:pPr eaLnBrk="1" hangingPunct="1"/>
            <a:endParaRPr lang="es-MX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701C3519-3310-46F6-95F6-DF8EFABE597A}" type="slidenum">
              <a:rPr lang="en-US" sz="1200">
                <a:latin typeface="Arial" charset="0"/>
              </a:rPr>
              <a:pPr/>
              <a:t>60</a:t>
            </a:fld>
            <a:endParaRPr lang="en-US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MX" baseline="0" dirty="0" err="1"/>
              <a:t>Treatment</a:t>
            </a:r>
            <a:r>
              <a:rPr lang="es-MX" baseline="0" dirty="0"/>
              <a:t> </a:t>
            </a:r>
            <a:r>
              <a:rPr lang="es-MX" baseline="0" dirty="0" err="1"/>
              <a:t>is</a:t>
            </a:r>
            <a:r>
              <a:rPr lang="es-MX" baseline="0" dirty="0"/>
              <a:t> </a:t>
            </a:r>
            <a:r>
              <a:rPr lang="es-MX" baseline="0" dirty="0" err="1"/>
              <a:t>typically</a:t>
            </a:r>
            <a:r>
              <a:rPr lang="es-MX" baseline="0" dirty="0"/>
              <a:t>  </a:t>
            </a:r>
            <a:r>
              <a:rPr lang="es-MX" baseline="0" dirty="0" err="1"/>
              <a:t>initu</a:t>
            </a:r>
            <a:r>
              <a:rPr lang="es-MX" baseline="0" dirty="0"/>
              <a:t> </a:t>
            </a:r>
            <a:r>
              <a:rPr lang="es-MX" baseline="0" dirty="0" err="1"/>
              <a:t>pinning</a:t>
            </a:r>
            <a:r>
              <a:rPr lang="es-MX" baseline="0" dirty="0"/>
              <a:t>, </a:t>
            </a:r>
            <a:r>
              <a:rPr lang="es-MX" baseline="0" dirty="0" err="1"/>
              <a:t>but</a:t>
            </a:r>
            <a:r>
              <a:rPr lang="es-MX" baseline="0" dirty="0"/>
              <a:t> in </a:t>
            </a:r>
            <a:r>
              <a:rPr lang="es-MX" baseline="0" dirty="0" err="1"/>
              <a:t>severe</a:t>
            </a:r>
            <a:r>
              <a:rPr lang="es-MX" baseline="0" dirty="0"/>
              <a:t> </a:t>
            </a:r>
            <a:r>
              <a:rPr lang="es-MX" baseline="0" dirty="0" err="1"/>
              <a:t>unstable</a:t>
            </a:r>
            <a:r>
              <a:rPr lang="es-MX" baseline="0" dirty="0"/>
              <a:t> SCFE </a:t>
            </a:r>
            <a:r>
              <a:rPr lang="es-MX" baseline="0" dirty="0" err="1"/>
              <a:t>there</a:t>
            </a:r>
            <a:r>
              <a:rPr lang="es-MX" baseline="0" dirty="0"/>
              <a:t> </a:t>
            </a:r>
            <a:r>
              <a:rPr lang="es-MX" baseline="0" dirty="0" err="1"/>
              <a:t>may</a:t>
            </a:r>
            <a:r>
              <a:rPr lang="es-MX" baseline="0" dirty="0"/>
              <a:t> be </a:t>
            </a:r>
            <a:r>
              <a:rPr lang="es-MX" baseline="0" dirty="0" err="1"/>
              <a:t>an</a:t>
            </a:r>
            <a:r>
              <a:rPr lang="es-MX" baseline="0" dirty="0"/>
              <a:t> </a:t>
            </a:r>
            <a:r>
              <a:rPr lang="es-MX" baseline="0" dirty="0" err="1"/>
              <a:t>attempt</a:t>
            </a:r>
            <a:r>
              <a:rPr lang="es-MX" baseline="0" dirty="0"/>
              <a:t> at </a:t>
            </a:r>
            <a:r>
              <a:rPr lang="es-MX" baseline="0" dirty="0" err="1"/>
              <a:t>reduction</a:t>
            </a:r>
            <a:r>
              <a:rPr lang="es-MX" baseline="0" dirty="0"/>
              <a:t>.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701C3519-3310-46F6-95F6-DF8EFABE597A}" type="slidenum">
              <a:rPr lang="en-US" sz="1200">
                <a:latin typeface="Arial" charset="0"/>
              </a:rPr>
              <a:pPr/>
              <a:t>61</a:t>
            </a:fld>
            <a:endParaRPr lang="en-US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MX" dirty="0" err="1"/>
              <a:t>Radiographic</a:t>
            </a:r>
            <a:r>
              <a:rPr lang="es-MX" baseline="0" dirty="0"/>
              <a:t> </a:t>
            </a:r>
            <a:r>
              <a:rPr lang="es-MX" baseline="0" dirty="0" err="1"/>
              <a:t>findings</a:t>
            </a:r>
            <a:r>
              <a:rPr lang="es-MX" baseline="0" dirty="0"/>
              <a:t> </a:t>
            </a:r>
            <a:r>
              <a:rPr lang="es-MX" baseline="0" dirty="0" err="1"/>
              <a:t>again</a:t>
            </a:r>
            <a:r>
              <a:rPr lang="es-MX" baseline="0" dirty="0"/>
              <a:t> </a:t>
            </a:r>
            <a:r>
              <a:rPr lang="es-MX" baseline="0" dirty="0" err="1"/>
              <a:t>include</a:t>
            </a:r>
            <a:r>
              <a:rPr lang="es-MX" baseline="0" dirty="0"/>
              <a:t> </a:t>
            </a:r>
            <a:r>
              <a:rPr lang="es-MX" baseline="0" dirty="0" err="1"/>
              <a:t>physeal</a:t>
            </a:r>
            <a:r>
              <a:rPr lang="es-MX" baseline="0" dirty="0"/>
              <a:t> </a:t>
            </a:r>
            <a:r>
              <a:rPr lang="es-MX" baseline="0" dirty="0" err="1"/>
              <a:t>widening</a:t>
            </a:r>
            <a:r>
              <a:rPr lang="es-MX" baseline="0" dirty="0"/>
              <a:t>, posterior </a:t>
            </a:r>
            <a:r>
              <a:rPr lang="es-MX" baseline="0" dirty="0" err="1"/>
              <a:t>slippage</a:t>
            </a:r>
            <a:r>
              <a:rPr lang="es-MX" baseline="0" dirty="0"/>
              <a:t>, </a:t>
            </a:r>
            <a:r>
              <a:rPr lang="es-MX" baseline="0" dirty="0" err="1"/>
              <a:t>best</a:t>
            </a:r>
            <a:r>
              <a:rPr lang="es-MX" baseline="0" dirty="0"/>
              <a:t> </a:t>
            </a:r>
            <a:r>
              <a:rPr lang="es-MX" baseline="0" dirty="0" err="1"/>
              <a:t>appreciated</a:t>
            </a:r>
            <a:r>
              <a:rPr lang="es-MX" baseline="0" dirty="0"/>
              <a:t> </a:t>
            </a:r>
            <a:r>
              <a:rPr lang="es-MX" baseline="0" dirty="0" err="1"/>
              <a:t>on</a:t>
            </a:r>
            <a:r>
              <a:rPr lang="es-MX" baseline="0" dirty="0"/>
              <a:t>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frog</a:t>
            </a:r>
            <a:r>
              <a:rPr lang="es-MX" baseline="0" dirty="0"/>
              <a:t> </a:t>
            </a:r>
            <a:r>
              <a:rPr lang="es-MX" baseline="0" dirty="0" err="1"/>
              <a:t>leg</a:t>
            </a:r>
            <a:r>
              <a:rPr lang="es-MX" baseline="0" dirty="0"/>
              <a:t> </a:t>
            </a:r>
            <a:r>
              <a:rPr lang="es-MX" baseline="0" dirty="0" err="1"/>
              <a:t>view</a:t>
            </a:r>
            <a:r>
              <a:rPr lang="es-MX" baseline="0" dirty="0"/>
              <a:t>, </a:t>
            </a:r>
            <a:endParaRPr lang="es-MX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701C3519-3310-46F6-95F6-DF8EFABE597A}" type="slidenum">
              <a:rPr lang="en-US" sz="1200">
                <a:latin typeface="Arial" charset="0"/>
              </a:rPr>
              <a:pPr/>
              <a:t>62</a:t>
            </a:fld>
            <a:endParaRPr lang="en-US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MX" dirty="0"/>
              <a:t>WE can </a:t>
            </a:r>
            <a:r>
              <a:rPr lang="es-MX" dirty="0" err="1"/>
              <a:t>also</a:t>
            </a:r>
            <a:r>
              <a:rPr lang="es-MX" dirty="0"/>
              <a:t> </a:t>
            </a:r>
            <a:r>
              <a:rPr lang="es-MX" dirty="0" err="1"/>
              <a:t>draw</a:t>
            </a:r>
            <a:r>
              <a:rPr lang="es-MX" baseline="0" dirty="0"/>
              <a:t> </a:t>
            </a:r>
            <a:r>
              <a:rPr lang="es-MX" baseline="0" dirty="0" err="1"/>
              <a:t>Kleins</a:t>
            </a:r>
            <a:r>
              <a:rPr lang="es-MX" baseline="0" dirty="0"/>
              <a:t> line, </a:t>
            </a:r>
            <a:r>
              <a:rPr lang="es-MX" baseline="0" dirty="0" err="1"/>
              <a:t>which</a:t>
            </a:r>
            <a:r>
              <a:rPr lang="es-MX" baseline="0" dirty="0"/>
              <a:t> </a:t>
            </a:r>
            <a:r>
              <a:rPr lang="es-MX" baseline="0" dirty="0" err="1"/>
              <a:t>is</a:t>
            </a:r>
            <a:r>
              <a:rPr lang="es-MX" baseline="0" dirty="0"/>
              <a:t> a line </a:t>
            </a:r>
            <a:r>
              <a:rPr lang="es-MX" baseline="0" dirty="0" err="1"/>
              <a:t>along</a:t>
            </a:r>
            <a:r>
              <a:rPr lang="es-MX" baseline="0" dirty="0"/>
              <a:t> </a:t>
            </a:r>
            <a:r>
              <a:rPr lang="es-MX" baseline="0" dirty="0" err="1"/>
              <a:t>the</a:t>
            </a:r>
            <a:r>
              <a:rPr lang="es-MX" baseline="0" dirty="0"/>
              <a:t> lateral </a:t>
            </a:r>
            <a:r>
              <a:rPr lang="es-MX" baseline="0" dirty="0" err="1"/>
              <a:t>aspect</a:t>
            </a:r>
            <a:r>
              <a:rPr lang="es-MX" baseline="0" dirty="0"/>
              <a:t> of femoral </a:t>
            </a:r>
            <a:r>
              <a:rPr lang="es-MX" baseline="0" dirty="0" err="1"/>
              <a:t>metaphysis</a:t>
            </a:r>
            <a:r>
              <a:rPr lang="es-MX" baseline="0" dirty="0"/>
              <a:t> and </a:t>
            </a:r>
            <a:r>
              <a:rPr lang="es-MX" baseline="0" dirty="0" err="1"/>
              <a:t>epiphysis</a:t>
            </a:r>
            <a:r>
              <a:rPr lang="es-MX" baseline="0" dirty="0"/>
              <a:t>.  In normal </a:t>
            </a:r>
            <a:r>
              <a:rPr lang="es-MX" baseline="0" dirty="0" err="1"/>
              <a:t>patients</a:t>
            </a:r>
            <a:r>
              <a:rPr lang="es-MX" baseline="0" dirty="0"/>
              <a:t> </a:t>
            </a:r>
            <a:r>
              <a:rPr lang="es-MX" baseline="0" dirty="0" err="1"/>
              <a:t>this</a:t>
            </a:r>
            <a:r>
              <a:rPr lang="es-MX" baseline="0" dirty="0"/>
              <a:t> line </a:t>
            </a:r>
            <a:r>
              <a:rPr lang="es-MX" baseline="0" dirty="0" err="1"/>
              <a:t>through</a:t>
            </a:r>
            <a:r>
              <a:rPr lang="es-MX" baseline="0" dirty="0"/>
              <a:t>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metaphysis</a:t>
            </a:r>
            <a:r>
              <a:rPr lang="es-MX" baseline="0" dirty="0"/>
              <a:t> </a:t>
            </a:r>
            <a:r>
              <a:rPr lang="es-MX" baseline="0" dirty="0" err="1"/>
              <a:t>should</a:t>
            </a:r>
            <a:r>
              <a:rPr lang="es-MX" baseline="0" dirty="0"/>
              <a:t> </a:t>
            </a:r>
            <a:r>
              <a:rPr lang="es-MX" baseline="0" dirty="0" err="1"/>
              <a:t>transect</a:t>
            </a:r>
            <a:r>
              <a:rPr lang="es-MX" baseline="0" dirty="0"/>
              <a:t> </a:t>
            </a:r>
            <a:r>
              <a:rPr lang="es-MX" baseline="0" dirty="0" err="1"/>
              <a:t>the</a:t>
            </a:r>
            <a:r>
              <a:rPr lang="es-MX" baseline="0" dirty="0"/>
              <a:t> head.  </a:t>
            </a:r>
            <a:r>
              <a:rPr lang="es-MX" baseline="0" dirty="0" err="1"/>
              <a:t>If</a:t>
            </a:r>
            <a:r>
              <a:rPr lang="es-MX" baseline="0" dirty="0"/>
              <a:t> </a:t>
            </a:r>
            <a:r>
              <a:rPr lang="es-MX" baseline="0" dirty="0" err="1"/>
              <a:t>there</a:t>
            </a:r>
            <a:r>
              <a:rPr lang="es-MX" baseline="0" dirty="0"/>
              <a:t> </a:t>
            </a:r>
            <a:r>
              <a:rPr lang="es-MX" baseline="0" dirty="0" err="1"/>
              <a:t>is</a:t>
            </a:r>
            <a:r>
              <a:rPr lang="es-MX" baseline="0" dirty="0"/>
              <a:t> a medial slip, as </a:t>
            </a:r>
            <a:r>
              <a:rPr lang="es-MX" baseline="0" dirty="0" err="1"/>
              <a:t>on</a:t>
            </a:r>
            <a:r>
              <a:rPr lang="es-MX" baseline="0" dirty="0"/>
              <a:t>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left</a:t>
            </a:r>
            <a:r>
              <a:rPr lang="es-MX" baseline="0" dirty="0"/>
              <a:t> hip in </a:t>
            </a:r>
            <a:r>
              <a:rPr lang="es-MX" baseline="0" dirty="0" err="1"/>
              <a:t>in</a:t>
            </a:r>
            <a:r>
              <a:rPr lang="es-MX" baseline="0" dirty="0"/>
              <a:t> </a:t>
            </a:r>
            <a:r>
              <a:rPr lang="es-MX" baseline="0" dirty="0" err="1"/>
              <a:t>this</a:t>
            </a:r>
            <a:r>
              <a:rPr lang="es-MX" baseline="0" dirty="0"/>
              <a:t> case, </a:t>
            </a:r>
            <a:r>
              <a:rPr lang="es-MX" baseline="0" dirty="0" err="1"/>
              <a:t>the</a:t>
            </a:r>
            <a:r>
              <a:rPr lang="es-MX" baseline="0" dirty="0"/>
              <a:t> line </a:t>
            </a:r>
            <a:r>
              <a:rPr lang="es-MX" baseline="0" dirty="0" err="1"/>
              <a:t>will</a:t>
            </a:r>
            <a:r>
              <a:rPr lang="es-MX" baseline="0" dirty="0"/>
              <a:t> </a:t>
            </a:r>
            <a:r>
              <a:rPr lang="es-MX" baseline="0" dirty="0" err="1"/>
              <a:t>not</a:t>
            </a:r>
            <a:r>
              <a:rPr lang="es-MX" baseline="0" dirty="0"/>
              <a:t> </a:t>
            </a:r>
            <a:r>
              <a:rPr lang="es-MX" baseline="0" dirty="0" err="1"/>
              <a:t>intersect</a:t>
            </a:r>
            <a:r>
              <a:rPr lang="es-MX" baseline="0" dirty="0"/>
              <a:t>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epiphysis</a:t>
            </a:r>
            <a:r>
              <a:rPr lang="es-MX" baseline="0" dirty="0"/>
              <a:t>. </a:t>
            </a:r>
            <a:endParaRPr lang="es-MX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701C3519-3310-46F6-95F6-DF8EFABE597A}" type="slidenum">
              <a:rPr lang="en-US" sz="1200">
                <a:latin typeface="Arial" charset="0"/>
              </a:rPr>
              <a:pPr/>
              <a:t>63</a:t>
            </a:fld>
            <a:endParaRPr lang="en-US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MX" dirty="0" err="1"/>
              <a:t>Occasionally</a:t>
            </a:r>
            <a:r>
              <a:rPr lang="es-MX" dirty="0"/>
              <a:t>, in more </a:t>
            </a:r>
            <a:r>
              <a:rPr lang="es-MX" dirty="0" err="1"/>
              <a:t>subtle</a:t>
            </a:r>
            <a:r>
              <a:rPr lang="es-MX" dirty="0"/>
              <a:t> cases</a:t>
            </a:r>
            <a:r>
              <a:rPr lang="es-MX" baseline="0" dirty="0"/>
              <a:t> of medial </a:t>
            </a:r>
            <a:r>
              <a:rPr lang="es-MX" baseline="0" dirty="0" err="1"/>
              <a:t>slippage</a:t>
            </a:r>
            <a:r>
              <a:rPr lang="es-MX" baseline="0" dirty="0"/>
              <a:t> in SCFE, </a:t>
            </a:r>
            <a:r>
              <a:rPr lang="es-MX" baseline="0" dirty="0" err="1"/>
              <a:t>Kleins</a:t>
            </a:r>
            <a:r>
              <a:rPr lang="es-MX" baseline="0" dirty="0"/>
              <a:t> line </a:t>
            </a:r>
            <a:r>
              <a:rPr lang="es-MX" baseline="0" dirty="0" err="1"/>
              <a:t>may</a:t>
            </a:r>
            <a:r>
              <a:rPr lang="es-MX" baseline="0" dirty="0"/>
              <a:t> </a:t>
            </a:r>
            <a:r>
              <a:rPr lang="es-MX" baseline="0" dirty="0" err="1"/>
              <a:t>still</a:t>
            </a:r>
            <a:r>
              <a:rPr lang="es-MX" baseline="0" dirty="0"/>
              <a:t> </a:t>
            </a:r>
            <a:r>
              <a:rPr lang="es-MX" baseline="0" dirty="0" err="1"/>
              <a:t>intersect</a:t>
            </a:r>
            <a:r>
              <a:rPr lang="es-MX" baseline="0" dirty="0"/>
              <a:t>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medially</a:t>
            </a:r>
            <a:r>
              <a:rPr lang="es-MX" baseline="0" dirty="0"/>
              <a:t> </a:t>
            </a:r>
            <a:r>
              <a:rPr lang="es-MX" baseline="0" dirty="0" err="1"/>
              <a:t>slipped</a:t>
            </a:r>
            <a:r>
              <a:rPr lang="es-MX" baseline="0" dirty="0"/>
              <a:t> </a:t>
            </a:r>
            <a:r>
              <a:rPr lang="es-MX" baseline="0" dirty="0" err="1"/>
              <a:t>epiphsysis</a:t>
            </a:r>
            <a:r>
              <a:rPr lang="es-MX" baseline="0" dirty="0"/>
              <a:t>.  In </a:t>
            </a:r>
            <a:r>
              <a:rPr lang="es-MX" baseline="0" dirty="0" err="1"/>
              <a:t>these</a:t>
            </a:r>
            <a:r>
              <a:rPr lang="es-MX" baseline="0" dirty="0"/>
              <a:t> cases, </a:t>
            </a:r>
            <a:r>
              <a:rPr lang="es-MX" baseline="0" dirty="0" err="1"/>
              <a:t>it</a:t>
            </a:r>
            <a:r>
              <a:rPr lang="es-MX" baseline="0" dirty="0"/>
              <a:t> </a:t>
            </a:r>
            <a:r>
              <a:rPr lang="es-MX" baseline="0" dirty="0" err="1"/>
              <a:t>also</a:t>
            </a:r>
            <a:r>
              <a:rPr lang="es-MX" baseline="0" dirty="0"/>
              <a:t> </a:t>
            </a:r>
            <a:r>
              <a:rPr lang="es-MX" baseline="0" dirty="0" err="1"/>
              <a:t>important</a:t>
            </a:r>
            <a:r>
              <a:rPr lang="es-MX" baseline="0" dirty="0"/>
              <a:t> to look at </a:t>
            </a:r>
            <a:r>
              <a:rPr lang="es-MX" baseline="0" dirty="0" err="1"/>
              <a:t>the</a:t>
            </a:r>
            <a:r>
              <a:rPr lang="es-MX" baseline="0" dirty="0"/>
              <a:t> contralateral </a:t>
            </a:r>
            <a:r>
              <a:rPr lang="es-MX" baseline="0" dirty="0" err="1"/>
              <a:t>unaffected</a:t>
            </a:r>
            <a:r>
              <a:rPr lang="es-MX" baseline="0" dirty="0"/>
              <a:t> </a:t>
            </a:r>
            <a:r>
              <a:rPr lang="es-MX" baseline="0" dirty="0" err="1"/>
              <a:t>side</a:t>
            </a:r>
            <a:r>
              <a:rPr lang="es-MX" baseline="0" dirty="0"/>
              <a:t>. </a:t>
            </a:r>
            <a:r>
              <a:rPr lang="es-MX" baseline="0" dirty="0" err="1"/>
              <a:t>If</a:t>
            </a:r>
            <a:r>
              <a:rPr lang="es-MX" baseline="0" dirty="0"/>
              <a:t>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width</a:t>
            </a:r>
            <a:r>
              <a:rPr lang="es-MX" baseline="0" dirty="0"/>
              <a:t> of </a:t>
            </a:r>
            <a:r>
              <a:rPr lang="es-MX" baseline="0" dirty="0" err="1"/>
              <a:t>epiphysis</a:t>
            </a:r>
            <a:r>
              <a:rPr lang="es-MX" baseline="0" dirty="0"/>
              <a:t> lateral to </a:t>
            </a:r>
            <a:r>
              <a:rPr lang="es-MX" baseline="0" dirty="0" err="1"/>
              <a:t>Kleins</a:t>
            </a:r>
            <a:r>
              <a:rPr lang="es-MX" baseline="0" dirty="0"/>
              <a:t> line </a:t>
            </a:r>
            <a:r>
              <a:rPr lang="es-MX" baseline="0" dirty="0" err="1"/>
              <a:t>on</a:t>
            </a:r>
            <a:r>
              <a:rPr lang="es-MX" baseline="0" dirty="0"/>
              <a:t>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affected</a:t>
            </a:r>
            <a:r>
              <a:rPr lang="es-MX" baseline="0" dirty="0"/>
              <a:t> </a:t>
            </a:r>
            <a:r>
              <a:rPr lang="es-MX" baseline="0" dirty="0" err="1"/>
              <a:t>side</a:t>
            </a:r>
            <a:r>
              <a:rPr lang="es-MX" baseline="0" dirty="0"/>
              <a:t> </a:t>
            </a:r>
            <a:r>
              <a:rPr lang="es-MX" baseline="0" dirty="0" err="1"/>
              <a:t>is</a:t>
            </a:r>
            <a:r>
              <a:rPr lang="es-MX" baseline="0" dirty="0"/>
              <a:t> more </a:t>
            </a:r>
            <a:r>
              <a:rPr lang="es-MX" baseline="0" dirty="0" err="1"/>
              <a:t>than</a:t>
            </a:r>
            <a:r>
              <a:rPr lang="es-MX" baseline="0" dirty="0"/>
              <a:t> 2mm </a:t>
            </a:r>
            <a:r>
              <a:rPr lang="es-MX" baseline="0" dirty="0" err="1"/>
              <a:t>less</a:t>
            </a:r>
            <a:r>
              <a:rPr lang="es-MX" baseline="0" dirty="0"/>
              <a:t> </a:t>
            </a:r>
            <a:r>
              <a:rPr lang="es-MX" baseline="0" dirty="0" err="1"/>
              <a:t>than</a:t>
            </a:r>
            <a:r>
              <a:rPr lang="es-MX" baseline="0" dirty="0"/>
              <a:t> </a:t>
            </a:r>
            <a:r>
              <a:rPr lang="es-MX" baseline="0" dirty="0" err="1"/>
              <a:t>unaffected</a:t>
            </a:r>
            <a:r>
              <a:rPr lang="es-MX" baseline="0" dirty="0"/>
              <a:t> </a:t>
            </a:r>
            <a:r>
              <a:rPr lang="es-MX" baseline="0" dirty="0" err="1"/>
              <a:t>side</a:t>
            </a:r>
            <a:r>
              <a:rPr lang="es-MX" baseline="0" dirty="0"/>
              <a:t>, </a:t>
            </a:r>
            <a:r>
              <a:rPr lang="es-MX" baseline="0" dirty="0" err="1"/>
              <a:t>this</a:t>
            </a:r>
            <a:r>
              <a:rPr lang="es-MX" baseline="0" dirty="0"/>
              <a:t> </a:t>
            </a:r>
            <a:r>
              <a:rPr lang="es-MX" baseline="0" dirty="0" err="1"/>
              <a:t>also</a:t>
            </a:r>
            <a:r>
              <a:rPr lang="es-MX" baseline="0" dirty="0"/>
              <a:t> </a:t>
            </a:r>
            <a:r>
              <a:rPr lang="es-MX" baseline="0" dirty="0" err="1"/>
              <a:t>suggests</a:t>
            </a:r>
            <a:r>
              <a:rPr lang="es-MX" baseline="0" dirty="0"/>
              <a:t> medial </a:t>
            </a:r>
            <a:r>
              <a:rPr lang="es-MX" baseline="0" dirty="0" err="1"/>
              <a:t>slippage</a:t>
            </a:r>
            <a:r>
              <a:rPr lang="es-MX" baseline="0" dirty="0"/>
              <a:t> in SCFE. </a:t>
            </a:r>
            <a:endParaRPr lang="es-MX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701C3519-3310-46F6-95F6-DF8EFABE597A}" type="slidenum">
              <a:rPr lang="en-US" sz="1200">
                <a:latin typeface="Arial" charset="0"/>
              </a:rPr>
              <a:pPr/>
              <a:t>64</a:t>
            </a:fld>
            <a:endParaRPr lang="en-US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MX" dirty="0" err="1"/>
              <a:t>Radiographs</a:t>
            </a:r>
            <a:r>
              <a:rPr lang="es-MX" baseline="0" dirty="0"/>
              <a:t> </a:t>
            </a:r>
            <a:r>
              <a:rPr lang="es-MX" baseline="0" dirty="0" err="1"/>
              <a:t>may</a:t>
            </a:r>
            <a:r>
              <a:rPr lang="es-MX" baseline="0" dirty="0"/>
              <a:t> </a:t>
            </a:r>
            <a:r>
              <a:rPr lang="es-MX" baseline="0" dirty="0" err="1"/>
              <a:t>also</a:t>
            </a:r>
            <a:r>
              <a:rPr lang="es-MX" baseline="0" dirty="0"/>
              <a:t> show a </a:t>
            </a:r>
            <a:r>
              <a:rPr lang="es-MX" baseline="0" dirty="0" err="1"/>
              <a:t>decreased</a:t>
            </a:r>
            <a:r>
              <a:rPr lang="es-MX" baseline="0" dirty="0"/>
              <a:t> </a:t>
            </a:r>
            <a:r>
              <a:rPr lang="es-MX" baseline="0" dirty="0" err="1"/>
              <a:t>height</a:t>
            </a:r>
            <a:r>
              <a:rPr lang="es-MX" baseline="0" dirty="0"/>
              <a:t> of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affects</a:t>
            </a:r>
            <a:r>
              <a:rPr lang="es-MX" baseline="0" dirty="0"/>
              <a:t> </a:t>
            </a:r>
            <a:r>
              <a:rPr lang="es-MX" baseline="0" dirty="0" err="1"/>
              <a:t>epiphysis</a:t>
            </a:r>
            <a:r>
              <a:rPr lang="es-MX" baseline="0" dirty="0"/>
              <a:t> </a:t>
            </a:r>
            <a:r>
              <a:rPr lang="es-MX" baseline="0" dirty="0" err="1"/>
              <a:t>due</a:t>
            </a:r>
            <a:r>
              <a:rPr lang="es-MX" baseline="0" dirty="0"/>
              <a:t> to posterior </a:t>
            </a:r>
            <a:r>
              <a:rPr lang="es-MX" baseline="0" dirty="0" err="1"/>
              <a:t>displacement</a:t>
            </a:r>
            <a:endParaRPr lang="es-MX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701C3519-3310-46F6-95F6-DF8EFABE597A}" type="slidenum">
              <a:rPr lang="en-US" sz="1200">
                <a:latin typeface="Arial" charset="0"/>
              </a:rPr>
              <a:pPr/>
              <a:t>65</a:t>
            </a:fld>
            <a:endParaRPr lang="en-US" sz="1200">
              <a:latin typeface="Arial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MX" dirty="0"/>
              <a:t>And </a:t>
            </a:r>
            <a:r>
              <a:rPr lang="es-MX" dirty="0" err="1"/>
              <a:t>finally</a:t>
            </a:r>
            <a:r>
              <a:rPr lang="es-MX" dirty="0"/>
              <a:t>, </a:t>
            </a:r>
            <a:r>
              <a:rPr lang="es-MX" dirty="0" err="1"/>
              <a:t>you</a:t>
            </a:r>
            <a:r>
              <a:rPr lang="es-MX" dirty="0"/>
              <a:t> </a:t>
            </a:r>
            <a:r>
              <a:rPr lang="es-MX" dirty="0" err="1"/>
              <a:t>may</a:t>
            </a:r>
            <a:r>
              <a:rPr lang="es-MX" dirty="0"/>
              <a:t> </a:t>
            </a:r>
            <a:r>
              <a:rPr lang="es-MX" dirty="0" err="1"/>
              <a:t>see</a:t>
            </a:r>
            <a:r>
              <a:rPr lang="es-MX" dirty="0"/>
              <a:t> </a:t>
            </a:r>
            <a:r>
              <a:rPr lang="es-MX" dirty="0" err="1"/>
              <a:t>what</a:t>
            </a:r>
            <a:r>
              <a:rPr lang="es-MX" dirty="0"/>
              <a:t> </a:t>
            </a:r>
            <a:r>
              <a:rPr lang="es-MX" dirty="0" err="1"/>
              <a:t>is</a:t>
            </a:r>
            <a:r>
              <a:rPr lang="es-MX" dirty="0"/>
              <a:t> </a:t>
            </a:r>
            <a:r>
              <a:rPr lang="es-MX" dirty="0" err="1"/>
              <a:t>known</a:t>
            </a:r>
            <a:r>
              <a:rPr lang="es-MX" dirty="0"/>
              <a:t> as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metaphyseal</a:t>
            </a:r>
            <a:r>
              <a:rPr lang="es-MX" dirty="0"/>
              <a:t> </a:t>
            </a:r>
            <a:r>
              <a:rPr lang="es-MX" dirty="0" err="1"/>
              <a:t>blanch</a:t>
            </a:r>
            <a:r>
              <a:rPr lang="es-MX" dirty="0"/>
              <a:t> </a:t>
            </a:r>
            <a:r>
              <a:rPr lang="es-MX" dirty="0" err="1"/>
              <a:t>sign</a:t>
            </a:r>
            <a:r>
              <a:rPr lang="es-MX" dirty="0"/>
              <a:t> </a:t>
            </a:r>
            <a:r>
              <a:rPr lang="es-MX" dirty="0" err="1"/>
              <a:t>representing</a:t>
            </a:r>
            <a:r>
              <a:rPr lang="es-MX" dirty="0"/>
              <a:t> </a:t>
            </a:r>
            <a:r>
              <a:rPr lang="es-MX" dirty="0" err="1"/>
              <a:t>the</a:t>
            </a:r>
            <a:r>
              <a:rPr lang="es-MX" dirty="0"/>
              <a:t> </a:t>
            </a:r>
            <a:r>
              <a:rPr lang="es-MX" dirty="0" err="1"/>
              <a:t>overlap</a:t>
            </a:r>
            <a:r>
              <a:rPr lang="es-MX" dirty="0"/>
              <a:t> </a:t>
            </a:r>
            <a:r>
              <a:rPr lang="es-MX" dirty="0" err="1"/>
              <a:t>between</a:t>
            </a:r>
            <a:r>
              <a:rPr lang="es-MX" baseline="0" dirty="0"/>
              <a:t>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posteriorly</a:t>
            </a:r>
            <a:r>
              <a:rPr lang="es-MX" baseline="0" dirty="0"/>
              <a:t> </a:t>
            </a:r>
            <a:r>
              <a:rPr lang="es-MX" baseline="0" dirty="0" err="1"/>
              <a:t>slipped</a:t>
            </a:r>
            <a:r>
              <a:rPr lang="es-MX" baseline="0" dirty="0"/>
              <a:t> </a:t>
            </a:r>
            <a:r>
              <a:rPr lang="es-MX" baseline="0" dirty="0" err="1"/>
              <a:t>epiphysis</a:t>
            </a:r>
            <a:r>
              <a:rPr lang="es-MX" baseline="0" dirty="0"/>
              <a:t> and </a:t>
            </a:r>
            <a:r>
              <a:rPr lang="es-MX" baseline="0" dirty="0" err="1"/>
              <a:t>the</a:t>
            </a:r>
            <a:r>
              <a:rPr lang="es-MX" baseline="0" dirty="0"/>
              <a:t> </a:t>
            </a:r>
            <a:r>
              <a:rPr lang="es-MX" baseline="0" dirty="0" err="1"/>
              <a:t>metaphysis</a:t>
            </a:r>
            <a:r>
              <a:rPr lang="es-MX" baseline="0" dirty="0"/>
              <a:t>. </a:t>
            </a:r>
            <a:endParaRPr lang="es-MX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8400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F29671AD-516E-4123-A1E6-7145CF890DD9}" type="slidenum">
              <a:rPr lang="en-US" sz="1200">
                <a:latin typeface="Arial" charset="0"/>
              </a:rPr>
              <a:pPr/>
              <a:t>67</a:t>
            </a:fld>
            <a:endParaRPr lang="en-US" sz="120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9" y="4343703"/>
            <a:ext cx="5485805" cy="41138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3802">
              <a:spcBef>
                <a:spcPct val="0"/>
              </a:spcBef>
            </a:pPr>
            <a:endParaRPr lang="es-MX" sz="240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Literature</a:t>
            </a:r>
            <a:r>
              <a:rPr lang="en-US" baseline="0" dirty="0"/>
              <a:t> that supports this ACR criteria includes an article </a:t>
            </a:r>
            <a:r>
              <a:rPr lang="en-US" baseline="0" dirty="0" err="1"/>
              <a:t>pubished</a:t>
            </a:r>
            <a:r>
              <a:rPr lang="en-US" baseline="0" dirty="0"/>
              <a:t> in Pediatrics in 2008, where Baron et al looked at 133 patients with </a:t>
            </a:r>
            <a:r>
              <a:rPr lang="en-US" baseline="0" dirty="0" err="1"/>
              <a:t>nonweight</a:t>
            </a:r>
            <a:r>
              <a:rPr lang="en-US" baseline="0" dirty="0"/>
              <a:t> bearing patients; 100% of all fractures were found in the tibia.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8078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F29671AD-516E-4123-A1E6-7145CF890DD9}" type="slidenum">
              <a:rPr lang="en-US" sz="1200">
                <a:latin typeface="Arial" charset="0"/>
              </a:rPr>
              <a:pPr/>
              <a:t>68</a:t>
            </a:fld>
            <a:endParaRPr lang="en-US" sz="120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9" y="4343703"/>
            <a:ext cx="5485805" cy="41138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3802">
              <a:spcBef>
                <a:spcPct val="0"/>
              </a:spcBef>
            </a:pPr>
            <a:endParaRPr lang="es-MX" sz="240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1pPr>
            <a:lvl2pPr marL="699933" indent="-269205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2pPr>
            <a:lvl3pPr marL="1076820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3pPr>
            <a:lvl4pPr marL="1507548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4pPr>
            <a:lvl5pPr marL="1938277" indent="-215364" defTabSz="913802"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5pPr>
            <a:lvl6pPr marL="2369005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6pPr>
            <a:lvl7pPr marL="2799733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7pPr>
            <a:lvl8pPr marL="3230461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8pPr>
            <a:lvl9pPr marL="3661189" indent="-215364" defTabSz="913802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Comic Sans MS" pitchFamily="66" charset="0"/>
                <a:ea typeface="ＭＳ Ｐゴシック" pitchFamily="1" charset="-128"/>
              </a:defRPr>
            </a:lvl9pPr>
          </a:lstStyle>
          <a:p>
            <a:fld id="{F29671AD-516E-4123-A1E6-7145CF890DD9}" type="slidenum">
              <a:rPr lang="en-US" sz="1200">
                <a:latin typeface="Arial" charset="0"/>
              </a:rPr>
              <a:pPr/>
              <a:t>69</a:t>
            </a:fld>
            <a:endParaRPr lang="en-US" sz="120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9" y="4343703"/>
            <a:ext cx="5485805" cy="411389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defTabSz="913802">
              <a:spcBef>
                <a:spcPct val="0"/>
              </a:spcBef>
            </a:pPr>
            <a:endParaRPr lang="es-MX" sz="2400">
              <a:ea typeface="ＭＳ Ｐゴシック" pitchFamily="1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11409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222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13934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953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984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098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7501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41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Here</a:t>
            </a:r>
            <a:r>
              <a:rPr lang="en-US" baseline="0" dirty="0">
                <a:latin typeface="Calibri" charset="0"/>
                <a:ea typeface="MS PGothic" charset="0"/>
              </a:rPr>
              <a:t> are AP and lateral views of the </a:t>
            </a:r>
            <a:r>
              <a:rPr lang="en-US" baseline="0" dirty="0" err="1">
                <a:latin typeface="Calibri" charset="0"/>
                <a:ea typeface="MS PGothic" charset="0"/>
              </a:rPr>
              <a:t>tibial</a:t>
            </a:r>
            <a:r>
              <a:rPr lang="en-US" baseline="0" dirty="0">
                <a:latin typeface="Calibri" charset="0"/>
                <a:ea typeface="MS PGothic" charset="0"/>
              </a:rPr>
              <a:t> and fibula in our patient. </a:t>
            </a:r>
          </a:p>
          <a:p>
            <a:r>
              <a:rPr lang="en-US" baseline="0" dirty="0">
                <a:latin typeface="Calibri" charset="0"/>
                <a:ea typeface="MS PGothic" charset="0"/>
              </a:rPr>
              <a:t>We see a curvilinear </a:t>
            </a:r>
            <a:r>
              <a:rPr lang="en-US" baseline="0" dirty="0" err="1">
                <a:latin typeface="Calibri" charset="0"/>
                <a:ea typeface="MS PGothic" charset="0"/>
              </a:rPr>
              <a:t>lucency</a:t>
            </a:r>
            <a:r>
              <a:rPr lang="en-US" baseline="0" dirty="0">
                <a:latin typeface="Calibri" charset="0"/>
                <a:ea typeface="MS PGothic" charset="0"/>
              </a:rPr>
              <a:t> in the mid to distal </a:t>
            </a:r>
            <a:r>
              <a:rPr lang="en-US" baseline="0" dirty="0" err="1">
                <a:latin typeface="Calibri" charset="0"/>
                <a:ea typeface="MS PGothic" charset="0"/>
              </a:rPr>
              <a:t>tibial</a:t>
            </a:r>
            <a:r>
              <a:rPr lang="en-US" baseline="0" dirty="0">
                <a:latin typeface="Calibri" charset="0"/>
                <a:ea typeface="MS PGothic" charset="0"/>
              </a:rPr>
              <a:t> diaphysis compatible with a non displaced fracture.  This fracture is often referred to as a toddlers fracture as we often see them in early walkers, who fall with rotation. </a:t>
            </a:r>
            <a:endParaRPr lang="en-US" dirty="0">
              <a:latin typeface="Calibri" charset="0"/>
              <a:ea typeface="MS PGothic" charset="0"/>
            </a:endParaRPr>
          </a:p>
          <a:p>
            <a:endParaRPr lang="en-US" dirty="0">
              <a:latin typeface="Calibri" charset="0"/>
              <a:ea typeface="MS PGothic" charset="0"/>
            </a:endParaRPr>
          </a:p>
          <a:p>
            <a:r>
              <a:rPr lang="en-US" dirty="0">
                <a:latin typeface="Calibri" charset="0"/>
                <a:ea typeface="MS PGothic" charset="0"/>
              </a:rPr>
              <a:t>There</a:t>
            </a:r>
            <a:r>
              <a:rPr lang="en-US" baseline="0" dirty="0">
                <a:latin typeface="Calibri" charset="0"/>
                <a:ea typeface="MS PGothic" charset="0"/>
              </a:rPr>
              <a:t> is an additional </a:t>
            </a:r>
            <a:r>
              <a:rPr lang="en-US" baseline="0" dirty="0" err="1">
                <a:latin typeface="Calibri" charset="0"/>
                <a:ea typeface="MS PGothic" charset="0"/>
              </a:rPr>
              <a:t>lucency</a:t>
            </a:r>
            <a:r>
              <a:rPr lang="en-US" baseline="0" dirty="0">
                <a:latin typeface="Calibri" charset="0"/>
                <a:ea typeface="MS PGothic" charset="0"/>
              </a:rPr>
              <a:t> seen in the proximal tibia is a nutrient foramen, </a:t>
            </a:r>
            <a:r>
              <a:rPr lang="en-US" baseline="0" dirty="0" err="1">
                <a:latin typeface="Calibri" charset="0"/>
                <a:ea typeface="MS PGothic" charset="0"/>
              </a:rPr>
              <a:t>commoonly</a:t>
            </a:r>
            <a:r>
              <a:rPr lang="en-US" baseline="0" dirty="0">
                <a:latin typeface="Calibri" charset="0"/>
                <a:ea typeface="MS PGothic" charset="0"/>
              </a:rPr>
              <a:t> seen in the location and not to be mistaken for a fracture. </a:t>
            </a:r>
            <a:endParaRPr lang="en-US" dirty="0">
              <a:latin typeface="Calibri" charset="0"/>
              <a:ea typeface="MS PGothic" charset="0"/>
            </a:endParaRPr>
          </a:p>
          <a:p>
            <a:endParaRPr lang="en-US" dirty="0">
              <a:latin typeface="Calibri" charset="0"/>
              <a:ea typeface="MS PGothic" charset="0"/>
            </a:endParaRPr>
          </a:p>
          <a:p>
            <a:endParaRPr lang="en-US" dirty="0">
              <a:latin typeface="Calibri" charset="0"/>
              <a:ea typeface="MS PGothic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05A26EA7-9A0B-E04F-AB41-4C60A2CAD2BC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11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0418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1343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85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7854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34140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26972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46773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71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72323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622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MS PGothic" charset="0"/>
              </a:rPr>
              <a:t>Inability to bear weight cardinal sign of toddler fracture; sensitive but not specific</a:t>
            </a:r>
          </a:p>
          <a:p>
            <a:r>
              <a:rPr lang="en-US">
                <a:latin typeface="Calibri" charset="0"/>
                <a:ea typeface="MS PGothic" charset="0"/>
              </a:rPr>
              <a:t>Fibula resilient enough to remain intact</a:t>
            </a:r>
          </a:p>
          <a:p>
            <a:r>
              <a:rPr lang="en-US">
                <a:latin typeface="Calibri" charset="0"/>
                <a:ea typeface="MS PGothic" charset="0"/>
              </a:rPr>
              <a:t>Typical mechanism: jumping or falling onto extended lower extremity</a:t>
            </a:r>
          </a:p>
          <a:p>
            <a:r>
              <a:rPr lang="en-US">
                <a:latin typeface="Calibri" charset="0"/>
                <a:ea typeface="MS PGothic" charset="0"/>
              </a:rPr>
              <a:t>Stable fx due to intact periosteal sleeve</a:t>
            </a:r>
          </a:p>
          <a:p>
            <a:r>
              <a:rPr lang="en-US">
                <a:latin typeface="Calibri" charset="0"/>
                <a:ea typeface="MS PGothic" charset="0"/>
              </a:rPr>
              <a:t>Abuse fractures proximal tibia and corner fractures</a:t>
            </a:r>
          </a:p>
          <a:p>
            <a:r>
              <a:rPr lang="en-US">
                <a:latin typeface="Calibri" charset="0"/>
                <a:ea typeface="MS PGothic" charset="0"/>
              </a:rPr>
              <a:t>Presumptive diagnosis of toddlers fx given despite negative radiographs in appropriate clinical setting of acute limp, no fever</a:t>
            </a:r>
          </a:p>
          <a:p>
            <a:endParaRPr lang="en-US">
              <a:latin typeface="Calibri" charset="0"/>
              <a:ea typeface="MS PGothic" charset="0"/>
            </a:endParaRP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EAB39BAA-334E-AD4E-A8CE-96F73AACCE7B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12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23691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80865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030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9998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7993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1434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90356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98446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4190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427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Calibri" charset="0"/>
                <a:ea typeface="MS PGothic" charset="0"/>
              </a:rPr>
              <a:t>Fractures are typically located in the</a:t>
            </a:r>
            <a:r>
              <a:rPr lang="en-US" baseline="0" dirty="0">
                <a:latin typeface="Calibri" charset="0"/>
                <a:ea typeface="MS PGothic" charset="0"/>
              </a:rPr>
              <a:t> distal 2/3 of the tibia.</a:t>
            </a:r>
          </a:p>
          <a:p>
            <a:r>
              <a:rPr lang="en-US" baseline="0" dirty="0">
                <a:latin typeface="Calibri" charset="0"/>
                <a:ea typeface="MS PGothic" charset="0"/>
              </a:rPr>
              <a:t>There are not suspicious for abuse in an ambulatory child. </a:t>
            </a:r>
          </a:p>
          <a:p>
            <a:r>
              <a:rPr lang="en-US" baseline="0" dirty="0">
                <a:latin typeface="Calibri" charset="0"/>
                <a:ea typeface="MS PGothic" charset="0"/>
              </a:rPr>
              <a:t>These fractures can often be occults, and patients are typically casted </a:t>
            </a:r>
          </a:p>
          <a:p>
            <a:endParaRPr lang="en-US" baseline="0" dirty="0">
              <a:latin typeface="Calibri" charset="0"/>
              <a:ea typeface="MS PGothic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fld id="{05A26EA7-9A0B-E04F-AB41-4C60A2CAD2BC}" type="slidenum">
              <a:rPr lang="en-US" sz="1200">
                <a:solidFill>
                  <a:schemeClr val="tx1"/>
                </a:solidFill>
                <a:latin typeface="Arial" charset="0"/>
              </a:rPr>
              <a:pPr/>
              <a:t>13</a:t>
            </a:fld>
            <a:endParaRPr lang="en-US" sz="12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15407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91208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D97215-F24A-F841-986D-85F1D293708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53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gi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.gi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gi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936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nge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867DE8-E527-8B9B-DBD4-85DB10207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939" t="41436" r="15802" b="-704"/>
          <a:stretch/>
        </p:blipFill>
        <p:spPr>
          <a:xfrm>
            <a:off x="0" y="-1"/>
            <a:ext cx="12192000" cy="6979921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53C1D6-C8B0-6435-52EC-2744271ED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988B3-DAAE-5EDA-381F-E9916D586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5" y="6543683"/>
            <a:ext cx="1396216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1E76D4-2C25-DCE7-6727-6CB25332E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6143" y="5603574"/>
            <a:ext cx="3916052" cy="412216"/>
          </a:xfrm>
          <a:prstGeom prst="rect">
            <a:avLst/>
          </a:prstGeom>
        </p:spPr>
      </p:pic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733646D3-81AC-7DA0-6A90-9DE0596CF0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9725" y="2533872"/>
            <a:ext cx="7038763" cy="1406667"/>
          </a:xfrm>
        </p:spPr>
        <p:txBody>
          <a:bodyPr>
            <a:spAutoFit/>
          </a:bodyPr>
          <a:lstStyle>
            <a:lvl1pPr marL="457200" indent="-457200">
              <a:buFont typeface="Arial" panose="020B0604020202020204" pitchFamily="34" charset="0"/>
              <a:buChar char="•"/>
              <a:tabLst/>
              <a:defRPr>
                <a:solidFill>
                  <a:srgbClr val="FFFFFF"/>
                </a:solidFill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Takeaway 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Takeaway two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Takeaway three</a:t>
            </a:r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964C2A78-BA5C-E245-34C3-38DC67E0B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725" y="1008531"/>
            <a:ext cx="7766595" cy="113699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How You Can Drive Change: 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397432-A9B8-43DA-C3A5-744F772D5D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70" y="254690"/>
            <a:ext cx="2429980" cy="13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008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rgbClr val="FFCC00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0247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rgbClr val="FFCC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618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498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21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0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321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7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65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680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8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573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734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536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251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B4A739-FB8F-4963-88C3-2DCB9F5BDC7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125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2AF66CB0-6B13-45DF-9632-5943C7D41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8DFC61-CA47-0F21-A46D-069ECB2866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126"/>
            <a:ext cx="12249771" cy="125687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1BD47D8-5EC8-2B4D-847A-AD08B0C9A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028" y="3133535"/>
            <a:ext cx="7492573" cy="590931"/>
          </a:xfrm>
        </p:spPr>
        <p:txBody>
          <a:bodyPr wrap="square" anchor="b">
            <a:spAutoFit/>
          </a:bodyPr>
          <a:lstStyle>
            <a:lvl1pPr marL="0" marR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2023 Convention Title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023EA7F-1A7D-EC40-8526-CFB039E64C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7027" y="3834476"/>
            <a:ext cx="7038763" cy="63302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41F5402-C31C-EA30-190C-72A1C98EBF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13" y="474296"/>
            <a:ext cx="3524147" cy="937423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9C59872E-985C-8598-9F61-96583B96FB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1" y="4941325"/>
            <a:ext cx="1466315" cy="50953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84A9BC9-2385-EF30-543F-E593C08C44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566" y="4985486"/>
            <a:ext cx="2340047" cy="421208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C092A08A-10AC-EE67-155D-9F9C8FFB5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6" y="6543683"/>
            <a:ext cx="1372171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  <p:pic>
        <p:nvPicPr>
          <p:cNvPr id="12" name="Picture 1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4A11410-2E03-C086-BA04-83F2F88A69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22" y="4525193"/>
            <a:ext cx="2429980" cy="13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084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5806FB1A-52F5-5CF8-0139-C9C79B8B2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5F2592-4981-38D9-1510-A89231F973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1126"/>
            <a:ext cx="12249771" cy="1256877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4415F47-738D-9454-20A0-E6E34773F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6" y="6543683"/>
            <a:ext cx="1372171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8D2989-21AB-2555-7C45-F72FAB0FB8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028" y="2728059"/>
            <a:ext cx="7492573" cy="590931"/>
          </a:xfrm>
        </p:spPr>
        <p:txBody>
          <a:bodyPr wrap="square" anchor="b">
            <a:spAutoFit/>
          </a:bodyPr>
          <a:lstStyle>
            <a:lvl1pPr marL="0" marR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2023 Convention Title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EA9F71-CFF0-4D19-8BE2-F86DB3ED734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7027" y="3429000"/>
            <a:ext cx="7038763" cy="63302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bg1"/>
                </a:solidFill>
              </a:defRPr>
            </a:lvl1pPr>
            <a:lvl2pPr marL="192881" indent="0">
              <a:buNone/>
              <a:defRPr sz="844">
                <a:solidFill>
                  <a:schemeClr val="tx1">
                    <a:tint val="75000"/>
                  </a:schemeClr>
                </a:solidFill>
              </a:defRPr>
            </a:lvl2pPr>
            <a:lvl3pPr marL="385763" indent="0">
              <a:buNone/>
              <a:defRPr sz="760">
                <a:solidFill>
                  <a:schemeClr val="tx1">
                    <a:tint val="75000"/>
                  </a:schemeClr>
                </a:solidFill>
              </a:defRPr>
            </a:lvl3pPr>
            <a:lvl4pPr marL="578644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4pPr>
            <a:lvl5pPr marL="771525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5pPr>
            <a:lvl6pPr marL="964406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6pPr>
            <a:lvl7pPr marL="1157288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7pPr>
            <a:lvl8pPr marL="1350169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8pPr>
            <a:lvl9pPr marL="15430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71C936A-9856-E839-69D3-B9482FFE42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13" y="474296"/>
            <a:ext cx="3524147" cy="937423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1AA27C1-3C3F-92A9-4FDD-69BF617171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855" y="4438063"/>
            <a:ext cx="2034655" cy="70702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CC9E5AB-60CD-CB0B-0542-6A3185C5B41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27" y="4472018"/>
            <a:ext cx="3739276" cy="673069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B000F5A-EA52-D5CB-4B12-ADA719BDB04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021" y="1475453"/>
            <a:ext cx="2429980" cy="13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086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F4D5-2DCB-451C-BD8C-59A2711E72D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0381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620A5-1DE8-46B4-A4D0-1B17EA860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96" y="1005142"/>
            <a:ext cx="11410645" cy="4755578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764C6F-7D17-A5C8-4F92-736D5F23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970EE2-D785-4DCB-4BC0-DBBA4741F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6" y="6543683"/>
            <a:ext cx="1372171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1333106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ntent Body 2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FDB4-546C-40E4-AF0D-1F5C5B54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19A7C-8272-46DF-B517-6BF1B15A4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896" y="1036239"/>
            <a:ext cx="5497505" cy="4774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39159-10E0-4182-99BE-7D456442A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605" y="1047024"/>
            <a:ext cx="5633939" cy="4774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B68FAC-6CD9-2A1A-5F9F-90E07DD5C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8A2A3EA-14D1-8682-487B-6DA9BFF86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6" y="6543683"/>
            <a:ext cx="1372171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2156646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itle and Content Body 2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FDB4-546C-40E4-AF0D-1F5C5B542761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19A7C-8272-46DF-B517-6BF1B15A4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896" y="1036242"/>
            <a:ext cx="5149427" cy="4470481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39159-10E0-4182-99BE-7D456442A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8566" y="1036867"/>
            <a:ext cx="5035223" cy="4470481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D1B9D0-7172-EF45-C209-D1901415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A6C6606-682B-77B3-762B-8A0C40197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6" y="6543683"/>
            <a:ext cx="1372171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1868986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BC46-A273-5041-8ED2-00793F30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1FDA0E-7DF0-A637-0593-0DA693D91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609C6-EC05-4693-0EA6-4A6AB8691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6" y="6543683"/>
            <a:ext cx="1372171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12142978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7DA8C73E-5763-587F-0AB6-269CB47C2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6E3321-7066-238F-3748-9DD6E3A3C1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13" y="474296"/>
            <a:ext cx="3524147" cy="93742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53C1D6-C8B0-6435-52EC-2744271ED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988B3-DAAE-5EDA-381F-E9916D586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6" y="6543683"/>
            <a:ext cx="1372171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824814F-317E-8BB0-836F-C9B24AE79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3037" y="3582740"/>
            <a:ext cx="7766595" cy="552118"/>
          </a:xfrm>
        </p:spPr>
        <p:txBody>
          <a:bodyPr>
            <a:noAutofit/>
          </a:bodyPr>
          <a:lstStyle>
            <a:lvl1pPr algn="ctr"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5A1C2C-2053-F88C-3284-7E2BAED6AA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887" y="4685547"/>
            <a:ext cx="2429980" cy="13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55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725A7ED-606B-EA19-681A-7D645F289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67F608A-B18D-05F6-00BE-FD80EB62D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6" y="6543683"/>
            <a:ext cx="1372171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11958812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nge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9867DE8-E527-8B9B-DBD4-85DB102079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939" t="41436" r="15802" b="-704"/>
          <a:stretch/>
        </p:blipFill>
        <p:spPr>
          <a:xfrm>
            <a:off x="0" y="-1"/>
            <a:ext cx="12192000" cy="6979921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53C1D6-C8B0-6435-52EC-2744271ED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988B3-DAAE-5EDA-381F-E9916D586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6" y="6543683"/>
            <a:ext cx="1372171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1E76D4-2C25-DCE7-6727-6CB25332E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6143" y="5603574"/>
            <a:ext cx="3916052" cy="412216"/>
          </a:xfrm>
          <a:prstGeom prst="rect">
            <a:avLst/>
          </a:prstGeom>
        </p:spPr>
      </p:pic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733646D3-81AC-7DA0-6A90-9DE0596CF0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9725" y="2311726"/>
            <a:ext cx="7038763" cy="1398460"/>
          </a:xfrm>
        </p:spPr>
        <p:txBody>
          <a:bodyPr>
            <a:spAutoFit/>
          </a:bodyPr>
          <a:lstStyle>
            <a:lvl1pPr marL="457200" indent="-457200">
              <a:buFont typeface="Arial" panose="020B0604020202020204" pitchFamily="34" charset="0"/>
              <a:buChar char="•"/>
              <a:tabLst/>
              <a:defRPr>
                <a:solidFill>
                  <a:srgbClr val="FFFFFF"/>
                </a:solidFill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Takeaway 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Takeaway two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Takeaway three</a:t>
            </a:r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964C2A78-BA5C-E245-34C3-38DC67E0B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725" y="1008531"/>
            <a:ext cx="7766595" cy="113699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How You Can Drive Change: 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6397432-A9B8-43DA-C3A5-744F772D5D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170" y="254690"/>
            <a:ext cx="2429980" cy="13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42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2AF66CB0-6B13-45DF-9632-5943C7D412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8DFC61-CA47-0F21-A46D-069ECB2866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21124"/>
            <a:ext cx="12249771" cy="1256877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1BD47D8-5EC8-2B4D-847A-AD08B0C9AE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027" y="2967335"/>
            <a:ext cx="9531348" cy="757130"/>
          </a:xfrm>
        </p:spPr>
        <p:txBody>
          <a:bodyPr wrap="square" anchor="b">
            <a:spAutoFit/>
          </a:bodyPr>
          <a:lstStyle>
            <a:lvl1pPr marL="0" marR="0" indent="0" algn="l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2023 Convention Title Here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2023EA7F-1A7D-EC40-8526-CFB039E64CE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37026" y="3834476"/>
            <a:ext cx="7038763" cy="63302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3200">
                <a:solidFill>
                  <a:schemeClr val="bg1"/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 Here</a:t>
            </a:r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41F5402-C31C-EA30-190C-72A1C98EBF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13" y="474294"/>
            <a:ext cx="3524147" cy="937423"/>
          </a:xfrm>
          <a:prstGeom prst="rect">
            <a:avLst/>
          </a:prstGeom>
        </p:spPr>
      </p:pic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9C59872E-985C-8598-9F61-96583B96FB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140" y="4931595"/>
            <a:ext cx="2213246" cy="769081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C84A9BC9-2385-EF30-543F-E593C08C44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324" y="5039376"/>
            <a:ext cx="3532054" cy="635769"/>
          </a:xfrm>
          <a:prstGeom prst="rect">
            <a:avLst/>
          </a:prstGeom>
        </p:spPr>
      </p:pic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C092A08A-10AC-EE67-155D-9F9C8FFB5E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14737958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5806FB1A-52F5-5CF8-0139-C9C79B8B2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B0B22B-4D22-935B-7E14-F427C36968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1" y="2453269"/>
            <a:ext cx="6462390" cy="1718996"/>
          </a:xfrm>
          <a:prstGeom prst="rect">
            <a:avLst/>
          </a:prstGeom>
        </p:spPr>
      </p:pic>
      <p:pic>
        <p:nvPicPr>
          <p:cNvPr id="18" name="Picture 17" descr="Text&#10;&#10;Description automatically generated with medium confidence">
            <a:extLst>
              <a:ext uri="{FF2B5EF4-FFF2-40B4-BE49-F238E27FC236}">
                <a16:creationId xmlns:a16="http://schemas.microsoft.com/office/drawing/2014/main" id="{94DE516E-CB68-C770-07C3-8507900050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7" y="4351732"/>
            <a:ext cx="2213246" cy="769081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E2ABE21-9D11-D780-831B-4D5361174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651" y="4459513"/>
            <a:ext cx="3532054" cy="6357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5F2592-4981-38D9-1510-A89231F9730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21124"/>
            <a:ext cx="12249771" cy="1256877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B4415F47-738D-9454-20A0-E6E34773F1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8000825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od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F4D5-2DCB-451C-BD8C-59A2711E72D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80381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620A5-1DE8-46B4-A4D0-1B17EA860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895" y="1005142"/>
            <a:ext cx="11410645" cy="4755578"/>
          </a:xfrm>
          <a:solidFill>
            <a:schemeClr val="bg1">
              <a:alpha val="80381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764C6F-7D17-A5C8-4F92-736D5F23E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E5970EE2-D785-4DCB-4BC0-DBBA4741F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794207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Content Body 2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FDB4-546C-40E4-AF0D-1F5C5B542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19A7C-8272-46DF-B517-6BF1B15A4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894" y="1036239"/>
            <a:ext cx="5497505" cy="4774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39159-10E0-4182-99BE-7D456442A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604" y="1047024"/>
            <a:ext cx="5633939" cy="47746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FB68FAC-6CD9-2A1A-5F9F-90E07DD5C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8A2A3EA-14D1-8682-487B-6DA9BFF862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7265441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itle and Content Body 2 Colum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7FDB4-546C-40E4-AF0D-1F5C5B54276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>
              <a:alpha val="7972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19A7C-8272-46DF-B517-6BF1B15A4A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895" y="1036240"/>
            <a:ext cx="5149427" cy="4470481"/>
          </a:xfrm>
          <a:solidFill>
            <a:schemeClr val="bg1">
              <a:alpha val="7972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D39159-10E0-4182-99BE-7D456442A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88565" y="1036865"/>
            <a:ext cx="5035223" cy="4470481"/>
          </a:xfrm>
          <a:solidFill>
            <a:schemeClr val="bg1">
              <a:alpha val="79720"/>
            </a:schemeClr>
          </a:solidFill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7D1B9D0-7172-EF45-C209-D1901415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3A6C6606-682B-77B3-762B-8A0C401977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26717109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BC46-A273-5041-8ED2-00793F303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1FDA0E-7DF0-A637-0593-0DA693D91D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C609C6-EC05-4693-0EA6-4A6AB86918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5041489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ur&#10;&#10;Description automatically generated">
            <a:extLst>
              <a:ext uri="{FF2B5EF4-FFF2-40B4-BE49-F238E27FC236}">
                <a16:creationId xmlns:a16="http://schemas.microsoft.com/office/drawing/2014/main" id="{7DA8C73E-5763-587F-0AB6-269CB47C2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86E3321-7066-238F-3748-9DD6E3A3C1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813" y="474294"/>
            <a:ext cx="3524147" cy="937423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53C1D6-C8B0-6435-52EC-2744271ED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988B3-DAAE-5EDA-381F-E9916D586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824814F-317E-8BB0-836F-C9B24AE79A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13037" y="3582740"/>
            <a:ext cx="7766595" cy="552118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Transition</a:t>
            </a:r>
          </a:p>
        </p:txBody>
      </p:sp>
    </p:spTree>
    <p:extLst>
      <p:ext uri="{BB962C8B-B14F-4D97-AF65-F5344CB8AC3E}">
        <p14:creationId xmlns:p14="http://schemas.microsoft.com/office/powerpoint/2010/main" val="495981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nge_Tran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0A184ED-2537-6EEF-7D0A-7C2CC3FCA7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939" t="41436" r="15802" b="-704"/>
          <a:stretch/>
        </p:blipFill>
        <p:spPr>
          <a:xfrm>
            <a:off x="0" y="-1"/>
            <a:ext cx="12192000" cy="6979921"/>
          </a:xfrm>
          <a:prstGeom prst="rect">
            <a:avLst/>
          </a:prstGeom>
        </p:spPr>
      </p:pic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3653C1D6-C8B0-6435-52EC-2744271ED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66988B3-DAAE-5EDA-381F-E9916D586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1E76D4-2C25-DCE7-6727-6CB25332E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6143" y="5603574"/>
            <a:ext cx="3916052" cy="412216"/>
          </a:xfrm>
          <a:prstGeom prst="rect">
            <a:avLst/>
          </a:prstGeom>
        </p:spPr>
      </p:pic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733646D3-81AC-7DA0-6A90-9DE0596CF0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89725" y="2311726"/>
            <a:ext cx="7038763" cy="1850956"/>
          </a:xfrm>
        </p:spPr>
        <p:txBody>
          <a:bodyPr>
            <a:spAutoFit/>
          </a:bodyPr>
          <a:lstStyle>
            <a:lvl1pPr marL="239713" indent="-239713">
              <a:tabLst/>
              <a:defRPr>
                <a:solidFill>
                  <a:srgbClr val="FFFFFF"/>
                </a:solidFill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Takeaway 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Takeaway two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Takeaway three</a:t>
            </a:r>
            <a:endParaRPr lang="en-US" dirty="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964C2A78-BA5C-E245-34C3-38DC67E0B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725" y="1008529"/>
            <a:ext cx="7766595" cy="1136997"/>
          </a:xfr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How You Can Drive Change: </a:t>
            </a:r>
          </a:p>
        </p:txBody>
      </p:sp>
    </p:spTree>
    <p:extLst>
      <p:ext uri="{BB962C8B-B14F-4D97-AF65-F5344CB8AC3E}">
        <p14:creationId xmlns:p14="http://schemas.microsoft.com/office/powerpoint/2010/main" val="11987073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725A7ED-606B-EA19-681A-7D645F289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867F608A-B18D-05F6-00BE-FD80EB62DB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16665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image" Target="../media/image3.gif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image" Target="../media/image5.jpg"/><Relationship Id="rId5" Type="http://schemas.openxmlformats.org/officeDocument/2006/relationships/slideLayout" Target="../slideLayouts/slideLayout4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67852-9C32-460C-8BE6-57D3EACB5F19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06C74-28A0-44E1-A9C7-D4DF316EC48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2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 descr="Wide upward diagonal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868363"/>
          </a:xfrm>
          <a:prstGeom prst="rect">
            <a:avLst/>
          </a:prstGeom>
          <a:pattFill prst="wdUpDiag">
            <a:fgClr>
              <a:srgbClr val="1C1C1C">
                <a:alpha val="89000"/>
              </a:srgbClr>
            </a:fgClr>
            <a:bgClr>
              <a:schemeClr val="tx2">
                <a:alpha val="89000"/>
              </a:schemeClr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1C1C1C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fld id="{688C8933-4F0F-4E41-93B9-6F148894087A}" type="datetimeFigureOut">
              <a:rPr lang="en-US" smtClean="0">
                <a:solidFill>
                  <a:srgbClr val="000000"/>
                </a:solidFill>
              </a:rPr>
              <a:pPr/>
              <a:t>3/25/2023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6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6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400" smtClean="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4DB4A739-FB8F-4963-88C3-2DCB9F5BDC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676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/>
          <a:ea typeface="MS PGothic" pitchFamily="34" charset="-128"/>
          <a:cs typeface="Arial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MS PGothic" pitchFamily="34" charset="-128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MS PGothic" pitchFamily="34" charset="-128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MS PGothic" pitchFamily="34" charset="-128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Arial" pitchFamily="34" charset="0"/>
          <a:ea typeface="MS PGothic" pitchFamily="3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effectLst>
            <a:outerShdw blurRad="38100" dist="38100" dir="2700000" algn="tl">
              <a:srgbClr val="808080"/>
            </a:outerShdw>
          </a:effectLst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FCC00"/>
        </a:buClr>
        <a:buFont typeface="Wingdings" pitchFamily="2" charset="2"/>
        <a:buChar char="§"/>
        <a:defRPr sz="2800">
          <a:solidFill>
            <a:srgbClr val="FFCC00"/>
          </a:solidFill>
          <a:latin typeface="Arial"/>
          <a:ea typeface="MS PGothic" pitchFamily="34" charset="-128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Wingdings" pitchFamily="2" charset="2"/>
        <a:buChar char="Ø"/>
        <a:defRPr sz="2400">
          <a:solidFill>
            <a:schemeClr val="bg1"/>
          </a:solidFill>
          <a:latin typeface="Arial"/>
          <a:ea typeface="MS PGothic" pitchFamily="34" charset="-128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chemeClr val="bg1"/>
          </a:solidFill>
          <a:latin typeface="Arial"/>
          <a:ea typeface="MS PGothic" pitchFamily="34" charset="-128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000">
          <a:solidFill>
            <a:schemeClr val="bg1"/>
          </a:solidFill>
          <a:latin typeface="Arial"/>
          <a:ea typeface="MS PGothic" pitchFamily="34" charset="-128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2000">
          <a:solidFill>
            <a:srgbClr val="FFCCFF"/>
          </a:solidFill>
          <a:latin typeface="Arial"/>
          <a:ea typeface="MS PGothic" pitchFamily="34" charset="-128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80B3154-21FD-BC5C-AA81-89DFBE5CEF5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17359"/>
            <a:ext cx="12195087" cy="2540643"/>
          </a:xfrm>
          <a:prstGeom prst="rect">
            <a:avLst/>
          </a:prstGeom>
        </p:spPr>
      </p:pic>
      <p:pic>
        <p:nvPicPr>
          <p:cNvPr id="15" name="Picture 1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191BE14-FFC0-EC6C-0F78-D2F196DA4C5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415" y="4926510"/>
            <a:ext cx="2429980" cy="132233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A8741F-3C5F-A00F-C1F9-EEA115DF49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6" y="5418884"/>
            <a:ext cx="12249771" cy="125687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860F3C-12FD-4CAC-8B9D-03C88F13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93" y="315878"/>
            <a:ext cx="7766595" cy="55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C6683-1E45-48EE-A8CF-36D55D395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896" y="1005142"/>
            <a:ext cx="11424192" cy="4247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Logo&#10;&#10;Description automatically generated with low confidence">
            <a:extLst>
              <a:ext uri="{FF2B5EF4-FFF2-40B4-BE49-F238E27FC236}">
                <a16:creationId xmlns:a16="http://schemas.microsoft.com/office/drawing/2014/main" id="{19279206-164B-2B8C-209E-8F537EE4F30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41" y="217147"/>
            <a:ext cx="3524147" cy="937423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53638BE-4C01-966B-53AE-9FBBD3BE7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825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34ACDE5-AF77-3683-4222-9307B27BE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6" y="6543683"/>
            <a:ext cx="1372171" cy="126958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825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171425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725" r:id="rId9"/>
  </p:sldLayoutIdLst>
  <p:hf hdr="0" dt="0"/>
  <p:txStyles>
    <p:titleStyle>
      <a:lvl1pPr algn="l" defTabSz="385763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96441" indent="-96441" algn="l" defTabSz="385763" rtl="0" eaLnBrk="1" latinLnBrk="0" hangingPunct="1">
        <a:lnSpc>
          <a:spcPct val="150000"/>
        </a:lnSpc>
        <a:spcBef>
          <a:spcPts val="422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89322" indent="-96441" algn="l" defTabSz="385763" rtl="0" eaLnBrk="1" latinLnBrk="0" hangingPunct="1">
        <a:lnSpc>
          <a:spcPct val="150000"/>
        </a:lnSpc>
        <a:spcBef>
          <a:spcPts val="211"/>
        </a:spcBef>
        <a:buFont typeface="Arial" panose="020B0604020202020204" pitchFamily="34" charset="0"/>
        <a:buChar char="•"/>
        <a:defRPr sz="15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82204" indent="-96441" algn="l" defTabSz="385763" rtl="0" eaLnBrk="1" latinLnBrk="0" hangingPunct="1">
        <a:lnSpc>
          <a:spcPct val="150000"/>
        </a:lnSpc>
        <a:spcBef>
          <a:spcPts val="211"/>
        </a:spcBef>
        <a:buFont typeface="Arial" panose="020B0604020202020204" pitchFamily="34" charset="0"/>
        <a:buChar char="•"/>
        <a:defRPr sz="135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675085" indent="-96441" algn="l" defTabSz="385763" rtl="0" eaLnBrk="1" latinLnBrk="0" hangingPunct="1">
        <a:lnSpc>
          <a:spcPct val="150000"/>
        </a:lnSpc>
        <a:spcBef>
          <a:spcPts val="211"/>
        </a:spcBef>
        <a:buFont typeface="Arial" panose="020B0604020202020204" pitchFamily="34" charset="0"/>
        <a:buChar char="•"/>
        <a:defRPr sz="105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867966" indent="-96441" algn="l" defTabSz="385763" rtl="0" eaLnBrk="1" latinLnBrk="0" hangingPunct="1">
        <a:lnSpc>
          <a:spcPct val="150000"/>
        </a:lnSpc>
        <a:spcBef>
          <a:spcPts val="211"/>
        </a:spcBef>
        <a:buFont typeface="Arial" panose="020B0604020202020204" pitchFamily="34" charset="0"/>
        <a:buChar char="•"/>
        <a:defRPr sz="105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0847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729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610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91" indent="-96441" algn="l" defTabSz="385763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81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63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44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406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88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69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algn="l" defTabSz="385763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80B3154-21FD-BC5C-AA81-89DFBE5CEF5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357"/>
            <a:ext cx="12195086" cy="25406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5A8741F-3C5F-A00F-C1F9-EEA115DF49C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6" y="5418882"/>
            <a:ext cx="12249771" cy="125687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860F3C-12FD-4CAC-8B9D-03C88F133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93" y="315878"/>
            <a:ext cx="7766595" cy="552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C6683-1E45-48EE-A8CF-36D55D3956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895" y="1005142"/>
            <a:ext cx="11410649" cy="49848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Logo&#10;&#10;Description automatically generated with low confidence">
            <a:extLst>
              <a:ext uri="{FF2B5EF4-FFF2-40B4-BE49-F238E27FC236}">
                <a16:creationId xmlns:a16="http://schemas.microsoft.com/office/drawing/2014/main" id="{19279206-164B-2B8C-209E-8F537EE4F30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941" y="217145"/>
            <a:ext cx="3524147" cy="937423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53638BE-4C01-966B-53AE-9FBBD3BE7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1605" y="6558572"/>
            <a:ext cx="3657600" cy="299428"/>
          </a:xfrm>
          <a:prstGeom prst="rect">
            <a:avLst/>
          </a:prstGeom>
        </p:spPr>
        <p:txBody>
          <a:bodyPr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fld id="{53EDEC15-6757-1842-81B7-3B7BFAA1573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34ACDE5-AF77-3683-4222-9307B27BE0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5614" y="6522523"/>
            <a:ext cx="1827423" cy="169277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lvl1pPr algn="l">
              <a:defRPr sz="11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374824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20" r:id="rId2"/>
    <p:sldLayoutId id="2147483719" r:id="rId3"/>
    <p:sldLayoutId id="2147483702" r:id="rId4"/>
    <p:sldLayoutId id="2147483721" r:id="rId5"/>
    <p:sldLayoutId id="2147483718" r:id="rId6"/>
    <p:sldLayoutId id="2147483723" r:id="rId7"/>
    <p:sldLayoutId id="2147483724" r:id="rId8"/>
    <p:sldLayoutId id="2147483705" r:id="rId9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3200" b="0" i="0" kern="1200">
          <a:solidFill>
            <a:schemeClr val="tx1"/>
          </a:solidFill>
          <a:latin typeface="+mj-lt"/>
          <a:ea typeface="+mj-ea"/>
          <a:cs typeface="Calibri" panose="020F050202020403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150000"/>
        </a:lnSpc>
        <a:spcBef>
          <a:spcPts val="563"/>
        </a:spcBef>
        <a:buFont typeface="Arial" panose="020B0604020202020204" pitchFamily="34" charset="0"/>
        <a:buChar char="•"/>
        <a:defRPr sz="24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385763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20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42938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18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900113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157288" indent="-128588" algn="l" defTabSz="514350" rtl="0" eaLnBrk="1" latinLnBrk="0" hangingPunct="1">
        <a:lnSpc>
          <a:spcPct val="150000"/>
        </a:lnSpc>
        <a:spcBef>
          <a:spcPts val="281"/>
        </a:spcBef>
        <a:buFont typeface="Arial" panose="020B0604020202020204" pitchFamily="34" charset="0"/>
        <a:buChar char="•"/>
        <a:defRPr sz="1400" b="0" i="0" kern="1200">
          <a:solidFill>
            <a:schemeClr val="tx1">
              <a:lumMod val="75000"/>
              <a:lumOff val="25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35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jpe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microsoft.com/office/2007/relationships/hdphoto" Target="../media/hdphoto4.wdp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microsoft.com/office/2007/relationships/hdphoto" Target="../media/hdphoto8.wdp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microsoft.com/office/2007/relationships/hdphoto" Target="../media/hdphoto9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notesSlide" Target="../notesSlides/notesSlide53.xml"/><Relationship Id="rId7" Type="http://schemas.microsoft.com/office/2007/relationships/hdphoto" Target="../media/hdphoto11.wdp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image" Target="../media/image62.png"/><Relationship Id="rId5" Type="http://schemas.microsoft.com/office/2007/relationships/hdphoto" Target="../media/hdphoto10.wdp"/><Relationship Id="rId4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5" Type="http://schemas.microsoft.com/office/2007/relationships/hdphoto" Target="../media/hdphoto10.wdp"/><Relationship Id="rId4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openxmlformats.org/officeDocument/2006/relationships/image" Target="../media/image5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4" Type="http://schemas.openxmlformats.org/officeDocument/2006/relationships/image" Target="../media/image5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4" Type="http://schemas.openxmlformats.org/officeDocument/2006/relationships/image" Target="../media/image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2.wdp"/><Relationship Id="rId4" Type="http://schemas.openxmlformats.org/officeDocument/2006/relationships/image" Target="../media/image77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5.wdp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05CA07E-FDF9-EA49-9FDB-95FB89694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prstClr val="white"/>
                </a:solidFill>
                <a:latin typeface="Calibri Light" panose="020F0302020204030204"/>
              </a:rPr>
              <a:t>© 2023 Urgent Care Association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360BDCF-89A7-BF84-DBAE-C2FC7A053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6771" y="2728059"/>
            <a:ext cx="7738084" cy="590931"/>
          </a:xfrm>
        </p:spPr>
        <p:txBody>
          <a:bodyPr/>
          <a:lstStyle/>
          <a:p>
            <a:r>
              <a:rPr lang="en-US" dirty="0"/>
              <a:t>Pediatric X-rays you can’t afford to miss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FBA839-29FD-6946-0502-84B8675CC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 Bittman, MD</a:t>
            </a:r>
          </a:p>
        </p:txBody>
      </p:sp>
      <p:pic>
        <p:nvPicPr>
          <p:cNvPr id="1026" name="Picture 2" descr="Weill Cornell Medicine">
            <a:extLst>
              <a:ext uri="{FF2B5EF4-FFF2-40B4-BE49-F238E27FC236}">
                <a16:creationId xmlns:a16="http://schemas.microsoft.com/office/drawing/2014/main" id="{5A0A5553-C65A-4876-005E-212360D19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005" y="4491531"/>
            <a:ext cx="3019034" cy="70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662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most appropriate next step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X-ray pelvis, legs and feet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X ray tibia/fibula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 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X ray foot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Xray</a:t>
            </a:r>
            <a:r>
              <a:rPr lang="en-US" dirty="0"/>
              <a:t> lumbar spine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35108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4 Stages of Development of the </a:t>
            </a:r>
            <a:r>
              <a:rPr lang="en-US" sz="3200" dirty="0" err="1"/>
              <a:t>Tibial</a:t>
            </a:r>
            <a:r>
              <a:rPr lang="en-US" sz="3200" dirty="0"/>
              <a:t> Tubercle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1675" y="4419600"/>
            <a:ext cx="4038600" cy="18288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/>
              <a:t>Cartilaginous </a:t>
            </a:r>
          </a:p>
          <a:p>
            <a:pPr marL="0" indent="0" algn="ctr">
              <a:buNone/>
            </a:pPr>
            <a:r>
              <a:rPr lang="en-US" dirty="0"/>
              <a:t>Girls: &lt; 8yrs</a:t>
            </a:r>
          </a:p>
          <a:p>
            <a:pPr marL="0" indent="0" algn="ctr">
              <a:buNone/>
            </a:pPr>
            <a:r>
              <a:rPr lang="en-US" dirty="0"/>
              <a:t>Boys: &lt;9yrs</a:t>
            </a:r>
          </a:p>
        </p:txBody>
      </p:sp>
      <p:pic>
        <p:nvPicPr>
          <p:cNvPr id="5" name="Picture 2" descr="C:\Users\lalas01\AppData\Local\Temp\scl8.PNG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6" t="40918" r="18779" b="29541"/>
          <a:stretch/>
        </p:blipFill>
        <p:spPr bwMode="auto">
          <a:xfrm flipH="1">
            <a:off x="6248400" y="1676400"/>
            <a:ext cx="4297680" cy="44714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ad\AppData\Local\Temp\scl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45" y="2875397"/>
            <a:ext cx="4565103" cy="1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 rot="21402789">
            <a:off x="1748325" y="2899435"/>
            <a:ext cx="878932" cy="14115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7094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4 Stages of Development of the </a:t>
            </a:r>
            <a:r>
              <a:rPr lang="en-US" sz="3200" dirty="0" err="1"/>
              <a:t>Tibial</a:t>
            </a:r>
            <a:r>
              <a:rPr lang="en-US" sz="3200" dirty="0"/>
              <a:t> Tubercle</a:t>
            </a:r>
          </a:p>
        </p:txBody>
      </p:sp>
      <p:pic>
        <p:nvPicPr>
          <p:cNvPr id="1026" name="Picture 2" descr="C:\Users\rad\AppData\Local\Temp\sc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45" y="2875397"/>
            <a:ext cx="4565103" cy="1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 rot="21402789">
            <a:off x="2891325" y="2899435"/>
            <a:ext cx="878932" cy="14115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71675" y="4419600"/>
            <a:ext cx="40386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Apophyseal </a:t>
            </a:r>
          </a:p>
          <a:p>
            <a:pPr marL="0" indent="0" algn="ctr">
              <a:buNone/>
            </a:pPr>
            <a:r>
              <a:rPr lang="en-US"/>
              <a:t>Girls: 8-12yrs</a:t>
            </a:r>
          </a:p>
          <a:p>
            <a:pPr marL="0" indent="0" algn="ctr">
              <a:buNone/>
            </a:pPr>
            <a:r>
              <a:rPr lang="en-US"/>
              <a:t>Boys: 9-14yrs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239000" y="45720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3" t="53792" r="19504" b="13402"/>
          <a:stretch/>
        </p:blipFill>
        <p:spPr bwMode="auto">
          <a:xfrm>
            <a:off x="6217920" y="1689804"/>
            <a:ext cx="4297680" cy="44714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6781800" y="4291484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874604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4 Stages of Development of the </a:t>
            </a:r>
            <a:r>
              <a:rPr lang="en-US" sz="3200" dirty="0" err="1"/>
              <a:t>Tibial</a:t>
            </a:r>
            <a:r>
              <a:rPr lang="en-US" sz="3200" dirty="0"/>
              <a:t> Tubercle</a:t>
            </a:r>
          </a:p>
        </p:txBody>
      </p:sp>
      <p:pic>
        <p:nvPicPr>
          <p:cNvPr id="1026" name="Picture 2" descr="C:\Users\rad\AppData\Local\Temp\sc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45" y="2875397"/>
            <a:ext cx="4565103" cy="1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 rot="21402789">
            <a:off x="4002143" y="2899435"/>
            <a:ext cx="878932" cy="14115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71675" y="4419600"/>
            <a:ext cx="40386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Epiphyseal </a:t>
            </a:r>
          </a:p>
          <a:p>
            <a:pPr marL="0" indent="0" algn="ctr">
              <a:buNone/>
            </a:pPr>
            <a:r>
              <a:rPr lang="en-US" dirty="0"/>
              <a:t>Girls: 10-15yrs</a:t>
            </a:r>
          </a:p>
          <a:p>
            <a:pPr marL="0" indent="0" algn="ctr">
              <a:buNone/>
            </a:pPr>
            <a:r>
              <a:rPr lang="en-US" dirty="0"/>
              <a:t>Boys: 11-17yrs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239000" y="45720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C:\Users\lalas01\AppData\Local\Temp\scl9.PNG"/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7" t="47149" r="36880" b="18493"/>
          <a:stretch/>
        </p:blipFill>
        <p:spPr bwMode="auto">
          <a:xfrm flipH="1">
            <a:off x="6247790" y="1683415"/>
            <a:ext cx="4297680" cy="44714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6629400" y="4290479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629400" y="3630835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041971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4 Stages of Development of the </a:t>
            </a:r>
            <a:r>
              <a:rPr lang="en-US" sz="3200" dirty="0" err="1"/>
              <a:t>Tibial</a:t>
            </a:r>
            <a:r>
              <a:rPr lang="en-US" sz="3200" dirty="0"/>
              <a:t> Tubercle</a:t>
            </a:r>
          </a:p>
        </p:txBody>
      </p:sp>
      <p:pic>
        <p:nvPicPr>
          <p:cNvPr id="1026" name="Picture 2" descr="C:\Users\rad\AppData\Local\Temp\sc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45" y="2875397"/>
            <a:ext cx="4565103" cy="128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 rot="21402789">
            <a:off x="5177325" y="2899435"/>
            <a:ext cx="878932" cy="14115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71675" y="4419600"/>
            <a:ext cx="4038600" cy="1828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Bony </a:t>
            </a:r>
          </a:p>
          <a:p>
            <a:pPr marL="0" indent="0" algn="ctr">
              <a:buNone/>
            </a:pPr>
            <a:r>
              <a:rPr lang="en-US" dirty="0"/>
              <a:t>Girls: 15yrs</a:t>
            </a:r>
          </a:p>
          <a:p>
            <a:pPr marL="0" indent="0" algn="ctr">
              <a:buNone/>
            </a:pPr>
            <a:r>
              <a:rPr lang="en-US" dirty="0"/>
              <a:t>Boys: 17yrs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629400" y="3630835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Users\rad\AppData\Local\Temp\scl2.PNG"/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4" t="21928" r="20365" b="15661"/>
          <a:stretch/>
        </p:blipFill>
        <p:spPr bwMode="auto">
          <a:xfrm>
            <a:off x="6247790" y="1683415"/>
            <a:ext cx="4297680" cy="447141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4565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d\AppData\Local\Temp\scl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t="42195" r="16387"/>
          <a:stretch/>
        </p:blipFill>
        <p:spPr bwMode="auto">
          <a:xfrm>
            <a:off x="1921778" y="1759312"/>
            <a:ext cx="4174225" cy="42562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Osgood </a:t>
            </a:r>
            <a:r>
              <a:rPr lang="en-US" dirty="0" err="1"/>
              <a:t>Schlatter</a:t>
            </a:r>
            <a:r>
              <a:rPr lang="en-US" dirty="0"/>
              <a:t> Disease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 anchor="t">
            <a:normAutofit lnSpcReduction="10000"/>
          </a:bodyPr>
          <a:lstStyle/>
          <a:p>
            <a:r>
              <a:rPr lang="en-US" dirty="0"/>
              <a:t>Common cause of anterior knee pain </a:t>
            </a:r>
          </a:p>
          <a:p>
            <a:r>
              <a:rPr lang="en-US" dirty="0"/>
              <a:t>Overuse injury</a:t>
            </a:r>
          </a:p>
          <a:p>
            <a:pPr lvl="1"/>
            <a:r>
              <a:rPr lang="en-US" dirty="0"/>
              <a:t>repetitive traction of the patellar tendon upon the tibial tubercle</a:t>
            </a:r>
          </a:p>
          <a:p>
            <a:r>
              <a:rPr lang="en-US" dirty="0"/>
              <a:t>Age 10-15</a:t>
            </a:r>
          </a:p>
          <a:p>
            <a:r>
              <a:rPr lang="en-US" dirty="0"/>
              <a:t>30% bilateral</a:t>
            </a:r>
          </a:p>
        </p:txBody>
      </p:sp>
    </p:spTree>
    <p:extLst>
      <p:ext uri="{BB962C8B-B14F-4D97-AF65-F5344CB8AC3E}">
        <p14:creationId xmlns:p14="http://schemas.microsoft.com/office/powerpoint/2010/main" val="4245207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rad\AppData\Local\Temp\scl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0" t="42195" r="16387"/>
          <a:stretch/>
        </p:blipFill>
        <p:spPr bwMode="auto">
          <a:xfrm>
            <a:off x="1921778" y="1759312"/>
            <a:ext cx="4174225" cy="42562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Osgood </a:t>
            </a:r>
            <a:r>
              <a:rPr lang="en-US" dirty="0" err="1"/>
              <a:t>Schlatter</a:t>
            </a:r>
            <a:r>
              <a:rPr lang="en-US" dirty="0"/>
              <a:t> Disease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 anchor="t">
            <a:normAutofit/>
          </a:bodyPr>
          <a:lstStyle/>
          <a:p>
            <a:r>
              <a:rPr lang="en-US" dirty="0"/>
              <a:t>Radiographic findings</a:t>
            </a:r>
          </a:p>
          <a:p>
            <a:pPr lvl="1"/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14476" y="6461125"/>
            <a:ext cx="5667885" cy="388938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n-US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year old female volleyball player with knee pain</a:t>
            </a:r>
          </a:p>
        </p:txBody>
      </p:sp>
    </p:spTree>
    <p:extLst>
      <p:ext uri="{BB962C8B-B14F-4D97-AF65-F5344CB8AC3E}">
        <p14:creationId xmlns:p14="http://schemas.microsoft.com/office/powerpoint/2010/main" val="78940553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0F868B-153F-C9FE-5203-8C8A2CB661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EDEC15-6757-1842-81B7-3B7BFAA1573D}" type="slidenum">
              <a:rPr lang="en-US" smtClean="0"/>
              <a:pPr/>
              <a:t>106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04EBC5-7B67-E77A-6208-1C675BA0E8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 2023 Urgent Care Association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48D0641-02C3-9FC0-D73B-F0110CCA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7700" y="1905907"/>
            <a:ext cx="8587110" cy="3312895"/>
          </a:xfrm>
        </p:spPr>
        <p:txBody>
          <a:bodyPr/>
          <a:lstStyle/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/>
              <a:t>In a limping toddler with non-localizable symptoms, obtain radiographs of the tibia/fibula prior to obtaining other films.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/>
              <a:t>In the setting of elbow trauma, consider ordering an internal oblique radiographs of the elbow for diagnosis of lateral condylar fracture and displacement of lateral condylar fracture</a:t>
            </a:r>
          </a:p>
          <a:p>
            <a:pPr marL="514350" indent="-514350">
              <a:lnSpc>
                <a:spcPct val="120000"/>
              </a:lnSpc>
              <a:buFont typeface="+mj-lt"/>
              <a:buAutoNum type="arabicPeriod"/>
            </a:pPr>
            <a:r>
              <a:rPr lang="en-US" sz="2400" dirty="0"/>
              <a:t>If there is concern for slipped capital femoral epiphysis, obtain an AP and frog leg view of the pelvis.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B0CF67C-4ACC-0A93-D427-CD3B4EB5C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035" y="317306"/>
            <a:ext cx="5824946" cy="1136997"/>
          </a:xfrm>
        </p:spPr>
        <p:txBody>
          <a:bodyPr>
            <a:normAutofit fontScale="90000"/>
          </a:bodyPr>
          <a:lstStyle/>
          <a:p>
            <a:r>
              <a:rPr lang="en-US" dirty="0"/>
              <a:t>How you can drive change:</a:t>
            </a:r>
          </a:p>
        </p:txBody>
      </p:sp>
    </p:spTree>
    <p:extLst>
      <p:ext uri="{BB962C8B-B14F-4D97-AF65-F5344CB8AC3E}">
        <p14:creationId xmlns:p14="http://schemas.microsoft.com/office/powerpoint/2010/main" val="39977170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CBC83-BCC3-0B7E-8C2C-196BEB5C1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Session Evaluation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16BB4F-618F-F2BD-77A4-4D525D16A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feedback is valuable, take a moment to complete the survey for this session.</a:t>
            </a:r>
          </a:p>
          <a:p>
            <a:r>
              <a:rPr lang="en-US" dirty="0"/>
              <a:t>To claim CME, you must complete a separate survey available after the convention.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B24E0-1BA7-FE7E-DCC9-2A185D1ED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3EDEC15-6757-1842-81B7-3B7BFAA1573D}" type="slidenum">
              <a:rPr lang="en-US" smtClean="0"/>
              <a:pPr/>
              <a:t>107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D98958-B4F6-6D4B-8046-4466CA66E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© 2023 Urgent Care Association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7CDE99-4CB1-E82F-D55B-96612F547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1" t="14540" r="6049" b="29900"/>
          <a:stretch/>
        </p:blipFill>
        <p:spPr>
          <a:xfrm>
            <a:off x="2506716" y="2601310"/>
            <a:ext cx="6794938" cy="2680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666684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95400"/>
            <a:ext cx="8229600" cy="5105400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sz="1600" dirty="0" err="1"/>
              <a:t>Milla</a:t>
            </a:r>
            <a:r>
              <a:rPr lang="en-US" sz="1600" dirty="0"/>
              <a:t> S, Coley BD, </a:t>
            </a:r>
            <a:r>
              <a:rPr lang="en-US" sz="1600" dirty="0" err="1"/>
              <a:t>Karmazyn</a:t>
            </a:r>
            <a:r>
              <a:rPr lang="en-US" sz="1600" dirty="0"/>
              <a:t> B et al ACR Appropriateness Criteria® Limping Child – Ages 0-5. Available at http://</a:t>
            </a:r>
            <a:r>
              <a:rPr lang="en-US" sz="1600" dirty="0" err="1"/>
              <a:t>www.acr.org</a:t>
            </a:r>
            <a:r>
              <a:rPr lang="en-US" sz="1600" dirty="0"/>
              <a:t>/Quality-Safety/Appropriateness-Criteria. American College of Radiology. Accessed August 31, 2015</a:t>
            </a:r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Baron CM, </a:t>
            </a:r>
            <a:r>
              <a:rPr lang="en-US" sz="1600" dirty="0" err="1"/>
              <a:t>Seekins</a:t>
            </a:r>
            <a:r>
              <a:rPr lang="en-US" sz="1600" dirty="0"/>
              <a:t> J, </a:t>
            </a:r>
            <a:r>
              <a:rPr lang="en-US" sz="1600" dirty="0" err="1"/>
              <a:t>Hernanz</a:t>
            </a:r>
            <a:r>
              <a:rPr lang="en-US" sz="1600" dirty="0"/>
              <a:t>-Schulman M, Yu C, </a:t>
            </a:r>
            <a:r>
              <a:rPr lang="en-US" sz="1600" dirty="0" err="1"/>
              <a:t>Kan</a:t>
            </a:r>
            <a:r>
              <a:rPr lang="en-US" sz="1600" dirty="0"/>
              <a:t> JH. Utility of total lower extremity radiography investigation of </a:t>
            </a:r>
            <a:r>
              <a:rPr lang="en-US" sz="1600" dirty="0" err="1"/>
              <a:t>nonweight</a:t>
            </a:r>
            <a:r>
              <a:rPr lang="en-US" sz="1600" dirty="0"/>
              <a:t> bearing in the young child. </a:t>
            </a:r>
            <a:r>
              <a:rPr lang="en-US" sz="1600" i="1" dirty="0"/>
              <a:t>Pediatrics. </a:t>
            </a:r>
            <a:r>
              <a:rPr lang="en-US" sz="1600" dirty="0"/>
              <a:t>2008;121(4):e817-820 </a:t>
            </a:r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John SD, </a:t>
            </a:r>
            <a:r>
              <a:rPr lang="en-US" sz="1600" dirty="0" err="1"/>
              <a:t>Moorthy</a:t>
            </a:r>
            <a:r>
              <a:rPr lang="en-US" sz="1600" dirty="0"/>
              <a:t> CS, </a:t>
            </a:r>
            <a:r>
              <a:rPr lang="en-US" sz="1600" dirty="0" err="1"/>
              <a:t>Swischuk</a:t>
            </a:r>
            <a:r>
              <a:rPr lang="en-US" sz="1600" dirty="0"/>
              <a:t> LE. Expanding the concept of the toddler's fracture. </a:t>
            </a:r>
            <a:r>
              <a:rPr lang="en-US" sz="1600" i="1" dirty="0" err="1"/>
              <a:t>Radiographics</a:t>
            </a:r>
            <a:r>
              <a:rPr lang="en-US" sz="1600" i="1" dirty="0"/>
              <a:t>. </a:t>
            </a:r>
            <a:r>
              <a:rPr lang="en-US" sz="1600" dirty="0"/>
              <a:t>1997;17(2):367-376 </a:t>
            </a:r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 err="1"/>
              <a:t>Iyer</a:t>
            </a:r>
            <a:r>
              <a:rPr lang="en-US" sz="1600" dirty="0"/>
              <a:t> RS, </a:t>
            </a:r>
            <a:r>
              <a:rPr lang="en-US" sz="1600" dirty="0" err="1"/>
              <a:t>Thapa</a:t>
            </a:r>
            <a:r>
              <a:rPr lang="en-US" sz="1600" dirty="0"/>
              <a:t> MM, </a:t>
            </a:r>
            <a:r>
              <a:rPr lang="en-US" sz="1600" dirty="0" err="1"/>
              <a:t>Khanna</a:t>
            </a:r>
            <a:r>
              <a:rPr lang="en-US" sz="1600" dirty="0"/>
              <a:t> PC, Chew FS. Pediatric bone imaging: imaging elbow trauma in children--a review of acute and chronic injuries</a:t>
            </a:r>
            <a:r>
              <a:rPr lang="en-US" sz="1600" i="1" dirty="0"/>
              <a:t>. </a:t>
            </a:r>
            <a:r>
              <a:rPr lang="nl-NL" sz="1600" i="1" dirty="0"/>
              <a:t>AJR Am J </a:t>
            </a:r>
            <a:r>
              <a:rPr lang="nl-NL" sz="1600" i="1" dirty="0" err="1"/>
              <a:t>Roentgenol</a:t>
            </a:r>
            <a:r>
              <a:rPr lang="nl-NL" sz="1600" dirty="0"/>
              <a:t>. 2012 May;198(5):1053-68</a:t>
            </a: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r>
              <a:rPr lang="en-US" sz="1600" dirty="0"/>
              <a:t>Jacoby SM, Herman MJ, Morrison WB, </a:t>
            </a:r>
            <a:r>
              <a:rPr lang="en-US" sz="1600" dirty="0" err="1"/>
              <a:t>Osterman</a:t>
            </a:r>
            <a:r>
              <a:rPr lang="en-US" sz="1600" dirty="0"/>
              <a:t> AL. Pediatric elbow trauma: an </a:t>
            </a:r>
            <a:r>
              <a:rPr lang="en-US" sz="1600" dirty="0" err="1"/>
              <a:t>orthopaedic</a:t>
            </a:r>
            <a:r>
              <a:rPr lang="en-US" sz="1600" dirty="0"/>
              <a:t> perspective on the importance of radiographic interpretation. </a:t>
            </a:r>
            <a:r>
              <a:rPr lang="en-US" sz="1600" i="1" dirty="0" err="1"/>
              <a:t>Semin</a:t>
            </a:r>
            <a:r>
              <a:rPr lang="en-US" sz="1600" i="1" dirty="0"/>
              <a:t> </a:t>
            </a:r>
            <a:r>
              <a:rPr lang="en-US" sz="1600" i="1" dirty="0" err="1"/>
              <a:t>Musculoskelet</a:t>
            </a:r>
            <a:r>
              <a:rPr lang="en-US" sz="1600" i="1" dirty="0"/>
              <a:t> </a:t>
            </a:r>
            <a:r>
              <a:rPr lang="en-US" sz="1600" i="1" dirty="0" err="1"/>
              <a:t>Radiol</a:t>
            </a:r>
            <a:r>
              <a:rPr lang="en-US" sz="1600" dirty="0"/>
              <a:t> 2007; 11(1): 048-056</a:t>
            </a:r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  <a:p>
            <a:pPr>
              <a:lnSpc>
                <a:spcPct val="11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66151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C:\Users\pinknl01\AppData\Local\Temp\sc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5504" r="7506" b="6625"/>
          <a:stretch>
            <a:fillRect/>
          </a:stretch>
        </p:blipFill>
        <p:spPr bwMode="auto">
          <a:xfrm>
            <a:off x="6248403" y="1371601"/>
            <a:ext cx="2162175" cy="5302251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MS PGothic" charset="0"/>
                <a:cs typeface="Arial" charset="0"/>
              </a:rPr>
              <a:t>Toddler’s Fracture</a:t>
            </a: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6705600" y="4495800"/>
            <a:ext cx="228600" cy="76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0247" name="Picture 2" descr="C:\Users\pinknl01\AppData\Local\Temp\scl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0" t="22182" r="14674" b="20107"/>
          <a:stretch>
            <a:fillRect/>
          </a:stretch>
        </p:blipFill>
        <p:spPr bwMode="auto">
          <a:xfrm>
            <a:off x="3581400" y="1371601"/>
            <a:ext cx="2159000" cy="530225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876800" y="2220912"/>
            <a:ext cx="2590800" cy="369332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800" dirty="0">
                <a:solidFill>
                  <a:srgbClr val="FFCC00"/>
                </a:solidFill>
                <a:latin typeface="Arial" charset="0"/>
              </a:rPr>
              <a:t>Canal for nutrient artery</a:t>
            </a: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4419600" y="5105400"/>
            <a:ext cx="228600" cy="76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4267200" y="3581401"/>
            <a:ext cx="228600" cy="17145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flipH="1">
            <a:off x="4572000" y="2438400"/>
            <a:ext cx="304800" cy="76200"/>
          </a:xfrm>
          <a:prstGeom prst="line">
            <a:avLst/>
          </a:prstGeom>
          <a:noFill/>
          <a:ln w="3175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5153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MS PGothic" charset="0"/>
                <a:cs typeface="Arial" charset="0"/>
              </a:rPr>
              <a:t>Toddler’s Fracture</a:t>
            </a:r>
          </a:p>
        </p:txBody>
      </p:sp>
      <p:pic>
        <p:nvPicPr>
          <p:cNvPr id="9220" name="Picture 13" descr="Screen Shot 2013-10-15 at 8.42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6" t="847" r="17310" b="70306"/>
          <a:stretch>
            <a:fillRect/>
          </a:stretch>
        </p:blipFill>
        <p:spPr bwMode="auto">
          <a:xfrm>
            <a:off x="1681166" y="3657601"/>
            <a:ext cx="3043237" cy="3016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13" descr="Screen Shot 2013-10-15 at 8.42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1" t="34660" r="10724" b="37122"/>
          <a:stretch>
            <a:fillRect/>
          </a:stretch>
        </p:blipFill>
        <p:spPr bwMode="auto">
          <a:xfrm>
            <a:off x="4843465" y="3657600"/>
            <a:ext cx="270033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3" descr="Screen Shot 2013-10-15 at 8.42.2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6" t="69768" r="8269" b="809"/>
          <a:stretch>
            <a:fillRect/>
          </a:stretch>
        </p:blipFill>
        <p:spPr bwMode="auto">
          <a:xfrm>
            <a:off x="7662866" y="3687765"/>
            <a:ext cx="2852737" cy="301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2" descr="jcan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8631238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/>
          <p:cNvSpPr/>
          <p:nvPr/>
        </p:nvSpPr>
        <p:spPr bwMode="auto">
          <a:xfrm>
            <a:off x="3983038" y="6118226"/>
            <a:ext cx="538162" cy="4953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393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2" descr="C:\Users\pinknl01\AppData\Local\Temp\sc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t="15504" r="7506" b="6625"/>
          <a:stretch>
            <a:fillRect/>
          </a:stretch>
        </p:blipFill>
        <p:spPr bwMode="auto">
          <a:xfrm>
            <a:off x="8382003" y="1371601"/>
            <a:ext cx="2162175" cy="5302251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MS PGothic" charset="0"/>
                <a:cs typeface="Arial" charset="0"/>
              </a:rPr>
              <a:t>Toddler’s Fracture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12900" y="1295402"/>
            <a:ext cx="4648200" cy="5375275"/>
          </a:xfrm>
        </p:spPr>
        <p:txBody>
          <a:bodyPr anchor="t">
            <a:normAutofit/>
          </a:bodyPr>
          <a:lstStyle/>
          <a:p>
            <a:pPr lvl="1">
              <a:buFont typeface="Arial"/>
              <a:buChar char="•"/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Spiral </a:t>
            </a:r>
            <a:r>
              <a:rPr lang="en-US" sz="2400" dirty="0" err="1">
                <a:latin typeface="Arial" charset="0"/>
                <a:ea typeface="MS PGothic" charset="0"/>
                <a:cs typeface="Arial" charset="0"/>
              </a:rPr>
              <a:t>fx</a:t>
            </a: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 distal 2/3 tibia</a:t>
            </a:r>
          </a:p>
          <a:p>
            <a:pPr lvl="2">
              <a:lnSpc>
                <a:spcPct val="100000"/>
              </a:lnSpc>
            </a:pPr>
            <a:r>
              <a:rPr lang="en-US" sz="2000" dirty="0">
                <a:latin typeface="Arial" charset="0"/>
                <a:ea typeface="MS PGothic" charset="0"/>
                <a:cs typeface="Arial" charset="0"/>
              </a:rPr>
              <a:t>Stable fracture</a:t>
            </a:r>
          </a:p>
          <a:p>
            <a:pPr lvl="2">
              <a:lnSpc>
                <a:spcPct val="100000"/>
              </a:lnSpc>
            </a:pPr>
            <a:r>
              <a:rPr lang="en-US" sz="2000" dirty="0">
                <a:latin typeface="Arial" charset="0"/>
                <a:ea typeface="MS PGothic" charset="0"/>
                <a:cs typeface="Arial" charset="0"/>
              </a:rPr>
              <a:t>Heals without treatment</a:t>
            </a:r>
          </a:p>
          <a:p>
            <a:pPr lvl="1">
              <a:buFont typeface="Wingdings" charset="0"/>
              <a:buNone/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Not suspicious for abuse in an ambulatory child</a:t>
            </a:r>
          </a:p>
          <a:p>
            <a:pPr lvl="1"/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buFont typeface="Arial"/>
              <a:buChar char="•"/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Often occult</a:t>
            </a:r>
          </a:p>
          <a:p>
            <a:pPr lvl="2">
              <a:lnSpc>
                <a:spcPct val="100000"/>
              </a:lnSpc>
            </a:pPr>
            <a:r>
              <a:rPr lang="en-US" sz="2000" dirty="0">
                <a:latin typeface="Arial" charset="0"/>
                <a:ea typeface="MS PGothic" charset="0"/>
                <a:cs typeface="Arial" charset="0"/>
              </a:rPr>
              <a:t>Internal oblique radiograph may show fracture</a:t>
            </a: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2">
              <a:lnSpc>
                <a:spcPct val="100000"/>
              </a:lnSpc>
            </a:pPr>
            <a:r>
              <a:rPr lang="en-US" sz="2000" dirty="0">
                <a:latin typeface="Arial" charset="0"/>
                <a:ea typeface="MS PGothic" charset="0"/>
                <a:cs typeface="Arial" charset="0"/>
              </a:rPr>
              <a:t>Treatment with long leg cast</a:t>
            </a:r>
            <a:endParaRPr lang="en-US" sz="900" dirty="0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V="1">
            <a:off x="8839200" y="4267200"/>
            <a:ext cx="228600" cy="76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10247" name="Picture 2" descr="C:\Users\pinknl01\AppData\Local\Temp\scl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0" t="22182" r="14674" b="20107"/>
          <a:stretch>
            <a:fillRect/>
          </a:stretch>
        </p:blipFill>
        <p:spPr bwMode="auto">
          <a:xfrm>
            <a:off x="6172200" y="1371601"/>
            <a:ext cx="2159000" cy="5302251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543800" y="2133600"/>
            <a:ext cx="2590800" cy="36933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800" dirty="0">
                <a:solidFill>
                  <a:srgbClr val="FFCC00"/>
                </a:solidFill>
                <a:latin typeface="Arial" charset="0"/>
              </a:rPr>
              <a:t>Canal for nutrient artery</a:t>
            </a:r>
          </a:p>
        </p:txBody>
      </p:sp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7162800" y="4953000"/>
            <a:ext cx="228600" cy="76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7" name="Line 14"/>
          <p:cNvSpPr>
            <a:spLocks noChangeShapeType="1"/>
          </p:cNvSpPr>
          <p:nvPr/>
        </p:nvSpPr>
        <p:spPr bwMode="auto">
          <a:xfrm>
            <a:off x="7010400" y="3657601"/>
            <a:ext cx="228600" cy="17145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flipH="1">
            <a:off x="7191375" y="2381251"/>
            <a:ext cx="304800" cy="76200"/>
          </a:xfrm>
          <a:prstGeom prst="line">
            <a:avLst/>
          </a:prstGeom>
          <a:noFill/>
          <a:ln w="3175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2809524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MS PGothic" charset="0"/>
                <a:cs typeface="Arial" charset="0"/>
              </a:rPr>
              <a:t>Toddler’s Fracture</a:t>
            </a:r>
          </a:p>
        </p:txBody>
      </p:sp>
      <p:pic>
        <p:nvPicPr>
          <p:cNvPr id="12" name="Picture 6" descr="C:\Users\pinknl01\AppData\Local\Temp\sc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3" r="11182" b="5241"/>
          <a:stretch>
            <a:fillRect/>
          </a:stretch>
        </p:blipFill>
        <p:spPr bwMode="auto">
          <a:xfrm>
            <a:off x="3733800" y="1295400"/>
            <a:ext cx="1727200" cy="495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pinknl01\AppData\Local\Temp\scl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8" r="5437"/>
          <a:stretch>
            <a:fillRect/>
          </a:stretch>
        </p:blipFill>
        <p:spPr bwMode="auto">
          <a:xfrm>
            <a:off x="5943600" y="1295400"/>
            <a:ext cx="2628900" cy="4953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876800" y="2362200"/>
            <a:ext cx="2590800" cy="369332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800" dirty="0">
                <a:solidFill>
                  <a:srgbClr val="FFCC00"/>
                </a:solidFill>
                <a:latin typeface="Arial" charset="0"/>
              </a:rPr>
              <a:t>Canal for nutrient artery</a:t>
            </a: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4648200" y="2590800"/>
            <a:ext cx="228600" cy="381000"/>
          </a:xfrm>
          <a:prstGeom prst="line">
            <a:avLst/>
          </a:prstGeom>
          <a:noFill/>
          <a:ln w="31750">
            <a:solidFill>
              <a:srgbClr val="FFCC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95627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MS PGothic" charset="0"/>
                <a:cs typeface="Arial" charset="0"/>
              </a:rPr>
              <a:t>Toddler’s Fracture</a:t>
            </a:r>
          </a:p>
        </p:txBody>
      </p:sp>
      <p:pic>
        <p:nvPicPr>
          <p:cNvPr id="8" name="Picture 2" descr="C:\Users\pinknl01\AppData\Local\Temp\scl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15523"/>
          <a:stretch>
            <a:fillRect/>
          </a:stretch>
        </p:blipFill>
        <p:spPr bwMode="auto">
          <a:xfrm>
            <a:off x="6096000" y="1524000"/>
            <a:ext cx="2474912" cy="4800600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pinknl01\AppData\Local\Temp\scl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6"/>
          <a:stretch>
            <a:fillRect/>
          </a:stretch>
        </p:blipFill>
        <p:spPr bwMode="auto">
          <a:xfrm>
            <a:off x="3886203" y="1524000"/>
            <a:ext cx="1927225" cy="4800600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4267200" y="3733800"/>
            <a:ext cx="304800" cy="76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 flipH="1">
            <a:off x="7467600" y="3505200"/>
            <a:ext cx="152400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4" name="TextBox 7"/>
          <p:cNvSpPr txBox="1">
            <a:spLocks noChangeArrowheads="1"/>
          </p:cNvSpPr>
          <p:nvPr/>
        </p:nvSpPr>
        <p:spPr bwMode="auto">
          <a:xfrm>
            <a:off x="3962400" y="6367046"/>
            <a:ext cx="44958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US" sz="1600" dirty="0">
                <a:solidFill>
                  <a:schemeClr val="tx1"/>
                </a:solidFill>
                <a:latin typeface="Arial" charset="0"/>
              </a:rPr>
              <a:t>2 weeks later: healing occult toddler</a:t>
            </a:r>
            <a:r>
              <a:rPr lang="ja-JP" altLang="en-US" sz="1600" dirty="0">
                <a:solidFill>
                  <a:schemeClr val="tx1"/>
                </a:solidFill>
                <a:latin typeface="Arial" charset="0"/>
              </a:rPr>
              <a:t>’</a:t>
            </a:r>
            <a:r>
              <a:rPr lang="en-US" altLang="ja-JP" sz="1600" dirty="0">
                <a:solidFill>
                  <a:schemeClr val="tx1"/>
                </a:solidFill>
                <a:latin typeface="Arial" charset="0"/>
              </a:rPr>
              <a:t>s fracture</a:t>
            </a:r>
            <a:endParaRPr lang="en-US" sz="1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1905000" y="3505200"/>
            <a:ext cx="2286000" cy="36933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US" sz="1800" dirty="0">
                <a:solidFill>
                  <a:srgbClr val="FFCC00"/>
                </a:solidFill>
                <a:latin typeface="Arial" charset="0"/>
              </a:rPr>
              <a:t>Periosteal Reaction </a:t>
            </a:r>
          </a:p>
        </p:txBody>
      </p:sp>
    </p:spTree>
    <p:extLst>
      <p:ext uri="{BB962C8B-B14F-4D97-AF65-F5344CB8AC3E}">
        <p14:creationId xmlns:p14="http://schemas.microsoft.com/office/powerpoint/2010/main" val="29033305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MS PGothic" charset="0"/>
                <a:cs typeface="Arial" charset="0"/>
              </a:rPr>
              <a:t>Toddler Fracture Spectrum</a:t>
            </a:r>
          </a:p>
        </p:txBody>
      </p:sp>
      <p:pic>
        <p:nvPicPr>
          <p:cNvPr id="5" name="Picture 4" descr="Screen Shot 2015-08-31 at 10.16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3" y="4718007"/>
            <a:ext cx="5410200" cy="2140484"/>
          </a:xfrm>
          <a:prstGeom prst="rect">
            <a:avLst/>
          </a:prstGeom>
        </p:spPr>
      </p:pic>
      <p:pic>
        <p:nvPicPr>
          <p:cNvPr id="6" name="Picture 5" descr="Screen Shot 2015-08-31 at 10.17.4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3" y="6419669"/>
            <a:ext cx="2438569" cy="419129"/>
          </a:xfrm>
          <a:prstGeom prst="rect">
            <a:avLst/>
          </a:prstGeom>
        </p:spPr>
      </p:pic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1600200" y="1295402"/>
            <a:ext cx="5867400" cy="364807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dirty="0">
                <a:ea typeface="MS PGothic" charset="0"/>
                <a:cs typeface="Arial" charset="0"/>
              </a:rPr>
              <a:t>Includes variety of often subtle fractures</a:t>
            </a:r>
          </a:p>
          <a:p>
            <a:pPr>
              <a:lnSpc>
                <a:spcPct val="100000"/>
              </a:lnSpc>
              <a:defRPr/>
            </a:pPr>
            <a:endParaRPr lang="en-US" sz="700" dirty="0"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sz="1800" dirty="0">
                <a:ea typeface="MS PGothic" charset="0"/>
                <a:cs typeface="Arial" charset="0"/>
              </a:rPr>
              <a:t>Fibula</a:t>
            </a:r>
          </a:p>
          <a:p>
            <a:pPr lvl="1">
              <a:lnSpc>
                <a:spcPct val="100000"/>
              </a:lnSpc>
              <a:defRPr/>
            </a:pPr>
            <a:endParaRPr lang="en-US" sz="700" dirty="0"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sz="1800" dirty="0">
                <a:ea typeface="MS PGothic" charset="0"/>
                <a:cs typeface="Arial" charset="0"/>
              </a:rPr>
              <a:t>Proximal and distal tibia</a:t>
            </a:r>
          </a:p>
          <a:p>
            <a:pPr lvl="1">
              <a:lnSpc>
                <a:spcPct val="100000"/>
              </a:lnSpc>
              <a:defRPr/>
            </a:pPr>
            <a:endParaRPr lang="en-US" sz="700" dirty="0"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sz="1800" dirty="0">
                <a:ea typeface="MS PGothic" charset="0"/>
                <a:cs typeface="Arial" charset="0"/>
              </a:rPr>
              <a:t>Cuboid</a:t>
            </a:r>
          </a:p>
          <a:p>
            <a:pPr lvl="1">
              <a:lnSpc>
                <a:spcPct val="100000"/>
              </a:lnSpc>
              <a:defRPr/>
            </a:pPr>
            <a:endParaRPr lang="en-US" sz="700" dirty="0"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sz="1800" dirty="0">
                <a:ea typeface="MS PGothic" charset="0"/>
                <a:cs typeface="Arial" charset="0"/>
              </a:rPr>
              <a:t>Calcaneus </a:t>
            </a:r>
          </a:p>
          <a:p>
            <a:pPr lvl="1">
              <a:lnSpc>
                <a:spcPct val="100000"/>
              </a:lnSpc>
              <a:defRPr/>
            </a:pPr>
            <a:endParaRPr lang="en-US" sz="700" dirty="0"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  <a:defRPr/>
            </a:pPr>
            <a:r>
              <a:rPr lang="en-US" sz="1800" dirty="0">
                <a:ea typeface="MS PGothic" charset="0"/>
                <a:cs typeface="Arial" charset="0"/>
              </a:rPr>
              <a:t>Metatarsals</a:t>
            </a:r>
          </a:p>
        </p:txBody>
      </p:sp>
      <p:pic>
        <p:nvPicPr>
          <p:cNvPr id="11" name="Picture 4" descr="C:\Users\pinknl01\AppData\Local\Temp\scl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9" t="14127" r="12891" b="13857"/>
          <a:stretch>
            <a:fillRect/>
          </a:stretch>
        </p:blipFill>
        <p:spPr bwMode="auto">
          <a:xfrm>
            <a:off x="7924800" y="1371601"/>
            <a:ext cx="2214562" cy="53133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9220200" y="2057400"/>
            <a:ext cx="152400" cy="2286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V="1">
            <a:off x="9220200" y="5257800"/>
            <a:ext cx="304800" cy="76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9227729" y="3166840"/>
            <a:ext cx="392706" cy="1646087"/>
          </a:xfrm>
          <a:custGeom>
            <a:avLst/>
            <a:gdLst>
              <a:gd name="connsiteX0" fmla="*/ 0 w 392706"/>
              <a:gd name="connsiteY0" fmla="*/ 0 h 1646087"/>
              <a:gd name="connsiteX1" fmla="*/ 58488 w 392706"/>
              <a:gd name="connsiteY1" fmla="*/ 401077 h 1646087"/>
              <a:gd name="connsiteX2" fmla="*/ 125331 w 392706"/>
              <a:gd name="connsiteY2" fmla="*/ 768731 h 1646087"/>
              <a:gd name="connsiteX3" fmla="*/ 200531 w 392706"/>
              <a:gd name="connsiteY3" fmla="*/ 1069538 h 1646087"/>
              <a:gd name="connsiteX4" fmla="*/ 292441 w 392706"/>
              <a:gd name="connsiteY4" fmla="*/ 1361991 h 1646087"/>
              <a:gd name="connsiteX5" fmla="*/ 392706 w 392706"/>
              <a:gd name="connsiteY5" fmla="*/ 1646087 h 1646087"/>
              <a:gd name="connsiteX6" fmla="*/ 392706 w 392706"/>
              <a:gd name="connsiteY6" fmla="*/ 1646087 h 1646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706" h="1646087">
                <a:moveTo>
                  <a:pt x="0" y="0"/>
                </a:moveTo>
                <a:cubicBezTo>
                  <a:pt x="18799" y="136477"/>
                  <a:pt x="37599" y="272955"/>
                  <a:pt x="58488" y="401077"/>
                </a:cubicBezTo>
                <a:cubicBezTo>
                  <a:pt x="79377" y="529199"/>
                  <a:pt x="101657" y="657321"/>
                  <a:pt x="125331" y="768731"/>
                </a:cubicBezTo>
                <a:cubicBezTo>
                  <a:pt x="149005" y="880141"/>
                  <a:pt x="172679" y="970661"/>
                  <a:pt x="200531" y="1069538"/>
                </a:cubicBezTo>
                <a:cubicBezTo>
                  <a:pt x="228383" y="1168415"/>
                  <a:pt x="260412" y="1265900"/>
                  <a:pt x="292441" y="1361991"/>
                </a:cubicBezTo>
                <a:cubicBezTo>
                  <a:pt x="324470" y="1458082"/>
                  <a:pt x="392706" y="1646087"/>
                  <a:pt x="392706" y="1646087"/>
                </a:cubicBezTo>
                <a:lnTo>
                  <a:pt x="392706" y="1646087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8"/>
          <p:cNvSpPr txBox="1">
            <a:spLocks noChangeArrowheads="1"/>
          </p:cNvSpPr>
          <p:nvPr/>
        </p:nvSpPr>
        <p:spPr bwMode="auto">
          <a:xfrm>
            <a:off x="8991600" y="1676402"/>
            <a:ext cx="1524000" cy="307777"/>
          </a:xfrm>
          <a:prstGeom prst="rect">
            <a:avLst/>
          </a:prstGeom>
          <a:solidFill>
            <a:schemeClr val="bg1">
              <a:alpha val="36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400" dirty="0">
                <a:solidFill>
                  <a:srgbClr val="FFCC00"/>
                </a:solidFill>
                <a:latin typeface="Arial" charset="0"/>
              </a:rPr>
              <a:t>Buckle fracture</a:t>
            </a:r>
            <a:endParaRPr lang="en-US" sz="1200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25" name="TextBox 8"/>
          <p:cNvSpPr txBox="1">
            <a:spLocks noChangeArrowheads="1"/>
          </p:cNvSpPr>
          <p:nvPr/>
        </p:nvSpPr>
        <p:spPr bwMode="auto">
          <a:xfrm>
            <a:off x="7620000" y="5257802"/>
            <a:ext cx="1524000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400" dirty="0">
                <a:solidFill>
                  <a:srgbClr val="FFCC00"/>
                </a:solidFill>
                <a:latin typeface="Arial" charset="0"/>
              </a:rPr>
              <a:t>Buckle fracture</a:t>
            </a:r>
            <a:endParaRPr lang="en-US" sz="1200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9641650" y="3429000"/>
            <a:ext cx="990600" cy="5232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400" dirty="0">
                <a:solidFill>
                  <a:srgbClr val="FFCC00"/>
                </a:solidFill>
                <a:latin typeface="Arial" charset="0"/>
              </a:rPr>
              <a:t>Plastic </a:t>
            </a:r>
          </a:p>
          <a:p>
            <a:pPr>
              <a:buFont typeface="Wingdings" charset="0"/>
              <a:buNone/>
            </a:pPr>
            <a:r>
              <a:rPr lang="en-US" sz="1400" dirty="0">
                <a:solidFill>
                  <a:srgbClr val="FFCC00"/>
                </a:solidFill>
                <a:latin typeface="Arial" charset="0"/>
              </a:rPr>
              <a:t>bowing </a:t>
            </a:r>
            <a:r>
              <a:rPr lang="en-US" sz="1400" dirty="0" err="1">
                <a:solidFill>
                  <a:srgbClr val="FFCC00"/>
                </a:solidFill>
                <a:latin typeface="Arial" charset="0"/>
              </a:rPr>
              <a:t>fx</a:t>
            </a:r>
            <a:endParaRPr lang="en-US" sz="1200" dirty="0">
              <a:solidFill>
                <a:srgbClr val="FFCC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6815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MS PGothic" charset="0"/>
                <a:cs typeface="Arial" charset="0"/>
              </a:rPr>
              <a:t>Toddler Fracture Spectrum</a:t>
            </a:r>
          </a:p>
        </p:txBody>
      </p:sp>
      <p:pic>
        <p:nvPicPr>
          <p:cNvPr id="15363" name="Picture 2" descr="C:\DOCUME~1\pinknl01\LOCALS~1\Temp\scl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6" t="17621" b="789"/>
          <a:stretch>
            <a:fillRect/>
          </a:stretch>
        </p:blipFill>
        <p:spPr bwMode="auto">
          <a:xfrm>
            <a:off x="5997575" y="1246191"/>
            <a:ext cx="2332038" cy="54133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7" descr="C:\Users\pinknl01\AppData\Local\Temp\scl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15802" r="37914" b="11107"/>
          <a:stretch>
            <a:fillRect/>
          </a:stretch>
        </p:blipFill>
        <p:spPr bwMode="auto">
          <a:xfrm>
            <a:off x="8480428" y="1254126"/>
            <a:ext cx="1990725" cy="54006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8548688" y="2586039"/>
            <a:ext cx="355600" cy="5715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H="1">
            <a:off x="8902700" y="1982788"/>
            <a:ext cx="1066800" cy="152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1600200" y="1295401"/>
            <a:ext cx="5151438" cy="498633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MS PGothic" charset="0"/>
                <a:cs typeface="Arial" charset="0"/>
              </a:rPr>
              <a:t>Proximal </a:t>
            </a:r>
            <a:r>
              <a:rPr lang="en-US" sz="2800" dirty="0" err="1">
                <a:latin typeface="Arial" charset="0"/>
                <a:ea typeface="MS PGothic" charset="0"/>
                <a:cs typeface="Arial" charset="0"/>
              </a:rPr>
              <a:t>Tibial</a:t>
            </a:r>
            <a:r>
              <a:rPr lang="en-US" sz="2800" dirty="0">
                <a:latin typeface="Arial" charset="0"/>
                <a:ea typeface="MS PGothic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MS PGothic" charset="0"/>
                <a:cs typeface="Arial" charset="0"/>
              </a:rPr>
              <a:t>Fx</a:t>
            </a:r>
            <a:r>
              <a:rPr lang="en-US" sz="2800" dirty="0">
                <a:latin typeface="Arial" charset="0"/>
                <a:ea typeface="MS PGothic" charset="0"/>
                <a:cs typeface="Arial" charset="0"/>
              </a:rPr>
              <a:t>:</a:t>
            </a:r>
          </a:p>
          <a:p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Hyperextension force</a:t>
            </a:r>
          </a:p>
          <a:p>
            <a:pPr lvl="1">
              <a:lnSpc>
                <a:spcPct val="110000"/>
              </a:lnSpc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Buckle </a:t>
            </a:r>
            <a:r>
              <a:rPr lang="en-US" sz="2400" dirty="0" err="1">
                <a:latin typeface="Arial" charset="0"/>
                <a:ea typeface="MS PGothic" charset="0"/>
                <a:cs typeface="Arial" charset="0"/>
              </a:rPr>
              <a:t>fx</a:t>
            </a: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 anterior tibia</a:t>
            </a:r>
          </a:p>
          <a:p>
            <a:pPr lvl="1">
              <a:lnSpc>
                <a:spcPct val="110000"/>
              </a:lnSpc>
              <a:buFont typeface="Wingdings" charset="0"/>
              <a:buNone/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Anterior tilting </a:t>
            </a:r>
            <a:r>
              <a:rPr lang="en-US" sz="2400" dirty="0" err="1">
                <a:latin typeface="Arial" charset="0"/>
                <a:ea typeface="MS PGothic" charset="0"/>
                <a:cs typeface="Arial" charset="0"/>
              </a:rPr>
              <a:t>physis</a:t>
            </a:r>
            <a:endParaRPr lang="en-US" sz="24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Increased “scooping” of tubercular notch</a:t>
            </a:r>
            <a:endParaRPr lang="en-US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MS PGothic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1349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Arial" charset="0"/>
                <a:ea typeface="MS PGothic" charset="0"/>
                <a:cs typeface="Arial" charset="0"/>
              </a:rPr>
              <a:t>Toddler Fracture Spectrum</a:t>
            </a:r>
          </a:p>
        </p:txBody>
      </p:sp>
      <p:pic>
        <p:nvPicPr>
          <p:cNvPr id="16387" name="Picture 7" descr="C:\Users\pinknl01\AppData\Local\Temp\sc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15802" r="37914" b="11107"/>
          <a:stretch>
            <a:fillRect/>
          </a:stretch>
        </p:blipFill>
        <p:spPr bwMode="auto">
          <a:xfrm>
            <a:off x="8480428" y="1254126"/>
            <a:ext cx="1990725" cy="54006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8548688" y="2586039"/>
            <a:ext cx="355600" cy="57151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cxnSp>
        <p:nvCxnSpPr>
          <p:cNvPr id="16389" name="Straight Connector 6"/>
          <p:cNvCxnSpPr>
            <a:cxnSpLocks noChangeShapeType="1"/>
          </p:cNvCxnSpPr>
          <p:nvPr/>
        </p:nvCxnSpPr>
        <p:spPr bwMode="auto">
          <a:xfrm flipH="1">
            <a:off x="8936038" y="1970088"/>
            <a:ext cx="1066800" cy="152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390" name="Picture 8" descr="Screen Shot 2013-11-09 at 7.40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1999" r="30450" b="18710"/>
          <a:stretch>
            <a:fillRect/>
          </a:stretch>
        </p:blipFill>
        <p:spPr bwMode="auto">
          <a:xfrm>
            <a:off x="6694488" y="1271591"/>
            <a:ext cx="1682750" cy="538797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H="1">
            <a:off x="6904038" y="1916113"/>
            <a:ext cx="1219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TextBox 8"/>
          <p:cNvSpPr txBox="1">
            <a:spLocks noChangeArrowheads="1"/>
          </p:cNvSpPr>
          <p:nvPr/>
        </p:nvSpPr>
        <p:spPr bwMode="auto">
          <a:xfrm>
            <a:off x="6702428" y="6310313"/>
            <a:ext cx="930275" cy="369332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800" dirty="0">
                <a:solidFill>
                  <a:srgbClr val="FFCC00"/>
                </a:solidFill>
                <a:latin typeface="Arial" charset="0"/>
              </a:rPr>
              <a:t>Normal</a:t>
            </a:r>
            <a:endParaRPr lang="en-US" sz="1600" dirty="0">
              <a:solidFill>
                <a:srgbClr val="FFCC00"/>
              </a:solidFill>
              <a:latin typeface="Arial" charset="0"/>
            </a:endParaRP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1600200" y="1295401"/>
            <a:ext cx="5151438" cy="498633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MS PGothic" charset="0"/>
                <a:cs typeface="Arial" charset="0"/>
              </a:rPr>
              <a:t>Proximal </a:t>
            </a:r>
            <a:r>
              <a:rPr lang="en-US" sz="2800" dirty="0" err="1">
                <a:latin typeface="Arial" charset="0"/>
                <a:ea typeface="MS PGothic" charset="0"/>
                <a:cs typeface="Arial" charset="0"/>
              </a:rPr>
              <a:t>Tibial</a:t>
            </a:r>
            <a:r>
              <a:rPr lang="en-US" sz="2800" dirty="0">
                <a:latin typeface="Arial" charset="0"/>
                <a:ea typeface="MS PGothic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MS PGothic" charset="0"/>
                <a:cs typeface="Arial" charset="0"/>
              </a:rPr>
              <a:t>Fx</a:t>
            </a:r>
            <a:r>
              <a:rPr lang="en-US" sz="2800" dirty="0">
                <a:latin typeface="Arial" charset="0"/>
                <a:ea typeface="MS PGothic" charset="0"/>
                <a:cs typeface="Arial" charset="0"/>
              </a:rPr>
              <a:t>:</a:t>
            </a:r>
          </a:p>
          <a:p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Hyperextension force</a:t>
            </a:r>
          </a:p>
          <a:p>
            <a:pPr lvl="1">
              <a:lnSpc>
                <a:spcPct val="110000"/>
              </a:lnSpc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Buckle </a:t>
            </a:r>
            <a:r>
              <a:rPr lang="en-US" sz="2400" dirty="0" err="1">
                <a:latin typeface="Arial" charset="0"/>
                <a:ea typeface="MS PGothic" charset="0"/>
                <a:cs typeface="Arial" charset="0"/>
              </a:rPr>
              <a:t>fx</a:t>
            </a: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 anterior tibia</a:t>
            </a:r>
          </a:p>
          <a:p>
            <a:pPr lvl="1">
              <a:lnSpc>
                <a:spcPct val="110000"/>
              </a:lnSpc>
              <a:buFont typeface="Wingdings" charset="0"/>
              <a:buNone/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Anterior tilting </a:t>
            </a:r>
            <a:r>
              <a:rPr lang="en-US" sz="2400" dirty="0" err="1">
                <a:latin typeface="Arial" charset="0"/>
                <a:ea typeface="MS PGothic" charset="0"/>
                <a:cs typeface="Arial" charset="0"/>
              </a:rPr>
              <a:t>physis</a:t>
            </a:r>
            <a:endParaRPr lang="en-US" sz="24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Increased “scooping” of tubercular notch</a:t>
            </a:r>
            <a:endParaRPr lang="en-US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MS PGothic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82686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MS PGothic" charset="0"/>
                <a:cs typeface="Arial" charset="0"/>
              </a:rPr>
              <a:t>Toddler Fracture Spectrum</a:t>
            </a:r>
          </a:p>
        </p:txBody>
      </p:sp>
      <p:pic>
        <p:nvPicPr>
          <p:cNvPr id="17411" name="Picture 4" descr="C:\DOCUME~1\pinknl01\LOCALS~1\Temp\scl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3" t="18027" r="4533" b="22247"/>
          <a:stretch>
            <a:fillRect/>
          </a:stretch>
        </p:blipFill>
        <p:spPr bwMode="auto">
          <a:xfrm>
            <a:off x="6142038" y="1981200"/>
            <a:ext cx="2316162" cy="3657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2" descr="C:\DOCUME~1\pinknl01\LOCALS~1\Temp\scl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6" t="7832" r="41801" b="49504"/>
          <a:stretch>
            <a:fillRect/>
          </a:stretch>
        </p:blipFill>
        <p:spPr bwMode="auto">
          <a:xfrm>
            <a:off x="8556628" y="1974851"/>
            <a:ext cx="1958975" cy="366395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Box 8"/>
          <p:cNvSpPr txBox="1">
            <a:spLocks noChangeArrowheads="1"/>
          </p:cNvSpPr>
          <p:nvPr/>
        </p:nvSpPr>
        <p:spPr bwMode="auto">
          <a:xfrm>
            <a:off x="8839200" y="5257801"/>
            <a:ext cx="1676400" cy="36933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800" dirty="0">
                <a:solidFill>
                  <a:srgbClr val="FFCC00"/>
                </a:solidFill>
                <a:latin typeface="Arial" charset="0"/>
              </a:rPr>
              <a:t>10 days later</a:t>
            </a: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6477000" y="3657600"/>
            <a:ext cx="304800" cy="762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 flipV="1">
            <a:off x="9372600" y="3810000"/>
            <a:ext cx="228600" cy="152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9" name="Line 14"/>
          <p:cNvSpPr>
            <a:spLocks noChangeShapeType="1"/>
          </p:cNvSpPr>
          <p:nvPr/>
        </p:nvSpPr>
        <p:spPr bwMode="auto">
          <a:xfrm flipH="1" flipV="1">
            <a:off x="9677400" y="3581400"/>
            <a:ext cx="228600" cy="152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7417" name="TextBox 2"/>
          <p:cNvSpPr txBox="1">
            <a:spLocks noChangeArrowheads="1"/>
          </p:cNvSpPr>
          <p:nvPr/>
        </p:nvSpPr>
        <p:spPr bwMode="auto">
          <a:xfrm>
            <a:off x="10485438" y="1733550"/>
            <a:ext cx="1846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endParaRPr lang="en-US"/>
          </a:p>
        </p:txBody>
      </p:sp>
      <p:sp>
        <p:nvSpPr>
          <p:cNvPr id="11" name="Arc 10"/>
          <p:cNvSpPr/>
          <p:nvPr/>
        </p:nvSpPr>
        <p:spPr bwMode="auto">
          <a:xfrm rot="2536282">
            <a:off x="7740653" y="3543301"/>
            <a:ext cx="1597025" cy="1090613"/>
          </a:xfrm>
          <a:prstGeom prst="arc">
            <a:avLst/>
          </a:prstGeom>
          <a:noFill/>
          <a:ln w="444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600203" y="1295402"/>
            <a:ext cx="5186363" cy="50085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MS PGothic" charset="0"/>
                <a:cs typeface="Arial" charset="0"/>
              </a:rPr>
              <a:t>Proximal </a:t>
            </a:r>
            <a:r>
              <a:rPr lang="en-US" sz="2800" dirty="0" err="1">
                <a:latin typeface="Arial" charset="0"/>
                <a:ea typeface="MS PGothic" charset="0"/>
                <a:cs typeface="Arial" charset="0"/>
              </a:rPr>
              <a:t>Tibial</a:t>
            </a:r>
            <a:r>
              <a:rPr lang="en-US" sz="2800" dirty="0">
                <a:latin typeface="Arial" charset="0"/>
                <a:ea typeface="MS PGothic" charset="0"/>
                <a:cs typeface="Arial" charset="0"/>
              </a:rPr>
              <a:t> </a:t>
            </a:r>
            <a:r>
              <a:rPr lang="en-US" sz="2800" dirty="0" err="1">
                <a:latin typeface="Arial" charset="0"/>
                <a:ea typeface="MS PGothic" charset="0"/>
                <a:cs typeface="Arial" charset="0"/>
              </a:rPr>
              <a:t>Fx</a:t>
            </a:r>
            <a:r>
              <a:rPr lang="en-US" sz="2800" dirty="0">
                <a:latin typeface="Arial" charset="0"/>
                <a:ea typeface="MS PGothic" charset="0"/>
                <a:cs typeface="Arial" charset="0"/>
              </a:rPr>
              <a:t>:</a:t>
            </a:r>
          </a:p>
          <a:p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Hyperextension force</a:t>
            </a:r>
          </a:p>
          <a:p>
            <a:pPr lvl="1">
              <a:lnSpc>
                <a:spcPct val="110000"/>
              </a:lnSpc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Buckle </a:t>
            </a:r>
            <a:r>
              <a:rPr lang="en-US" sz="2400" dirty="0" err="1">
                <a:latin typeface="Arial" charset="0"/>
                <a:ea typeface="MS PGothic" charset="0"/>
                <a:cs typeface="Arial" charset="0"/>
              </a:rPr>
              <a:t>fx</a:t>
            </a: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 anterior tibia</a:t>
            </a:r>
          </a:p>
          <a:p>
            <a:pPr lvl="1">
              <a:lnSpc>
                <a:spcPct val="110000"/>
              </a:lnSpc>
              <a:buFont typeface="Wingdings" charset="0"/>
              <a:buNone/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Anterior tilting </a:t>
            </a:r>
            <a:r>
              <a:rPr lang="en-US" sz="2400" dirty="0" err="1">
                <a:latin typeface="Arial" charset="0"/>
                <a:ea typeface="MS PGothic" charset="0"/>
                <a:cs typeface="Arial" charset="0"/>
              </a:rPr>
              <a:t>physis</a:t>
            </a:r>
            <a:endParaRPr lang="en-US" sz="24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10000"/>
              </a:lnSpc>
            </a:pPr>
            <a:r>
              <a:rPr lang="en-US" sz="2400" dirty="0">
                <a:latin typeface="Arial" charset="0"/>
                <a:ea typeface="MS PGothic" charset="0"/>
                <a:cs typeface="Arial" charset="0"/>
              </a:rPr>
              <a:t>Increased “scooping” of tubercular notch</a:t>
            </a:r>
            <a:endParaRPr lang="en-US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buFont typeface="Wingdings" charset="0"/>
              <a:buNone/>
            </a:pPr>
            <a:r>
              <a:rPr lang="en-US" dirty="0">
                <a:latin typeface="Arial" charset="0"/>
                <a:ea typeface="MS PGothic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35265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29C7386-F569-7A63-45EA-D92833CC9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Disclosures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D6889D2-B858-2FB5-13F3-E5C109F5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8172" y="2059034"/>
            <a:ext cx="8557984" cy="3118757"/>
          </a:xfrm>
        </p:spPr>
        <p:txBody>
          <a:bodyPr/>
          <a:lstStyle/>
          <a:p>
            <a:r>
              <a:rPr lang="en-US" dirty="0"/>
              <a:t>I have no financial disclosures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6B93E9-0581-9345-73DE-5563FEF4E4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85800"/>
            <a:r>
              <a:rPr lang="en-US" dirty="0">
                <a:solidFill>
                  <a:prstClr val="white"/>
                </a:solidFill>
                <a:latin typeface="Calibri Light" panose="020F0302020204030204"/>
              </a:rPr>
              <a:t>© 2023 Urgent Care Association</a:t>
            </a:r>
          </a:p>
        </p:txBody>
      </p:sp>
    </p:spTree>
    <p:extLst>
      <p:ext uri="{BB962C8B-B14F-4D97-AF65-F5344CB8AC3E}">
        <p14:creationId xmlns:p14="http://schemas.microsoft.com/office/powerpoint/2010/main" val="1627626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53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ide upward diagonal"/>
          <p:cNvSpPr>
            <a:spLocks noGrp="1"/>
          </p:cNvSpPr>
          <p:nvPr>
            <p:ph type="ctrTitle"/>
          </p:nvPr>
        </p:nvSpPr>
        <p:spPr>
          <a:xfrm>
            <a:off x="2209800" y="2130427"/>
            <a:ext cx="7772400" cy="2060575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  <a:t>Clinical Scenario:</a:t>
            </a:r>
            <a:b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</a:br>
            <a:r>
              <a:rPr lang="en-US" sz="4400" dirty="0">
                <a:latin typeface="Arial" charset="0"/>
                <a:ea typeface="MS PGothic" charset="0"/>
                <a:cs typeface="Arial" charset="0"/>
              </a:rPr>
              <a:t>3 </a:t>
            </a:r>
            <a:r>
              <a:rPr lang="en-US" sz="4400" dirty="0" err="1">
                <a:latin typeface="Arial" charset="0"/>
                <a:ea typeface="MS PGothic" charset="0"/>
                <a:cs typeface="Arial" charset="0"/>
              </a:rPr>
              <a:t>yo</a:t>
            </a:r>
            <a:r>
              <a:rPr lang="en-US" sz="4400" dirty="0">
                <a:latin typeface="Arial" charset="0"/>
                <a:ea typeface="MS PGothic" charset="0"/>
                <a:cs typeface="Arial" charset="0"/>
              </a:rPr>
              <a:t> girl with limp; swelling over dorsum of foot</a:t>
            </a:r>
          </a:p>
        </p:txBody>
      </p:sp>
    </p:spTree>
    <p:extLst>
      <p:ext uri="{BB962C8B-B14F-4D97-AF65-F5344CB8AC3E}">
        <p14:creationId xmlns:p14="http://schemas.microsoft.com/office/powerpoint/2010/main" val="17168635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most appropriate next step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X-ray pelvis, legs and feet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X ray tibia/fibula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 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X ray foot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Xray</a:t>
            </a:r>
            <a:r>
              <a:rPr lang="en-US" dirty="0"/>
              <a:t> lumbar spine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02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 descr="Wide upward diagonal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05800" cy="10969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ea typeface="ＭＳ Ｐゴシック" charset="0"/>
                <a:cs typeface="+mj-cs"/>
              </a:rPr>
              <a:t>ACR Appropriateness Criteria: </a:t>
            </a:r>
            <a:br>
              <a:rPr lang="en-US" dirty="0">
                <a:ea typeface="ＭＳ Ｐゴシック" charset="0"/>
                <a:cs typeface="+mj-cs"/>
              </a:rPr>
            </a:br>
            <a:r>
              <a:rPr lang="en-US" sz="3200" dirty="0">
                <a:ea typeface="ＭＳ Ｐゴシック" charset="0"/>
              </a:rPr>
              <a:t>Limping child 0-5 years</a:t>
            </a:r>
            <a:endParaRPr lang="en-US" dirty="0">
              <a:ea typeface="ＭＳ Ｐゴシック" charset="0"/>
              <a:cs typeface="+mj-cs"/>
            </a:endParaRPr>
          </a:p>
        </p:txBody>
      </p:sp>
      <p:pic>
        <p:nvPicPr>
          <p:cNvPr id="21507" name="Picture 1" descr="Screen Shot 2013-10-10 at 11.09.0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8" r="1089"/>
          <a:stretch>
            <a:fillRect/>
          </a:stretch>
        </p:blipFill>
        <p:spPr bwMode="auto">
          <a:xfrm>
            <a:off x="1812925" y="1752601"/>
            <a:ext cx="85915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 bwMode="auto">
          <a:xfrm>
            <a:off x="1912938" y="2559051"/>
            <a:ext cx="1524000" cy="184151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410200" y="2535238"/>
            <a:ext cx="230188" cy="207963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292603" y="1792290"/>
            <a:ext cx="1463675" cy="200025"/>
          </a:xfrm>
          <a:prstGeom prst="rect">
            <a:avLst/>
          </a:prstGeom>
          <a:solidFill>
            <a:srgbClr val="FFCC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11" name="Rectangle 3"/>
          <p:cNvSpPr>
            <a:spLocks noChangeArrowheads="1"/>
          </p:cNvSpPr>
          <p:nvPr/>
        </p:nvSpPr>
        <p:spPr bwMode="auto">
          <a:xfrm>
            <a:off x="3276600" y="6581778"/>
            <a:ext cx="6248400" cy="27699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charset="0"/>
              <a:buNone/>
            </a:pPr>
            <a:r>
              <a:rPr lang="en-US" sz="1200" dirty="0">
                <a:solidFill>
                  <a:schemeClr val="bg1"/>
                </a:solidFill>
                <a:latin typeface="Arial" charset="0"/>
              </a:rPr>
              <a:t>acr.org/~/media/ACR/Documents/</a:t>
            </a:r>
            <a:r>
              <a:rPr lang="en-US" sz="1200" dirty="0" err="1">
                <a:solidFill>
                  <a:schemeClr val="bg1"/>
                </a:solidFill>
                <a:latin typeface="Arial" charset="0"/>
              </a:rPr>
              <a:t>AppCriteria</a:t>
            </a:r>
            <a:r>
              <a:rPr lang="en-US" sz="1200" dirty="0">
                <a:solidFill>
                  <a:schemeClr val="bg1"/>
                </a:solidFill>
                <a:latin typeface="Arial" charset="0"/>
              </a:rPr>
              <a:t>/Diagnostic/LimpingChildAges0To5Years.pdf</a:t>
            </a:r>
          </a:p>
        </p:txBody>
      </p:sp>
    </p:spTree>
    <p:extLst>
      <p:ext uri="{BB962C8B-B14F-4D97-AF65-F5344CB8AC3E}">
        <p14:creationId xmlns:p14="http://schemas.microsoft.com/office/powerpoint/2010/main" val="1204490190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most appropriate next step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X-ray pelvis, legs and feet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X ray tibia/fibula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 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accent1"/>
                </a:solidFill>
              </a:rPr>
              <a:t>X ray foot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Xray</a:t>
            </a:r>
            <a:r>
              <a:rPr lang="en-US" dirty="0"/>
              <a:t> lumbar spine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85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pinknl01\AppData\Local\Temp\scl1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" r="2206" b="4974"/>
          <a:stretch>
            <a:fillRect/>
          </a:stretch>
        </p:blipFill>
        <p:spPr bwMode="auto">
          <a:xfrm>
            <a:off x="7239000" y="1752600"/>
            <a:ext cx="3181350" cy="4800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~1\pinknl01\LOCALS~1\Temp\scl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6249" r="27158" b="9677"/>
          <a:stretch/>
        </p:blipFill>
        <p:spPr bwMode="auto">
          <a:xfrm>
            <a:off x="1828800" y="228601"/>
            <a:ext cx="4724400" cy="3573108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76600" y="304800"/>
            <a:ext cx="1270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S PGothic" pitchFamily="34" charset="-128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4572000" y="304800"/>
            <a:ext cx="762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S PGothic" pitchFamily="34" charset="-128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305800" y="4724400"/>
            <a:ext cx="762000" cy="685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86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pinknl01\AppData\Local\Temp\scl1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" r="2206" b="4974"/>
          <a:stretch>
            <a:fillRect/>
          </a:stretch>
        </p:blipFill>
        <p:spPr bwMode="auto">
          <a:xfrm>
            <a:off x="7239000" y="1752600"/>
            <a:ext cx="3181350" cy="4800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DOCUME~1\pinknl01\LOCALS~1\Temp\scl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6249" r="27158" b="9677"/>
          <a:stretch/>
        </p:blipFill>
        <p:spPr bwMode="auto">
          <a:xfrm>
            <a:off x="2133600" y="2438401"/>
            <a:ext cx="4724400" cy="3573108"/>
          </a:xfrm>
          <a:prstGeom prst="rect">
            <a:avLst/>
          </a:prstGeom>
          <a:noFill/>
          <a:ln w="6350" cmpd="sng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733800" y="2438400"/>
            <a:ext cx="127000" cy="228600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S PGothic" pitchFamily="34" charset="-128"/>
            </a:endParaRP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 flipH="1">
            <a:off x="5257800" y="2438400"/>
            <a:ext cx="76200" cy="228600"/>
          </a:xfrm>
          <a:prstGeom prst="line">
            <a:avLst/>
          </a:prstGeom>
          <a:noFill/>
          <a:ln w="28575" cmpd="sng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MS PGothic" pitchFamily="34" charset="-128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8305800" y="4724400"/>
            <a:ext cx="762000" cy="6858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Metatarsal Buckle Fracture</a:t>
            </a:r>
          </a:p>
        </p:txBody>
      </p:sp>
    </p:spTree>
    <p:extLst>
      <p:ext uri="{BB962C8B-B14F-4D97-AF65-F5344CB8AC3E}">
        <p14:creationId xmlns:p14="http://schemas.microsoft.com/office/powerpoint/2010/main" val="2264612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1</a:t>
            </a:r>
            <a:r>
              <a:rPr lang="en-US" sz="4000" baseline="30000" dirty="0"/>
              <a:t>st</a:t>
            </a:r>
            <a:r>
              <a:rPr lang="en-US" sz="4000" dirty="0"/>
              <a:t> Metatarsal Fracture</a:t>
            </a:r>
            <a:endParaRPr lang="en-US" sz="4000" dirty="0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latin typeface="Arial" charset="0"/>
                <a:ea typeface="MS PGothic" charset="0"/>
                <a:cs typeface="Arial" charset="0"/>
              </a:rPr>
              <a:t>Compressive axial loading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en-US" sz="2200" dirty="0">
              <a:latin typeface="Arial" charset="0"/>
              <a:ea typeface="MS PGothic" charset="0"/>
              <a:cs typeface="Arial" charset="0"/>
            </a:endParaRPr>
          </a:p>
          <a:p>
            <a:pPr marL="914400" lvl="2" indent="0">
              <a:lnSpc>
                <a:spcPct val="100000"/>
              </a:lnSpc>
              <a:buNone/>
            </a:pPr>
            <a:endParaRPr lang="en-US" sz="2200" dirty="0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4" name="Picture 3" descr="C:\Users\pinknl01\AppData\Local\Temp\scl1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" r="2206" b="4974"/>
          <a:stretch>
            <a:fillRect/>
          </a:stretch>
        </p:blipFill>
        <p:spPr bwMode="auto">
          <a:xfrm>
            <a:off x="6629400" y="1524000"/>
            <a:ext cx="3181350" cy="4800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7979629" y="4550445"/>
            <a:ext cx="258695" cy="305715"/>
          </a:xfrm>
          <a:custGeom>
            <a:avLst/>
            <a:gdLst>
              <a:gd name="connsiteX0" fmla="*/ 258695 w 258695"/>
              <a:gd name="connsiteY0" fmla="*/ 305715 h 305715"/>
              <a:gd name="connsiteX1" fmla="*/ 188142 w 258695"/>
              <a:gd name="connsiteY1" fmla="*/ 164616 h 305715"/>
              <a:gd name="connsiteX2" fmla="*/ 82312 w 258695"/>
              <a:gd name="connsiteY2" fmla="*/ 105824 h 305715"/>
              <a:gd name="connsiteX3" fmla="*/ 0 w 258695"/>
              <a:gd name="connsiteY3" fmla="*/ 0 h 305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8695" h="305715">
                <a:moveTo>
                  <a:pt x="258695" y="305715"/>
                </a:moveTo>
                <a:cubicBezTo>
                  <a:pt x="238117" y="251823"/>
                  <a:pt x="217539" y="197931"/>
                  <a:pt x="188142" y="164616"/>
                </a:cubicBezTo>
                <a:cubicBezTo>
                  <a:pt x="158745" y="131301"/>
                  <a:pt x="113669" y="133260"/>
                  <a:pt x="82312" y="105824"/>
                </a:cubicBezTo>
                <a:cubicBezTo>
                  <a:pt x="50955" y="78388"/>
                  <a:pt x="0" y="0"/>
                  <a:pt x="0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80931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1</a:t>
            </a:r>
            <a:r>
              <a:rPr lang="en-US" sz="4000" baseline="30000" dirty="0"/>
              <a:t>st</a:t>
            </a:r>
            <a:r>
              <a:rPr lang="en-US" sz="4000" dirty="0"/>
              <a:t> Metatarsal Fracture</a:t>
            </a:r>
            <a:endParaRPr lang="en-US" sz="4000" dirty="0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latin typeface="Arial" charset="0"/>
                <a:ea typeface="MS PGothic" charset="0"/>
                <a:cs typeface="Arial" charset="0"/>
              </a:rPr>
              <a:t>Compressive axial loading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en-US" sz="2200" dirty="0">
              <a:latin typeface="Arial" charset="0"/>
              <a:ea typeface="MS PGothic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latin typeface="Arial" charset="0"/>
                <a:ea typeface="MS PGothic" charset="0"/>
                <a:cs typeface="Arial" charset="0"/>
              </a:rPr>
              <a:t>“Bunk bed” fracture</a:t>
            </a: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lvl="2">
              <a:lnSpc>
                <a:spcPct val="100000"/>
              </a:lnSpc>
            </a:pPr>
            <a:endParaRPr lang="en-US" sz="1000" dirty="0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7" name="Picture 6" descr="IMG_258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t="3110" r="2712" b="6897"/>
          <a:stretch/>
        </p:blipFill>
        <p:spPr>
          <a:xfrm rot="5400000">
            <a:off x="6641069" y="2121931"/>
            <a:ext cx="3709928" cy="312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12268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1</a:t>
            </a:r>
            <a:r>
              <a:rPr lang="en-US" sz="4000" baseline="30000" dirty="0"/>
              <a:t>st</a:t>
            </a:r>
            <a:r>
              <a:rPr lang="en-US" sz="4000" dirty="0"/>
              <a:t> Metatarsal Fracture</a:t>
            </a:r>
            <a:endParaRPr lang="en-US" sz="4000" dirty="0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latin typeface="Arial" charset="0"/>
                <a:ea typeface="MS PGothic" charset="0"/>
                <a:cs typeface="Arial" charset="0"/>
              </a:rPr>
              <a:t>Compressive axial loading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en-US" sz="2200" dirty="0">
              <a:latin typeface="Arial" charset="0"/>
              <a:ea typeface="MS PGothic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latin typeface="Arial" charset="0"/>
                <a:ea typeface="MS PGothic" charset="0"/>
                <a:cs typeface="Arial" charset="0"/>
              </a:rPr>
              <a:t>“Bunk bed” fracture</a:t>
            </a:r>
            <a:endParaRPr lang="en-US" sz="1800" dirty="0">
              <a:latin typeface="Arial" charset="0"/>
              <a:ea typeface="MS PGothic" charset="0"/>
              <a:cs typeface="Arial" charset="0"/>
            </a:endParaRPr>
          </a:p>
          <a:p>
            <a:pPr lvl="2">
              <a:lnSpc>
                <a:spcPct val="100000"/>
              </a:lnSpc>
            </a:pPr>
            <a:endParaRPr lang="en-US" sz="1000" dirty="0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5" name="Picture 1" descr="Screen Shot 2013-10-10 at 11.18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2" y="1524002"/>
            <a:ext cx="2346325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Shot 2015-08-31 at 10.17.46 PM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3" y="6479780"/>
            <a:ext cx="2026323" cy="34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3619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/>
              <a:t>Learning Objectives</a:t>
            </a:r>
            <a:br>
              <a:rPr lang="en-US" sz="3600" dirty="0"/>
            </a:br>
            <a:r>
              <a:rPr lang="en-US" sz="3600" dirty="0"/>
              <a:t>After completing this activity the participant should be able to: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408238"/>
            <a:ext cx="8229600" cy="3992563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Understand the imaging work-up of a limping child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Understand the Salter Harris classification of fractures and </a:t>
            </a:r>
            <a:r>
              <a:rPr lang="en-US" sz="2400" dirty="0" err="1"/>
              <a:t>sequela</a:t>
            </a:r>
            <a:r>
              <a:rPr lang="en-US" sz="2400" dirty="0"/>
              <a:t> of </a:t>
            </a:r>
            <a:r>
              <a:rPr lang="en-US" sz="2400" dirty="0" err="1"/>
              <a:t>physeal</a:t>
            </a:r>
            <a:r>
              <a:rPr lang="en-US" sz="2400" dirty="0"/>
              <a:t> injury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Distinguish a supracondylar humeral fracture from lateral condylar fracture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Be familiar with the imaging work-up for suspected non-accidental trauma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3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1</a:t>
            </a:r>
            <a:r>
              <a:rPr lang="en-US" sz="4000" baseline="30000" dirty="0"/>
              <a:t>st</a:t>
            </a:r>
            <a:r>
              <a:rPr lang="en-US" sz="4000" dirty="0"/>
              <a:t> Metatarsal Buckle Fracture</a:t>
            </a:r>
            <a:endParaRPr lang="en-US" sz="4000" dirty="0">
              <a:latin typeface="Arial" charset="0"/>
              <a:ea typeface="MS PGothic" charset="0"/>
              <a:cs typeface="Arial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/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200" dirty="0">
                <a:latin typeface="Arial" charset="0"/>
                <a:ea typeface="MS PGothic" charset="0"/>
                <a:cs typeface="Arial" charset="0"/>
              </a:rPr>
              <a:t>Compressive axial loading</a:t>
            </a:r>
          </a:p>
          <a:p>
            <a:pPr marL="914400" lvl="2" indent="0">
              <a:lnSpc>
                <a:spcPct val="100000"/>
              </a:lnSpc>
              <a:buNone/>
            </a:pPr>
            <a:endParaRPr lang="en-US" sz="2200" dirty="0">
              <a:latin typeface="Arial" charset="0"/>
              <a:ea typeface="MS PGothic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en-US" sz="2200" dirty="0">
                <a:latin typeface="Arial" charset="0"/>
                <a:ea typeface="MS PGothic" charset="0"/>
                <a:cs typeface="Arial" charset="0"/>
              </a:rPr>
              <a:t>Radiographs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charset="0"/>
                <a:ea typeface="MS PGothic" charset="0"/>
                <a:cs typeface="Arial" charset="0"/>
              </a:rPr>
              <a:t>Undulation of cortex</a:t>
            </a:r>
          </a:p>
          <a:p>
            <a:pPr lvl="1">
              <a:lnSpc>
                <a:spcPct val="100000"/>
              </a:lnSpc>
            </a:pPr>
            <a:r>
              <a:rPr lang="en-US" sz="2200" dirty="0">
                <a:latin typeface="Arial" charset="0"/>
                <a:ea typeface="MS PGothic" charset="0"/>
                <a:cs typeface="Arial" charset="0"/>
              </a:rPr>
              <a:t>Hairline spiral fracture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Not seen on AP or lateral</a:t>
            </a:r>
          </a:p>
          <a:p>
            <a:pPr lvl="2">
              <a:lnSpc>
                <a:spcPct val="100000"/>
              </a:lnSpc>
            </a:pPr>
            <a:r>
              <a:rPr lang="en-US" sz="1800" dirty="0">
                <a:latin typeface="Arial" charset="0"/>
                <a:ea typeface="MS PGothic" charset="0"/>
                <a:cs typeface="Arial" charset="0"/>
              </a:rPr>
              <a:t>Seen only on internal oblique radiograph</a:t>
            </a:r>
          </a:p>
          <a:p>
            <a:pPr lvl="2">
              <a:lnSpc>
                <a:spcPct val="100000"/>
              </a:lnSpc>
            </a:pPr>
            <a:endParaRPr lang="en-US" sz="1000" dirty="0">
              <a:latin typeface="Arial" charset="0"/>
              <a:ea typeface="MS PGothic" charset="0"/>
              <a:cs typeface="Arial" charset="0"/>
            </a:endParaRPr>
          </a:p>
        </p:txBody>
      </p:sp>
      <p:pic>
        <p:nvPicPr>
          <p:cNvPr id="10" name="Picture 9" descr="C:\Users\pinknl01\AppData\Local\Temp\scl12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55" r="2206" b="4974"/>
          <a:stretch>
            <a:fillRect/>
          </a:stretch>
        </p:blipFill>
        <p:spPr bwMode="auto">
          <a:xfrm>
            <a:off x="6629400" y="1524000"/>
            <a:ext cx="3181350" cy="48006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15347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~1\pinknl01\LOCALS~1\Temp\scl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7" t="29323" r="19968" b="6244"/>
          <a:stretch>
            <a:fillRect/>
          </a:stretch>
        </p:blipFill>
        <p:spPr bwMode="auto">
          <a:xfrm>
            <a:off x="5964238" y="1585913"/>
            <a:ext cx="2247900" cy="41402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DOCUME~1\pinknl01\LOCALS~1\Temp\scl6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61" t="21872" r="11700" b="8823"/>
          <a:stretch>
            <a:fillRect/>
          </a:stretch>
        </p:blipFill>
        <p:spPr bwMode="auto">
          <a:xfrm>
            <a:off x="8291516" y="1585915"/>
            <a:ext cx="2338387" cy="41290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8956470" y="5334000"/>
            <a:ext cx="1676400" cy="36933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800" dirty="0">
                <a:solidFill>
                  <a:srgbClr val="FFCC00"/>
                </a:solidFill>
                <a:latin typeface="Arial" charset="0"/>
              </a:rPr>
              <a:t>2 weeks later</a:t>
            </a:r>
          </a:p>
        </p:txBody>
      </p:sp>
      <p:sp>
        <p:nvSpPr>
          <p:cNvPr id="9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MS PGothic" charset="0"/>
                <a:cs typeface="Arial" charset="0"/>
              </a:rPr>
              <a:t>Cuboid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570038"/>
            <a:ext cx="4038600" cy="45259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>
                <a:latin typeface="Arial" charset="0"/>
                <a:ea typeface="MS PGothic" charset="0"/>
                <a:cs typeface="Arial" charset="0"/>
              </a:rPr>
              <a:t>Second “</a:t>
            </a:r>
            <a:r>
              <a:rPr lang="en-US" altLang="ja-JP" dirty="0">
                <a:latin typeface="Arial" charset="0"/>
                <a:ea typeface="MS PGothic" charset="0"/>
                <a:cs typeface="Arial" charset="0"/>
              </a:rPr>
              <a:t>bunk bed</a:t>
            </a:r>
            <a:r>
              <a:rPr lang="en-US" dirty="0">
                <a:latin typeface="Arial" charset="0"/>
                <a:ea typeface="MS PGothic" charset="0"/>
                <a:cs typeface="Arial" charset="0"/>
              </a:rPr>
              <a:t>”</a:t>
            </a:r>
            <a:r>
              <a:rPr lang="en-US" altLang="ja-JP" dirty="0">
                <a:latin typeface="Arial" charset="0"/>
                <a:ea typeface="MS PGothic" charset="0"/>
                <a:cs typeface="Arial" charset="0"/>
              </a:rPr>
              <a:t> </a:t>
            </a:r>
            <a:r>
              <a:rPr lang="en-US" altLang="ja-JP" dirty="0" err="1">
                <a:latin typeface="Arial" charset="0"/>
                <a:ea typeface="MS PGothic" charset="0"/>
                <a:cs typeface="Arial" charset="0"/>
              </a:rPr>
              <a:t>fx</a:t>
            </a:r>
            <a:endParaRPr lang="en-US" altLang="ja-JP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charset="0"/>
                <a:ea typeface="MS PGothic" charset="0"/>
                <a:cs typeface="Arial" charset="0"/>
              </a:rPr>
              <a:t>Same mechanism</a:t>
            </a:r>
          </a:p>
          <a:p>
            <a:pPr lvl="2">
              <a:lnSpc>
                <a:spcPct val="100000"/>
              </a:lnSpc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charset="0"/>
                <a:ea typeface="MS PGothic" charset="0"/>
                <a:cs typeface="Arial" charset="0"/>
              </a:rPr>
              <a:t>Impaction injury of cuboid</a:t>
            </a:r>
          </a:p>
          <a:p>
            <a:pPr lvl="2">
              <a:lnSpc>
                <a:spcPct val="100000"/>
              </a:lnSpc>
            </a:pPr>
            <a:endParaRPr lang="en-US" sz="8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charset="0"/>
                <a:ea typeface="MS PGothic" charset="0"/>
                <a:cs typeface="Arial" charset="0"/>
              </a:rPr>
              <a:t>Band of sclerosis confirms healing occult fracture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sp>
        <p:nvSpPr>
          <p:cNvPr id="8" name="Oval 7"/>
          <p:cNvSpPr/>
          <p:nvPr/>
        </p:nvSpPr>
        <p:spPr bwMode="auto">
          <a:xfrm>
            <a:off x="9858378" y="3508376"/>
            <a:ext cx="639763" cy="425451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>
              <a:ln w="28575" cmpd="sng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142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8" grpId="0" animBg="1"/>
      <p:bldP spid="8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6" descr="C:\Users\pinknl01\AppData\Local\Temp\sc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7" t="3412" b="10445"/>
          <a:stretch>
            <a:fillRect/>
          </a:stretch>
        </p:blipFill>
        <p:spPr bwMode="auto">
          <a:xfrm>
            <a:off x="8393113" y="1295402"/>
            <a:ext cx="2233612" cy="45005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 descr="Wide upward diagonal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Arial" charset="0"/>
                <a:ea typeface="MS PGothic" charset="0"/>
                <a:cs typeface="Arial" charset="0"/>
              </a:rPr>
              <a:t>Cuboid Fracture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570038"/>
            <a:ext cx="4038600" cy="45259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>
                <a:latin typeface="Arial" charset="0"/>
                <a:ea typeface="MS PGothic" charset="0"/>
                <a:cs typeface="Arial" charset="0"/>
              </a:rPr>
              <a:t>Second “</a:t>
            </a:r>
            <a:r>
              <a:rPr lang="en-US" altLang="ja-JP" dirty="0">
                <a:latin typeface="Arial" charset="0"/>
                <a:ea typeface="MS PGothic" charset="0"/>
                <a:cs typeface="Arial" charset="0"/>
              </a:rPr>
              <a:t>bunk bed</a:t>
            </a:r>
            <a:r>
              <a:rPr lang="en-US" dirty="0">
                <a:latin typeface="Arial" charset="0"/>
                <a:ea typeface="MS PGothic" charset="0"/>
                <a:cs typeface="Arial" charset="0"/>
              </a:rPr>
              <a:t>”</a:t>
            </a:r>
            <a:r>
              <a:rPr lang="en-US" altLang="ja-JP" dirty="0">
                <a:latin typeface="Arial" charset="0"/>
                <a:ea typeface="MS PGothic" charset="0"/>
                <a:cs typeface="Arial" charset="0"/>
              </a:rPr>
              <a:t> </a:t>
            </a:r>
            <a:r>
              <a:rPr lang="en-US" altLang="ja-JP" dirty="0" err="1">
                <a:latin typeface="Arial" charset="0"/>
                <a:ea typeface="MS PGothic" charset="0"/>
                <a:cs typeface="Arial" charset="0"/>
              </a:rPr>
              <a:t>fx</a:t>
            </a:r>
            <a:endParaRPr lang="en-US" altLang="ja-JP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charset="0"/>
                <a:ea typeface="MS PGothic" charset="0"/>
                <a:cs typeface="Arial" charset="0"/>
              </a:rPr>
              <a:t>Same mechanism</a:t>
            </a:r>
          </a:p>
          <a:p>
            <a:pPr lvl="2">
              <a:lnSpc>
                <a:spcPct val="100000"/>
              </a:lnSpc>
            </a:pPr>
            <a:endParaRPr lang="en-US" sz="9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charset="0"/>
                <a:ea typeface="MS PGothic" charset="0"/>
                <a:cs typeface="Arial" charset="0"/>
              </a:rPr>
              <a:t>Impaction injury of cuboid</a:t>
            </a:r>
          </a:p>
          <a:p>
            <a:pPr lvl="2">
              <a:lnSpc>
                <a:spcPct val="100000"/>
              </a:lnSpc>
            </a:pPr>
            <a:endParaRPr lang="en-US" sz="800" dirty="0">
              <a:latin typeface="Arial" charset="0"/>
              <a:ea typeface="MS PGothic" charset="0"/>
              <a:cs typeface="Arial" charset="0"/>
            </a:endParaRPr>
          </a:p>
          <a:p>
            <a:pPr lvl="1">
              <a:lnSpc>
                <a:spcPct val="100000"/>
              </a:lnSpc>
            </a:pPr>
            <a:r>
              <a:rPr lang="en-US" dirty="0">
                <a:latin typeface="Arial" charset="0"/>
                <a:ea typeface="MS PGothic" charset="0"/>
                <a:cs typeface="Arial" charset="0"/>
              </a:rPr>
              <a:t>Band of sclerosis confirms healing occult fracture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10" name="Picture 2" descr="C:\Users\pinknl01\AppData\Local\Temp\scl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3" t="3024" r="3305" b="19592"/>
          <a:stretch>
            <a:fillRect/>
          </a:stretch>
        </p:blipFill>
        <p:spPr bwMode="auto">
          <a:xfrm>
            <a:off x="5981700" y="1293815"/>
            <a:ext cx="2357438" cy="4502151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Line 14"/>
          <p:cNvSpPr>
            <a:spLocks noChangeShapeType="1"/>
          </p:cNvSpPr>
          <p:nvPr/>
        </p:nvSpPr>
        <p:spPr bwMode="auto">
          <a:xfrm flipH="1">
            <a:off x="7004050" y="3910013"/>
            <a:ext cx="152400" cy="152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 flipH="1">
            <a:off x="9131300" y="3779839"/>
            <a:ext cx="228600" cy="15240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9629775" y="5319714"/>
            <a:ext cx="666750" cy="273051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8915400" y="1295400"/>
            <a:ext cx="1676400" cy="369332"/>
          </a:xfrm>
          <a:prstGeom prst="rect">
            <a:avLst/>
          </a:prstGeom>
          <a:solidFill>
            <a:schemeClr val="bg1">
              <a:alpha val="43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800" dirty="0">
                <a:solidFill>
                  <a:srgbClr val="FFCC00"/>
                </a:solidFill>
                <a:latin typeface="Arial" charset="0"/>
              </a:rPr>
              <a:t>2 weeks later</a:t>
            </a:r>
          </a:p>
        </p:txBody>
      </p:sp>
    </p:spTree>
    <p:extLst>
      <p:ext uri="{BB962C8B-B14F-4D97-AF65-F5344CB8AC3E}">
        <p14:creationId xmlns:p14="http://schemas.microsoft.com/office/powerpoint/2010/main" val="41232799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3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391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2693990"/>
            <a:ext cx="7772400" cy="1470025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  <a:t>Clinical Scenario:</a:t>
            </a:r>
            <a:b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</a:br>
            <a:r>
              <a:rPr lang="en-US" sz="4400" dirty="0"/>
              <a:t>13 year old boy, s/p fall playing soccer. He was kicking a ball and fell back, twisting his right ankle.</a:t>
            </a:r>
          </a:p>
        </p:txBody>
      </p:sp>
    </p:spTree>
    <p:extLst>
      <p:ext uri="{BB962C8B-B14F-4D97-AF65-F5344CB8AC3E}">
        <p14:creationId xmlns:p14="http://schemas.microsoft.com/office/powerpoint/2010/main" val="2406122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r="21300" b="16234"/>
          <a:stretch/>
        </p:blipFill>
        <p:spPr bwMode="auto">
          <a:xfrm>
            <a:off x="1676403" y="1295401"/>
            <a:ext cx="3044109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r="19597" b="14999"/>
          <a:stretch/>
        </p:blipFill>
        <p:spPr bwMode="auto">
          <a:xfrm>
            <a:off x="4493854" y="1295400"/>
            <a:ext cx="29718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78" b="5145"/>
          <a:stretch/>
        </p:blipFill>
        <p:spPr bwMode="auto">
          <a:xfrm>
            <a:off x="7336466" y="1295401"/>
            <a:ext cx="3102937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49903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What is the correct Salter Harris classification of this fracture?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0105" y="1874838"/>
            <a:ext cx="4190695" cy="4525963"/>
          </a:xfrm>
        </p:spPr>
        <p:txBody>
          <a:bodyPr anchor="t"/>
          <a:lstStyle/>
          <a:p>
            <a:pPr marL="0" indent="0">
              <a:lnSpc>
                <a:spcPct val="50000"/>
              </a:lnSpc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Salter Harris type 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Salter Harris type II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Salter Harris type III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Salter Harris type IV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r="19597" b="14999"/>
          <a:stretch/>
        </p:blipFill>
        <p:spPr bwMode="auto">
          <a:xfrm>
            <a:off x="2528935" y="2138785"/>
            <a:ext cx="2732220" cy="3888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1207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altLang="en-US" dirty="0"/>
              <a:t>Salter Harris Fractures</a:t>
            </a:r>
          </a:p>
        </p:txBody>
      </p:sp>
      <p:pic>
        <p:nvPicPr>
          <p:cNvPr id="128006" name="Picture 6" descr="1240220BH-Lozado normal knee 2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7777"/>
          <a:stretch>
            <a:fillRect/>
          </a:stretch>
        </p:blipFill>
        <p:spPr>
          <a:xfrm>
            <a:off x="6477000" y="1477963"/>
            <a:ext cx="3544888" cy="48006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8017" name="Freeform 17"/>
          <p:cNvSpPr>
            <a:spLocks/>
          </p:cNvSpPr>
          <p:nvPr/>
        </p:nvSpPr>
        <p:spPr bwMode="auto">
          <a:xfrm>
            <a:off x="6904041" y="3094039"/>
            <a:ext cx="1925637" cy="285751"/>
          </a:xfrm>
          <a:custGeom>
            <a:avLst/>
            <a:gdLst>
              <a:gd name="T0" fmla="*/ 15 w 1213"/>
              <a:gd name="T1" fmla="*/ 56 h 180"/>
              <a:gd name="T2" fmla="*/ 19 w 1213"/>
              <a:gd name="T3" fmla="*/ 66 h 180"/>
              <a:gd name="T4" fmla="*/ 37 w 1213"/>
              <a:gd name="T5" fmla="*/ 80 h 180"/>
              <a:gd name="T6" fmla="*/ 49 w 1213"/>
              <a:gd name="T7" fmla="*/ 92 h 180"/>
              <a:gd name="T8" fmla="*/ 251 w 1213"/>
              <a:gd name="T9" fmla="*/ 156 h 180"/>
              <a:gd name="T10" fmla="*/ 317 w 1213"/>
              <a:gd name="T11" fmla="*/ 158 h 180"/>
              <a:gd name="T12" fmla="*/ 453 w 1213"/>
              <a:gd name="T13" fmla="*/ 150 h 180"/>
              <a:gd name="T14" fmla="*/ 491 w 1213"/>
              <a:gd name="T15" fmla="*/ 146 h 180"/>
              <a:gd name="T16" fmla="*/ 535 w 1213"/>
              <a:gd name="T17" fmla="*/ 142 h 180"/>
              <a:gd name="T18" fmla="*/ 687 w 1213"/>
              <a:gd name="T19" fmla="*/ 152 h 180"/>
              <a:gd name="T20" fmla="*/ 717 w 1213"/>
              <a:gd name="T21" fmla="*/ 158 h 180"/>
              <a:gd name="T22" fmla="*/ 797 w 1213"/>
              <a:gd name="T23" fmla="*/ 180 h 180"/>
              <a:gd name="T24" fmla="*/ 845 w 1213"/>
              <a:gd name="T25" fmla="*/ 178 h 180"/>
              <a:gd name="T26" fmla="*/ 931 w 1213"/>
              <a:gd name="T27" fmla="*/ 174 h 180"/>
              <a:gd name="T28" fmla="*/ 985 w 1213"/>
              <a:gd name="T29" fmla="*/ 156 h 180"/>
              <a:gd name="T30" fmla="*/ 1013 w 1213"/>
              <a:gd name="T31" fmla="*/ 148 h 180"/>
              <a:gd name="T32" fmla="*/ 1075 w 1213"/>
              <a:gd name="T33" fmla="*/ 112 h 180"/>
              <a:gd name="T34" fmla="*/ 1109 w 1213"/>
              <a:gd name="T35" fmla="*/ 86 h 180"/>
              <a:gd name="T36" fmla="*/ 1161 w 1213"/>
              <a:gd name="T37" fmla="*/ 52 h 180"/>
              <a:gd name="T38" fmla="*/ 1213 w 1213"/>
              <a:gd name="T39" fmla="*/ 8 h 180"/>
              <a:gd name="T40" fmla="*/ 1207 w 1213"/>
              <a:gd name="T41" fmla="*/ 0 h 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13" h="180">
                <a:moveTo>
                  <a:pt x="15" y="56"/>
                </a:moveTo>
                <a:cubicBezTo>
                  <a:pt x="0" y="59"/>
                  <a:pt x="10" y="63"/>
                  <a:pt x="19" y="66"/>
                </a:cubicBezTo>
                <a:cubicBezTo>
                  <a:pt x="27" y="71"/>
                  <a:pt x="29" y="72"/>
                  <a:pt x="37" y="80"/>
                </a:cubicBezTo>
                <a:cubicBezTo>
                  <a:pt x="40" y="84"/>
                  <a:pt x="49" y="92"/>
                  <a:pt x="49" y="92"/>
                </a:cubicBezTo>
                <a:cubicBezTo>
                  <a:pt x="72" y="161"/>
                  <a:pt x="204" y="154"/>
                  <a:pt x="251" y="156"/>
                </a:cubicBezTo>
                <a:cubicBezTo>
                  <a:pt x="273" y="156"/>
                  <a:pt x="295" y="157"/>
                  <a:pt x="317" y="158"/>
                </a:cubicBezTo>
                <a:cubicBezTo>
                  <a:pt x="363" y="163"/>
                  <a:pt x="407" y="155"/>
                  <a:pt x="453" y="150"/>
                </a:cubicBezTo>
                <a:cubicBezTo>
                  <a:pt x="465" y="148"/>
                  <a:pt x="478" y="147"/>
                  <a:pt x="491" y="146"/>
                </a:cubicBezTo>
                <a:cubicBezTo>
                  <a:pt x="505" y="144"/>
                  <a:pt x="535" y="142"/>
                  <a:pt x="535" y="142"/>
                </a:cubicBezTo>
                <a:cubicBezTo>
                  <a:pt x="577" y="127"/>
                  <a:pt x="640" y="146"/>
                  <a:pt x="687" y="152"/>
                </a:cubicBezTo>
                <a:cubicBezTo>
                  <a:pt x="697" y="154"/>
                  <a:pt x="705" y="156"/>
                  <a:pt x="717" y="158"/>
                </a:cubicBezTo>
                <a:cubicBezTo>
                  <a:pt x="743" y="166"/>
                  <a:pt x="770" y="173"/>
                  <a:pt x="797" y="180"/>
                </a:cubicBezTo>
                <a:cubicBezTo>
                  <a:pt x="814" y="178"/>
                  <a:pt x="828" y="180"/>
                  <a:pt x="845" y="178"/>
                </a:cubicBezTo>
                <a:cubicBezTo>
                  <a:pt x="875" y="179"/>
                  <a:pt x="901" y="177"/>
                  <a:pt x="931" y="174"/>
                </a:cubicBezTo>
                <a:cubicBezTo>
                  <a:pt x="949" y="169"/>
                  <a:pt x="966" y="161"/>
                  <a:pt x="985" y="156"/>
                </a:cubicBezTo>
                <a:cubicBezTo>
                  <a:pt x="991" y="153"/>
                  <a:pt x="1006" y="151"/>
                  <a:pt x="1013" y="148"/>
                </a:cubicBezTo>
                <a:cubicBezTo>
                  <a:pt x="1034" y="137"/>
                  <a:pt x="1053" y="122"/>
                  <a:pt x="1075" y="112"/>
                </a:cubicBezTo>
                <a:cubicBezTo>
                  <a:pt x="1083" y="99"/>
                  <a:pt x="1095" y="90"/>
                  <a:pt x="1109" y="86"/>
                </a:cubicBezTo>
                <a:cubicBezTo>
                  <a:pt x="1125" y="73"/>
                  <a:pt x="1143" y="63"/>
                  <a:pt x="1161" y="52"/>
                </a:cubicBezTo>
                <a:cubicBezTo>
                  <a:pt x="1168" y="29"/>
                  <a:pt x="1194" y="20"/>
                  <a:pt x="1213" y="8"/>
                </a:cubicBezTo>
                <a:cubicBezTo>
                  <a:pt x="1210" y="0"/>
                  <a:pt x="1212" y="2"/>
                  <a:pt x="1207" y="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600202"/>
            <a:ext cx="4572000" cy="45259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/>
              <a:t>Salter I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Fracture through </a:t>
            </a:r>
            <a:r>
              <a:rPr lang="en-US" dirty="0" err="1"/>
              <a:t>physis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5-7%</a:t>
            </a:r>
          </a:p>
        </p:txBody>
      </p:sp>
    </p:spTree>
    <p:extLst>
      <p:ext uri="{BB962C8B-B14F-4D97-AF65-F5344CB8AC3E}">
        <p14:creationId xmlns:p14="http://schemas.microsoft.com/office/powerpoint/2010/main" val="341857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altLang="en-US" dirty="0"/>
              <a:t>Salter Harris Fractures</a:t>
            </a:r>
          </a:p>
        </p:txBody>
      </p:sp>
      <p:pic>
        <p:nvPicPr>
          <p:cNvPr id="128006" name="Picture 6" descr="1240220BH-Lozado normal knee 2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7777"/>
          <a:stretch>
            <a:fillRect/>
          </a:stretch>
        </p:blipFill>
        <p:spPr>
          <a:xfrm>
            <a:off x="6477000" y="1477963"/>
            <a:ext cx="3544888" cy="48006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8015" name="Freeform 15"/>
          <p:cNvSpPr>
            <a:spLocks/>
          </p:cNvSpPr>
          <p:nvPr/>
        </p:nvSpPr>
        <p:spPr bwMode="auto">
          <a:xfrm>
            <a:off x="7172325" y="2659062"/>
            <a:ext cx="1676400" cy="730251"/>
          </a:xfrm>
          <a:custGeom>
            <a:avLst/>
            <a:gdLst>
              <a:gd name="T0" fmla="*/ 0 w 1056"/>
              <a:gd name="T1" fmla="*/ 0 h 460"/>
              <a:gd name="T2" fmla="*/ 58 w 1056"/>
              <a:gd name="T3" fmla="*/ 54 h 460"/>
              <a:gd name="T4" fmla="*/ 96 w 1056"/>
              <a:gd name="T5" fmla="*/ 80 h 460"/>
              <a:gd name="T6" fmla="*/ 128 w 1056"/>
              <a:gd name="T7" fmla="*/ 120 h 460"/>
              <a:gd name="T8" fmla="*/ 160 w 1056"/>
              <a:gd name="T9" fmla="*/ 232 h 460"/>
              <a:gd name="T10" fmla="*/ 168 w 1056"/>
              <a:gd name="T11" fmla="*/ 258 h 460"/>
              <a:gd name="T12" fmla="*/ 180 w 1056"/>
              <a:gd name="T13" fmla="*/ 282 h 460"/>
              <a:gd name="T14" fmla="*/ 220 w 1056"/>
              <a:gd name="T15" fmla="*/ 334 h 460"/>
              <a:gd name="T16" fmla="*/ 256 w 1056"/>
              <a:gd name="T17" fmla="*/ 426 h 460"/>
              <a:gd name="T18" fmla="*/ 246 w 1056"/>
              <a:gd name="T19" fmla="*/ 446 h 460"/>
              <a:gd name="T20" fmla="*/ 258 w 1056"/>
              <a:gd name="T21" fmla="*/ 442 h 460"/>
              <a:gd name="T22" fmla="*/ 282 w 1056"/>
              <a:gd name="T23" fmla="*/ 434 h 460"/>
              <a:gd name="T24" fmla="*/ 366 w 1056"/>
              <a:gd name="T25" fmla="*/ 418 h 460"/>
              <a:gd name="T26" fmla="*/ 390 w 1056"/>
              <a:gd name="T27" fmla="*/ 416 h 460"/>
              <a:gd name="T28" fmla="*/ 536 w 1056"/>
              <a:gd name="T29" fmla="*/ 430 h 460"/>
              <a:gd name="T30" fmla="*/ 630 w 1056"/>
              <a:gd name="T31" fmla="*/ 452 h 460"/>
              <a:gd name="T32" fmla="*/ 666 w 1056"/>
              <a:gd name="T33" fmla="*/ 458 h 460"/>
              <a:gd name="T34" fmla="*/ 678 w 1056"/>
              <a:gd name="T35" fmla="*/ 460 h 460"/>
              <a:gd name="T36" fmla="*/ 766 w 1056"/>
              <a:gd name="T37" fmla="*/ 454 h 460"/>
              <a:gd name="T38" fmla="*/ 842 w 1056"/>
              <a:gd name="T39" fmla="*/ 428 h 460"/>
              <a:gd name="T40" fmla="*/ 892 w 1056"/>
              <a:gd name="T41" fmla="*/ 396 h 460"/>
              <a:gd name="T42" fmla="*/ 922 w 1056"/>
              <a:gd name="T43" fmla="*/ 366 h 460"/>
              <a:gd name="T44" fmla="*/ 958 w 1056"/>
              <a:gd name="T45" fmla="*/ 342 h 460"/>
              <a:gd name="T46" fmla="*/ 1014 w 1056"/>
              <a:gd name="T47" fmla="*/ 306 h 460"/>
              <a:gd name="T48" fmla="*/ 1056 w 1056"/>
              <a:gd name="T49" fmla="*/ 270 h 460"/>
              <a:gd name="T50" fmla="*/ 1038 w 1056"/>
              <a:gd name="T51" fmla="*/ 260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1056" h="460">
                <a:moveTo>
                  <a:pt x="0" y="0"/>
                </a:moveTo>
                <a:cubicBezTo>
                  <a:pt x="9" y="28"/>
                  <a:pt x="34" y="40"/>
                  <a:pt x="58" y="54"/>
                </a:cubicBezTo>
                <a:cubicBezTo>
                  <a:pt x="71" y="61"/>
                  <a:pt x="80" y="73"/>
                  <a:pt x="96" y="80"/>
                </a:cubicBezTo>
                <a:cubicBezTo>
                  <a:pt x="108" y="92"/>
                  <a:pt x="115" y="107"/>
                  <a:pt x="128" y="120"/>
                </a:cubicBezTo>
                <a:cubicBezTo>
                  <a:pt x="140" y="156"/>
                  <a:pt x="144" y="196"/>
                  <a:pt x="160" y="232"/>
                </a:cubicBezTo>
                <a:cubicBezTo>
                  <a:pt x="163" y="240"/>
                  <a:pt x="163" y="250"/>
                  <a:pt x="168" y="258"/>
                </a:cubicBezTo>
                <a:cubicBezTo>
                  <a:pt x="172" y="265"/>
                  <a:pt x="173" y="275"/>
                  <a:pt x="180" y="282"/>
                </a:cubicBezTo>
                <a:cubicBezTo>
                  <a:pt x="195" y="297"/>
                  <a:pt x="206" y="316"/>
                  <a:pt x="220" y="334"/>
                </a:cubicBezTo>
                <a:cubicBezTo>
                  <a:pt x="228" y="358"/>
                  <a:pt x="242" y="405"/>
                  <a:pt x="256" y="426"/>
                </a:cubicBezTo>
                <a:cubicBezTo>
                  <a:pt x="258" y="446"/>
                  <a:pt x="263" y="440"/>
                  <a:pt x="246" y="446"/>
                </a:cubicBezTo>
                <a:cubicBezTo>
                  <a:pt x="242" y="447"/>
                  <a:pt x="254" y="443"/>
                  <a:pt x="258" y="442"/>
                </a:cubicBezTo>
                <a:cubicBezTo>
                  <a:pt x="265" y="439"/>
                  <a:pt x="273" y="436"/>
                  <a:pt x="282" y="434"/>
                </a:cubicBezTo>
                <a:cubicBezTo>
                  <a:pt x="310" y="426"/>
                  <a:pt x="336" y="420"/>
                  <a:pt x="366" y="418"/>
                </a:cubicBezTo>
                <a:cubicBezTo>
                  <a:pt x="374" y="416"/>
                  <a:pt x="381" y="413"/>
                  <a:pt x="390" y="416"/>
                </a:cubicBezTo>
                <a:cubicBezTo>
                  <a:pt x="437" y="411"/>
                  <a:pt x="488" y="425"/>
                  <a:pt x="536" y="430"/>
                </a:cubicBezTo>
                <a:cubicBezTo>
                  <a:pt x="564" y="439"/>
                  <a:pt x="599" y="446"/>
                  <a:pt x="630" y="452"/>
                </a:cubicBezTo>
                <a:cubicBezTo>
                  <a:pt x="631" y="452"/>
                  <a:pt x="665" y="457"/>
                  <a:pt x="666" y="458"/>
                </a:cubicBezTo>
                <a:cubicBezTo>
                  <a:pt x="670" y="458"/>
                  <a:pt x="678" y="460"/>
                  <a:pt x="678" y="460"/>
                </a:cubicBezTo>
                <a:cubicBezTo>
                  <a:pt x="708" y="458"/>
                  <a:pt x="736" y="456"/>
                  <a:pt x="766" y="454"/>
                </a:cubicBezTo>
                <a:cubicBezTo>
                  <a:pt x="790" y="444"/>
                  <a:pt x="815" y="434"/>
                  <a:pt x="842" y="428"/>
                </a:cubicBezTo>
                <a:cubicBezTo>
                  <a:pt x="857" y="416"/>
                  <a:pt x="876" y="407"/>
                  <a:pt x="892" y="396"/>
                </a:cubicBezTo>
                <a:cubicBezTo>
                  <a:pt x="903" y="387"/>
                  <a:pt x="910" y="374"/>
                  <a:pt x="922" y="366"/>
                </a:cubicBezTo>
                <a:cubicBezTo>
                  <a:pt x="933" y="357"/>
                  <a:pt x="946" y="350"/>
                  <a:pt x="958" y="342"/>
                </a:cubicBezTo>
                <a:cubicBezTo>
                  <a:pt x="975" y="329"/>
                  <a:pt x="998" y="321"/>
                  <a:pt x="1014" y="306"/>
                </a:cubicBezTo>
                <a:cubicBezTo>
                  <a:pt x="1026" y="293"/>
                  <a:pt x="1041" y="279"/>
                  <a:pt x="1056" y="270"/>
                </a:cubicBezTo>
                <a:cubicBezTo>
                  <a:pt x="1051" y="265"/>
                  <a:pt x="1038" y="260"/>
                  <a:pt x="1038" y="26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600202"/>
            <a:ext cx="4572000" cy="45259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/>
              <a:t>Salter II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Fracture through metaphysis and </a:t>
            </a:r>
            <a:r>
              <a:rPr lang="en-US" dirty="0" err="1"/>
              <a:t>physis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102347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altLang="en-US" dirty="0"/>
              <a:t>Salter Harris Fractures</a:t>
            </a:r>
          </a:p>
        </p:txBody>
      </p:sp>
      <p:pic>
        <p:nvPicPr>
          <p:cNvPr id="128006" name="Picture 6" descr="1240220BH-Lozado normal knee 2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7777"/>
          <a:stretch>
            <a:fillRect/>
          </a:stretch>
        </p:blipFill>
        <p:spPr>
          <a:xfrm>
            <a:off x="6477000" y="1477963"/>
            <a:ext cx="3544888" cy="48006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600202"/>
            <a:ext cx="4572000" cy="45259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/>
              <a:t>Salter III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Fracture through epiphysis and </a:t>
            </a:r>
            <a:r>
              <a:rPr lang="en-US" dirty="0" err="1"/>
              <a:t>physis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7-10%</a:t>
            </a:r>
          </a:p>
        </p:txBody>
      </p:sp>
      <p:sp>
        <p:nvSpPr>
          <p:cNvPr id="6" name="Freeform 18"/>
          <p:cNvSpPr>
            <a:spLocks/>
          </p:cNvSpPr>
          <p:nvPr/>
        </p:nvSpPr>
        <p:spPr bwMode="auto">
          <a:xfrm>
            <a:off x="7399341" y="3084514"/>
            <a:ext cx="1468437" cy="1063625"/>
          </a:xfrm>
          <a:custGeom>
            <a:avLst/>
            <a:gdLst>
              <a:gd name="T0" fmla="*/ 3 w 925"/>
              <a:gd name="T1" fmla="*/ 670 h 670"/>
              <a:gd name="T2" fmla="*/ 13 w 925"/>
              <a:gd name="T3" fmla="*/ 614 h 670"/>
              <a:gd name="T4" fmla="*/ 51 w 925"/>
              <a:gd name="T5" fmla="*/ 508 h 670"/>
              <a:gd name="T6" fmla="*/ 63 w 925"/>
              <a:gd name="T7" fmla="*/ 482 h 670"/>
              <a:gd name="T8" fmla="*/ 73 w 925"/>
              <a:gd name="T9" fmla="*/ 452 h 670"/>
              <a:gd name="T10" fmla="*/ 119 w 925"/>
              <a:gd name="T11" fmla="*/ 264 h 670"/>
              <a:gd name="T12" fmla="*/ 139 w 925"/>
              <a:gd name="T13" fmla="*/ 240 h 670"/>
              <a:gd name="T14" fmla="*/ 147 w 925"/>
              <a:gd name="T15" fmla="*/ 222 h 670"/>
              <a:gd name="T16" fmla="*/ 161 w 925"/>
              <a:gd name="T17" fmla="*/ 146 h 670"/>
              <a:gd name="T18" fmla="*/ 175 w 925"/>
              <a:gd name="T19" fmla="*/ 160 h 670"/>
              <a:gd name="T20" fmla="*/ 233 w 925"/>
              <a:gd name="T21" fmla="*/ 150 h 670"/>
              <a:gd name="T22" fmla="*/ 307 w 925"/>
              <a:gd name="T23" fmla="*/ 140 h 670"/>
              <a:gd name="T24" fmla="*/ 361 w 925"/>
              <a:gd name="T25" fmla="*/ 144 h 670"/>
              <a:gd name="T26" fmla="*/ 417 w 925"/>
              <a:gd name="T27" fmla="*/ 162 h 670"/>
              <a:gd name="T28" fmla="*/ 453 w 925"/>
              <a:gd name="T29" fmla="*/ 178 h 670"/>
              <a:gd name="T30" fmla="*/ 513 w 925"/>
              <a:gd name="T31" fmla="*/ 188 h 670"/>
              <a:gd name="T32" fmla="*/ 603 w 925"/>
              <a:gd name="T33" fmla="*/ 182 h 670"/>
              <a:gd name="T34" fmla="*/ 635 w 925"/>
              <a:gd name="T35" fmla="*/ 174 h 670"/>
              <a:gd name="T36" fmla="*/ 703 w 925"/>
              <a:gd name="T37" fmla="*/ 152 h 670"/>
              <a:gd name="T38" fmla="*/ 723 w 925"/>
              <a:gd name="T39" fmla="*/ 142 h 670"/>
              <a:gd name="T40" fmla="*/ 735 w 925"/>
              <a:gd name="T41" fmla="*/ 138 h 670"/>
              <a:gd name="T42" fmla="*/ 759 w 925"/>
              <a:gd name="T43" fmla="*/ 114 h 670"/>
              <a:gd name="T44" fmla="*/ 783 w 925"/>
              <a:gd name="T45" fmla="*/ 90 h 670"/>
              <a:gd name="T46" fmla="*/ 799 w 925"/>
              <a:gd name="T47" fmla="*/ 82 h 670"/>
              <a:gd name="T48" fmla="*/ 821 w 925"/>
              <a:gd name="T49" fmla="*/ 60 h 670"/>
              <a:gd name="T50" fmla="*/ 859 w 925"/>
              <a:gd name="T51" fmla="*/ 42 h 670"/>
              <a:gd name="T52" fmla="*/ 909 w 925"/>
              <a:gd name="T53" fmla="*/ 10 h 670"/>
              <a:gd name="T54" fmla="*/ 925 w 925"/>
              <a:gd name="T55" fmla="*/ 0 h 6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25" h="670">
                <a:moveTo>
                  <a:pt x="3" y="670"/>
                </a:moveTo>
                <a:cubicBezTo>
                  <a:pt x="0" y="651"/>
                  <a:pt x="2" y="629"/>
                  <a:pt x="13" y="614"/>
                </a:cubicBezTo>
                <a:cubicBezTo>
                  <a:pt x="21" y="578"/>
                  <a:pt x="23" y="535"/>
                  <a:pt x="51" y="508"/>
                </a:cubicBezTo>
                <a:cubicBezTo>
                  <a:pt x="54" y="498"/>
                  <a:pt x="59" y="491"/>
                  <a:pt x="63" y="482"/>
                </a:cubicBezTo>
                <a:cubicBezTo>
                  <a:pt x="66" y="470"/>
                  <a:pt x="67" y="462"/>
                  <a:pt x="73" y="452"/>
                </a:cubicBezTo>
                <a:cubicBezTo>
                  <a:pt x="71" y="390"/>
                  <a:pt x="57" y="305"/>
                  <a:pt x="119" y="264"/>
                </a:cubicBezTo>
                <a:cubicBezTo>
                  <a:pt x="124" y="255"/>
                  <a:pt x="132" y="248"/>
                  <a:pt x="139" y="240"/>
                </a:cubicBezTo>
                <a:cubicBezTo>
                  <a:pt x="143" y="234"/>
                  <a:pt x="147" y="222"/>
                  <a:pt x="147" y="222"/>
                </a:cubicBezTo>
                <a:cubicBezTo>
                  <a:pt x="149" y="195"/>
                  <a:pt x="154" y="171"/>
                  <a:pt x="161" y="146"/>
                </a:cubicBezTo>
                <a:cubicBezTo>
                  <a:pt x="163" y="156"/>
                  <a:pt x="166" y="154"/>
                  <a:pt x="175" y="160"/>
                </a:cubicBezTo>
                <a:cubicBezTo>
                  <a:pt x="194" y="157"/>
                  <a:pt x="213" y="153"/>
                  <a:pt x="233" y="150"/>
                </a:cubicBezTo>
                <a:cubicBezTo>
                  <a:pt x="254" y="139"/>
                  <a:pt x="283" y="141"/>
                  <a:pt x="307" y="140"/>
                </a:cubicBezTo>
                <a:cubicBezTo>
                  <a:pt x="324" y="137"/>
                  <a:pt x="343" y="142"/>
                  <a:pt x="361" y="144"/>
                </a:cubicBezTo>
                <a:cubicBezTo>
                  <a:pt x="380" y="148"/>
                  <a:pt x="398" y="154"/>
                  <a:pt x="417" y="162"/>
                </a:cubicBezTo>
                <a:cubicBezTo>
                  <a:pt x="429" y="167"/>
                  <a:pt x="439" y="175"/>
                  <a:pt x="453" y="178"/>
                </a:cubicBezTo>
                <a:cubicBezTo>
                  <a:pt x="472" y="182"/>
                  <a:pt x="492" y="184"/>
                  <a:pt x="513" y="188"/>
                </a:cubicBezTo>
                <a:cubicBezTo>
                  <a:pt x="547" y="186"/>
                  <a:pt x="571" y="184"/>
                  <a:pt x="603" y="182"/>
                </a:cubicBezTo>
                <a:cubicBezTo>
                  <a:pt x="613" y="179"/>
                  <a:pt x="624" y="176"/>
                  <a:pt x="635" y="174"/>
                </a:cubicBezTo>
                <a:cubicBezTo>
                  <a:pt x="653" y="161"/>
                  <a:pt x="681" y="158"/>
                  <a:pt x="703" y="152"/>
                </a:cubicBezTo>
                <a:cubicBezTo>
                  <a:pt x="710" y="149"/>
                  <a:pt x="716" y="145"/>
                  <a:pt x="723" y="142"/>
                </a:cubicBezTo>
                <a:cubicBezTo>
                  <a:pt x="726" y="140"/>
                  <a:pt x="735" y="138"/>
                  <a:pt x="735" y="138"/>
                </a:cubicBezTo>
                <a:cubicBezTo>
                  <a:pt x="740" y="126"/>
                  <a:pt x="750" y="123"/>
                  <a:pt x="759" y="114"/>
                </a:cubicBezTo>
                <a:cubicBezTo>
                  <a:pt x="766" y="105"/>
                  <a:pt x="772" y="95"/>
                  <a:pt x="783" y="90"/>
                </a:cubicBezTo>
                <a:cubicBezTo>
                  <a:pt x="788" y="87"/>
                  <a:pt x="794" y="86"/>
                  <a:pt x="799" y="82"/>
                </a:cubicBezTo>
                <a:cubicBezTo>
                  <a:pt x="806" y="74"/>
                  <a:pt x="812" y="65"/>
                  <a:pt x="821" y="60"/>
                </a:cubicBezTo>
                <a:cubicBezTo>
                  <a:pt x="832" y="52"/>
                  <a:pt x="847" y="49"/>
                  <a:pt x="859" y="42"/>
                </a:cubicBezTo>
                <a:cubicBezTo>
                  <a:pt x="869" y="34"/>
                  <a:pt x="902" y="16"/>
                  <a:pt x="909" y="10"/>
                </a:cubicBezTo>
                <a:cubicBezTo>
                  <a:pt x="914" y="4"/>
                  <a:pt x="916" y="0"/>
                  <a:pt x="925" y="0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35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1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4062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altLang="en-US" dirty="0"/>
              <a:t>Salter Harris Fractures</a:t>
            </a:r>
          </a:p>
        </p:txBody>
      </p:sp>
      <p:pic>
        <p:nvPicPr>
          <p:cNvPr id="128006" name="Picture 6" descr="1240220BH-Lozado normal knee 2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7777"/>
          <a:stretch>
            <a:fillRect/>
          </a:stretch>
        </p:blipFill>
        <p:spPr>
          <a:xfrm>
            <a:off x="6477000" y="1477963"/>
            <a:ext cx="3544888" cy="48006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8019" name="Freeform 19"/>
          <p:cNvSpPr>
            <a:spLocks/>
          </p:cNvSpPr>
          <p:nvPr/>
        </p:nvSpPr>
        <p:spPr bwMode="auto">
          <a:xfrm>
            <a:off x="8074027" y="2592390"/>
            <a:ext cx="530225" cy="1273175"/>
          </a:xfrm>
          <a:custGeom>
            <a:avLst/>
            <a:gdLst>
              <a:gd name="T0" fmla="*/ 334 w 334"/>
              <a:gd name="T1" fmla="*/ 4 h 802"/>
              <a:gd name="T2" fmla="*/ 302 w 334"/>
              <a:gd name="T3" fmla="*/ 22 h 802"/>
              <a:gd name="T4" fmla="*/ 288 w 334"/>
              <a:gd name="T5" fmla="*/ 40 h 802"/>
              <a:gd name="T6" fmla="*/ 266 w 334"/>
              <a:gd name="T7" fmla="*/ 104 h 802"/>
              <a:gd name="T8" fmla="*/ 260 w 334"/>
              <a:gd name="T9" fmla="*/ 126 h 802"/>
              <a:gd name="T10" fmla="*/ 252 w 334"/>
              <a:gd name="T11" fmla="*/ 152 h 802"/>
              <a:gd name="T12" fmla="*/ 248 w 334"/>
              <a:gd name="T13" fmla="*/ 164 h 802"/>
              <a:gd name="T14" fmla="*/ 256 w 334"/>
              <a:gd name="T15" fmla="*/ 246 h 802"/>
              <a:gd name="T16" fmla="*/ 234 w 334"/>
              <a:gd name="T17" fmla="*/ 378 h 802"/>
              <a:gd name="T18" fmla="*/ 232 w 334"/>
              <a:gd name="T19" fmla="*/ 436 h 802"/>
              <a:gd name="T20" fmla="*/ 128 w 334"/>
              <a:gd name="T21" fmla="*/ 494 h 802"/>
              <a:gd name="T22" fmla="*/ 78 w 334"/>
              <a:gd name="T23" fmla="*/ 492 h 802"/>
              <a:gd name="T24" fmla="*/ 60 w 334"/>
              <a:gd name="T25" fmla="*/ 506 h 802"/>
              <a:gd name="T26" fmla="*/ 32 w 334"/>
              <a:gd name="T27" fmla="*/ 582 h 802"/>
              <a:gd name="T28" fmla="*/ 24 w 334"/>
              <a:gd name="T29" fmla="*/ 634 h 802"/>
              <a:gd name="T30" fmla="*/ 16 w 334"/>
              <a:gd name="T31" fmla="*/ 748 h 802"/>
              <a:gd name="T32" fmla="*/ 6 w 334"/>
              <a:gd name="T33" fmla="*/ 784 h 802"/>
              <a:gd name="T34" fmla="*/ 0 w 334"/>
              <a:gd name="T35" fmla="*/ 802 h 802"/>
              <a:gd name="T36" fmla="*/ 4 w 334"/>
              <a:gd name="T37" fmla="*/ 790 h 802"/>
              <a:gd name="T38" fmla="*/ 18 w 334"/>
              <a:gd name="T39" fmla="*/ 764 h 802"/>
              <a:gd name="T40" fmla="*/ 24 w 334"/>
              <a:gd name="T41" fmla="*/ 756 h 8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334" h="802">
                <a:moveTo>
                  <a:pt x="334" y="4"/>
                </a:moveTo>
                <a:cubicBezTo>
                  <a:pt x="323" y="0"/>
                  <a:pt x="312" y="16"/>
                  <a:pt x="302" y="22"/>
                </a:cubicBezTo>
                <a:cubicBezTo>
                  <a:pt x="292" y="36"/>
                  <a:pt x="297" y="30"/>
                  <a:pt x="288" y="40"/>
                </a:cubicBezTo>
                <a:cubicBezTo>
                  <a:pt x="280" y="61"/>
                  <a:pt x="273" y="82"/>
                  <a:pt x="266" y="104"/>
                </a:cubicBezTo>
                <a:cubicBezTo>
                  <a:pt x="263" y="111"/>
                  <a:pt x="263" y="119"/>
                  <a:pt x="260" y="126"/>
                </a:cubicBezTo>
                <a:cubicBezTo>
                  <a:pt x="255" y="135"/>
                  <a:pt x="254" y="141"/>
                  <a:pt x="252" y="152"/>
                </a:cubicBezTo>
                <a:cubicBezTo>
                  <a:pt x="250" y="156"/>
                  <a:pt x="248" y="164"/>
                  <a:pt x="248" y="164"/>
                </a:cubicBezTo>
                <a:cubicBezTo>
                  <a:pt x="249" y="193"/>
                  <a:pt x="250" y="217"/>
                  <a:pt x="256" y="246"/>
                </a:cubicBezTo>
                <a:cubicBezTo>
                  <a:pt x="253" y="299"/>
                  <a:pt x="249" y="330"/>
                  <a:pt x="234" y="378"/>
                </a:cubicBezTo>
                <a:cubicBezTo>
                  <a:pt x="233" y="393"/>
                  <a:pt x="227" y="419"/>
                  <a:pt x="232" y="436"/>
                </a:cubicBezTo>
                <a:cubicBezTo>
                  <a:pt x="227" y="508"/>
                  <a:pt x="201" y="492"/>
                  <a:pt x="128" y="494"/>
                </a:cubicBezTo>
                <a:cubicBezTo>
                  <a:pt x="111" y="493"/>
                  <a:pt x="94" y="492"/>
                  <a:pt x="78" y="492"/>
                </a:cubicBezTo>
                <a:cubicBezTo>
                  <a:pt x="70" y="492"/>
                  <a:pt x="60" y="506"/>
                  <a:pt x="60" y="506"/>
                </a:cubicBezTo>
                <a:cubicBezTo>
                  <a:pt x="53" y="531"/>
                  <a:pt x="47" y="559"/>
                  <a:pt x="32" y="582"/>
                </a:cubicBezTo>
                <a:cubicBezTo>
                  <a:pt x="29" y="598"/>
                  <a:pt x="29" y="618"/>
                  <a:pt x="24" y="634"/>
                </a:cubicBezTo>
                <a:cubicBezTo>
                  <a:pt x="19" y="671"/>
                  <a:pt x="23" y="710"/>
                  <a:pt x="16" y="748"/>
                </a:cubicBezTo>
                <a:cubicBezTo>
                  <a:pt x="13" y="760"/>
                  <a:pt x="9" y="772"/>
                  <a:pt x="6" y="784"/>
                </a:cubicBezTo>
                <a:cubicBezTo>
                  <a:pt x="4" y="790"/>
                  <a:pt x="0" y="802"/>
                  <a:pt x="0" y="802"/>
                </a:cubicBezTo>
                <a:cubicBezTo>
                  <a:pt x="0" y="802"/>
                  <a:pt x="2" y="794"/>
                  <a:pt x="4" y="790"/>
                </a:cubicBezTo>
                <a:cubicBezTo>
                  <a:pt x="7" y="780"/>
                  <a:pt x="11" y="772"/>
                  <a:pt x="18" y="764"/>
                </a:cubicBezTo>
                <a:cubicBezTo>
                  <a:pt x="19" y="761"/>
                  <a:pt x="24" y="756"/>
                  <a:pt x="24" y="756"/>
                </a:cubicBezTo>
              </a:path>
            </a:pathLst>
          </a:custGeom>
          <a:noFill/>
          <a:ln w="317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600202"/>
            <a:ext cx="4572000" cy="45259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/>
              <a:t>Salter IV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Fracture through </a:t>
            </a:r>
            <a:r>
              <a:rPr lang="en-US" dirty="0" err="1"/>
              <a:t>physis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val="299575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altLang="en-US" dirty="0"/>
              <a:t>Salter Harris Fractures</a:t>
            </a:r>
          </a:p>
        </p:txBody>
      </p:sp>
      <p:pic>
        <p:nvPicPr>
          <p:cNvPr id="128006" name="Picture 6" descr="1240220BH-Lozado normal knee 2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lum contras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58" t="27777"/>
          <a:stretch>
            <a:fillRect/>
          </a:stretch>
        </p:blipFill>
        <p:spPr>
          <a:xfrm>
            <a:off x="6477000" y="1477963"/>
            <a:ext cx="3544888" cy="4800600"/>
          </a:xfrm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8020" name="Freeform 20"/>
          <p:cNvSpPr>
            <a:spLocks/>
          </p:cNvSpPr>
          <p:nvPr/>
        </p:nvSpPr>
        <p:spPr bwMode="auto">
          <a:xfrm>
            <a:off x="6904040" y="3125421"/>
            <a:ext cx="1998663" cy="320675"/>
          </a:xfrm>
          <a:custGeom>
            <a:avLst/>
            <a:gdLst>
              <a:gd name="T0" fmla="*/ 44 w 1259"/>
              <a:gd name="T1" fmla="*/ 78 h 202"/>
              <a:gd name="T2" fmla="*/ 58 w 1259"/>
              <a:gd name="T3" fmla="*/ 140 h 202"/>
              <a:gd name="T4" fmla="*/ 74 w 1259"/>
              <a:gd name="T5" fmla="*/ 120 h 202"/>
              <a:gd name="T6" fmla="*/ 110 w 1259"/>
              <a:gd name="T7" fmla="*/ 128 h 202"/>
              <a:gd name="T8" fmla="*/ 146 w 1259"/>
              <a:gd name="T9" fmla="*/ 140 h 202"/>
              <a:gd name="T10" fmla="*/ 192 w 1259"/>
              <a:gd name="T11" fmla="*/ 152 h 202"/>
              <a:gd name="T12" fmla="*/ 258 w 1259"/>
              <a:gd name="T13" fmla="*/ 146 h 202"/>
              <a:gd name="T14" fmla="*/ 298 w 1259"/>
              <a:gd name="T15" fmla="*/ 160 h 202"/>
              <a:gd name="T16" fmla="*/ 306 w 1259"/>
              <a:gd name="T17" fmla="*/ 174 h 202"/>
              <a:gd name="T18" fmla="*/ 338 w 1259"/>
              <a:gd name="T19" fmla="*/ 170 h 202"/>
              <a:gd name="T20" fmla="*/ 388 w 1259"/>
              <a:gd name="T21" fmla="*/ 166 h 202"/>
              <a:gd name="T22" fmla="*/ 420 w 1259"/>
              <a:gd name="T23" fmla="*/ 182 h 202"/>
              <a:gd name="T24" fmla="*/ 494 w 1259"/>
              <a:gd name="T25" fmla="*/ 150 h 202"/>
              <a:gd name="T26" fmla="*/ 538 w 1259"/>
              <a:gd name="T27" fmla="*/ 174 h 202"/>
              <a:gd name="T28" fmla="*/ 600 w 1259"/>
              <a:gd name="T29" fmla="*/ 144 h 202"/>
              <a:gd name="T30" fmla="*/ 616 w 1259"/>
              <a:gd name="T31" fmla="*/ 144 h 202"/>
              <a:gd name="T32" fmla="*/ 658 w 1259"/>
              <a:gd name="T33" fmla="*/ 152 h 202"/>
              <a:gd name="T34" fmla="*/ 698 w 1259"/>
              <a:gd name="T35" fmla="*/ 160 h 202"/>
              <a:gd name="T36" fmla="*/ 746 w 1259"/>
              <a:gd name="T37" fmla="*/ 182 h 202"/>
              <a:gd name="T38" fmla="*/ 778 w 1259"/>
              <a:gd name="T39" fmla="*/ 174 h 202"/>
              <a:gd name="T40" fmla="*/ 798 w 1259"/>
              <a:gd name="T41" fmla="*/ 192 h 202"/>
              <a:gd name="T42" fmla="*/ 832 w 1259"/>
              <a:gd name="T43" fmla="*/ 194 h 202"/>
              <a:gd name="T44" fmla="*/ 870 w 1259"/>
              <a:gd name="T45" fmla="*/ 188 h 202"/>
              <a:gd name="T46" fmla="*/ 888 w 1259"/>
              <a:gd name="T47" fmla="*/ 184 h 202"/>
              <a:gd name="T48" fmla="*/ 938 w 1259"/>
              <a:gd name="T49" fmla="*/ 172 h 202"/>
              <a:gd name="T50" fmla="*/ 988 w 1259"/>
              <a:gd name="T51" fmla="*/ 162 h 202"/>
              <a:gd name="T52" fmla="*/ 1018 w 1259"/>
              <a:gd name="T53" fmla="*/ 154 h 202"/>
              <a:gd name="T54" fmla="*/ 1040 w 1259"/>
              <a:gd name="T55" fmla="*/ 134 h 202"/>
              <a:gd name="T56" fmla="*/ 1058 w 1259"/>
              <a:gd name="T57" fmla="*/ 130 h 202"/>
              <a:gd name="T58" fmla="*/ 1080 w 1259"/>
              <a:gd name="T59" fmla="*/ 118 h 202"/>
              <a:gd name="T60" fmla="*/ 1106 w 1259"/>
              <a:gd name="T61" fmla="*/ 102 h 202"/>
              <a:gd name="T62" fmla="*/ 1144 w 1259"/>
              <a:gd name="T63" fmla="*/ 82 h 202"/>
              <a:gd name="T64" fmla="*/ 1162 w 1259"/>
              <a:gd name="T65" fmla="*/ 60 h 202"/>
              <a:gd name="T66" fmla="*/ 1190 w 1259"/>
              <a:gd name="T67" fmla="*/ 38 h 202"/>
              <a:gd name="T68" fmla="*/ 1214 w 1259"/>
              <a:gd name="T69" fmla="*/ 26 h 202"/>
              <a:gd name="T70" fmla="*/ 1242 w 1259"/>
              <a:gd name="T71" fmla="*/ 24 h 202"/>
              <a:gd name="T72" fmla="*/ 1254 w 1259"/>
              <a:gd name="T73" fmla="*/ 12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259" h="202">
                <a:moveTo>
                  <a:pt x="0" y="102"/>
                </a:moveTo>
                <a:cubicBezTo>
                  <a:pt x="11" y="90"/>
                  <a:pt x="28" y="83"/>
                  <a:pt x="44" y="78"/>
                </a:cubicBezTo>
                <a:cubicBezTo>
                  <a:pt x="47" y="87"/>
                  <a:pt x="49" y="97"/>
                  <a:pt x="52" y="108"/>
                </a:cubicBezTo>
                <a:cubicBezTo>
                  <a:pt x="52" y="122"/>
                  <a:pt x="47" y="161"/>
                  <a:pt x="58" y="140"/>
                </a:cubicBezTo>
                <a:cubicBezTo>
                  <a:pt x="62" y="130"/>
                  <a:pt x="56" y="135"/>
                  <a:pt x="66" y="126"/>
                </a:cubicBezTo>
                <a:cubicBezTo>
                  <a:pt x="68" y="123"/>
                  <a:pt x="71" y="122"/>
                  <a:pt x="74" y="120"/>
                </a:cubicBezTo>
                <a:cubicBezTo>
                  <a:pt x="79" y="129"/>
                  <a:pt x="81" y="144"/>
                  <a:pt x="92" y="148"/>
                </a:cubicBezTo>
                <a:cubicBezTo>
                  <a:pt x="96" y="138"/>
                  <a:pt x="101" y="134"/>
                  <a:pt x="110" y="128"/>
                </a:cubicBezTo>
                <a:cubicBezTo>
                  <a:pt x="119" y="134"/>
                  <a:pt x="119" y="143"/>
                  <a:pt x="122" y="154"/>
                </a:cubicBezTo>
                <a:cubicBezTo>
                  <a:pt x="131" y="150"/>
                  <a:pt x="137" y="146"/>
                  <a:pt x="146" y="140"/>
                </a:cubicBezTo>
                <a:cubicBezTo>
                  <a:pt x="159" y="149"/>
                  <a:pt x="156" y="158"/>
                  <a:pt x="158" y="176"/>
                </a:cubicBezTo>
                <a:cubicBezTo>
                  <a:pt x="169" y="168"/>
                  <a:pt x="180" y="159"/>
                  <a:pt x="192" y="152"/>
                </a:cubicBezTo>
                <a:cubicBezTo>
                  <a:pt x="202" y="154"/>
                  <a:pt x="202" y="158"/>
                  <a:pt x="210" y="166"/>
                </a:cubicBezTo>
                <a:cubicBezTo>
                  <a:pt x="227" y="162"/>
                  <a:pt x="240" y="150"/>
                  <a:pt x="258" y="146"/>
                </a:cubicBezTo>
                <a:cubicBezTo>
                  <a:pt x="271" y="149"/>
                  <a:pt x="272" y="159"/>
                  <a:pt x="276" y="172"/>
                </a:cubicBezTo>
                <a:cubicBezTo>
                  <a:pt x="285" y="169"/>
                  <a:pt x="290" y="165"/>
                  <a:pt x="298" y="160"/>
                </a:cubicBezTo>
                <a:cubicBezTo>
                  <a:pt x="298" y="167"/>
                  <a:pt x="296" y="175"/>
                  <a:pt x="300" y="182"/>
                </a:cubicBezTo>
                <a:cubicBezTo>
                  <a:pt x="301" y="184"/>
                  <a:pt x="303" y="176"/>
                  <a:pt x="306" y="174"/>
                </a:cubicBezTo>
                <a:cubicBezTo>
                  <a:pt x="310" y="169"/>
                  <a:pt x="320" y="160"/>
                  <a:pt x="320" y="160"/>
                </a:cubicBezTo>
                <a:cubicBezTo>
                  <a:pt x="327" y="167"/>
                  <a:pt x="326" y="172"/>
                  <a:pt x="338" y="170"/>
                </a:cubicBezTo>
                <a:cubicBezTo>
                  <a:pt x="348" y="163"/>
                  <a:pt x="349" y="170"/>
                  <a:pt x="354" y="180"/>
                </a:cubicBezTo>
                <a:cubicBezTo>
                  <a:pt x="364" y="174"/>
                  <a:pt x="376" y="168"/>
                  <a:pt x="388" y="166"/>
                </a:cubicBezTo>
                <a:cubicBezTo>
                  <a:pt x="395" y="187"/>
                  <a:pt x="384" y="190"/>
                  <a:pt x="408" y="172"/>
                </a:cubicBezTo>
                <a:cubicBezTo>
                  <a:pt x="412" y="174"/>
                  <a:pt x="415" y="180"/>
                  <a:pt x="420" y="182"/>
                </a:cubicBezTo>
                <a:cubicBezTo>
                  <a:pt x="429" y="185"/>
                  <a:pt x="453" y="161"/>
                  <a:pt x="464" y="156"/>
                </a:cubicBezTo>
                <a:cubicBezTo>
                  <a:pt x="473" y="174"/>
                  <a:pt x="481" y="158"/>
                  <a:pt x="494" y="150"/>
                </a:cubicBezTo>
                <a:cubicBezTo>
                  <a:pt x="500" y="159"/>
                  <a:pt x="496" y="163"/>
                  <a:pt x="508" y="166"/>
                </a:cubicBezTo>
                <a:cubicBezTo>
                  <a:pt x="529" y="151"/>
                  <a:pt x="522" y="163"/>
                  <a:pt x="538" y="174"/>
                </a:cubicBezTo>
                <a:cubicBezTo>
                  <a:pt x="556" y="160"/>
                  <a:pt x="574" y="145"/>
                  <a:pt x="596" y="138"/>
                </a:cubicBezTo>
                <a:cubicBezTo>
                  <a:pt x="597" y="140"/>
                  <a:pt x="600" y="141"/>
                  <a:pt x="600" y="144"/>
                </a:cubicBezTo>
                <a:cubicBezTo>
                  <a:pt x="600" y="146"/>
                  <a:pt x="594" y="149"/>
                  <a:pt x="596" y="152"/>
                </a:cubicBezTo>
                <a:cubicBezTo>
                  <a:pt x="597" y="154"/>
                  <a:pt x="614" y="145"/>
                  <a:pt x="616" y="144"/>
                </a:cubicBezTo>
                <a:cubicBezTo>
                  <a:pt x="627" y="155"/>
                  <a:pt x="615" y="167"/>
                  <a:pt x="634" y="164"/>
                </a:cubicBezTo>
                <a:cubicBezTo>
                  <a:pt x="642" y="158"/>
                  <a:pt x="648" y="154"/>
                  <a:pt x="658" y="152"/>
                </a:cubicBezTo>
                <a:cubicBezTo>
                  <a:pt x="667" y="155"/>
                  <a:pt x="665" y="164"/>
                  <a:pt x="674" y="170"/>
                </a:cubicBezTo>
                <a:cubicBezTo>
                  <a:pt x="681" y="166"/>
                  <a:pt x="689" y="162"/>
                  <a:pt x="698" y="160"/>
                </a:cubicBezTo>
                <a:cubicBezTo>
                  <a:pt x="707" y="179"/>
                  <a:pt x="698" y="178"/>
                  <a:pt x="724" y="170"/>
                </a:cubicBezTo>
                <a:cubicBezTo>
                  <a:pt x="740" y="172"/>
                  <a:pt x="732" y="175"/>
                  <a:pt x="746" y="182"/>
                </a:cubicBezTo>
                <a:cubicBezTo>
                  <a:pt x="770" y="169"/>
                  <a:pt x="740" y="181"/>
                  <a:pt x="758" y="184"/>
                </a:cubicBezTo>
                <a:cubicBezTo>
                  <a:pt x="761" y="184"/>
                  <a:pt x="775" y="175"/>
                  <a:pt x="778" y="174"/>
                </a:cubicBezTo>
                <a:cubicBezTo>
                  <a:pt x="783" y="181"/>
                  <a:pt x="778" y="194"/>
                  <a:pt x="786" y="200"/>
                </a:cubicBezTo>
                <a:cubicBezTo>
                  <a:pt x="789" y="202"/>
                  <a:pt x="794" y="194"/>
                  <a:pt x="798" y="192"/>
                </a:cubicBezTo>
                <a:cubicBezTo>
                  <a:pt x="802" y="189"/>
                  <a:pt x="810" y="184"/>
                  <a:pt x="810" y="184"/>
                </a:cubicBezTo>
                <a:cubicBezTo>
                  <a:pt x="813" y="199"/>
                  <a:pt x="818" y="198"/>
                  <a:pt x="832" y="194"/>
                </a:cubicBezTo>
                <a:cubicBezTo>
                  <a:pt x="840" y="187"/>
                  <a:pt x="849" y="183"/>
                  <a:pt x="860" y="180"/>
                </a:cubicBezTo>
                <a:cubicBezTo>
                  <a:pt x="864" y="181"/>
                  <a:pt x="865" y="188"/>
                  <a:pt x="870" y="188"/>
                </a:cubicBezTo>
                <a:cubicBezTo>
                  <a:pt x="876" y="186"/>
                  <a:pt x="878" y="179"/>
                  <a:pt x="884" y="176"/>
                </a:cubicBezTo>
                <a:cubicBezTo>
                  <a:pt x="885" y="178"/>
                  <a:pt x="885" y="184"/>
                  <a:pt x="888" y="184"/>
                </a:cubicBezTo>
                <a:cubicBezTo>
                  <a:pt x="893" y="184"/>
                  <a:pt x="904" y="176"/>
                  <a:pt x="904" y="176"/>
                </a:cubicBezTo>
                <a:cubicBezTo>
                  <a:pt x="925" y="181"/>
                  <a:pt x="916" y="188"/>
                  <a:pt x="938" y="172"/>
                </a:cubicBezTo>
                <a:cubicBezTo>
                  <a:pt x="948" y="178"/>
                  <a:pt x="943" y="182"/>
                  <a:pt x="958" y="180"/>
                </a:cubicBezTo>
                <a:cubicBezTo>
                  <a:pt x="966" y="173"/>
                  <a:pt x="977" y="165"/>
                  <a:pt x="988" y="162"/>
                </a:cubicBezTo>
                <a:cubicBezTo>
                  <a:pt x="996" y="174"/>
                  <a:pt x="1002" y="156"/>
                  <a:pt x="1012" y="150"/>
                </a:cubicBezTo>
                <a:cubicBezTo>
                  <a:pt x="1014" y="151"/>
                  <a:pt x="1016" y="152"/>
                  <a:pt x="1018" y="154"/>
                </a:cubicBezTo>
                <a:cubicBezTo>
                  <a:pt x="1019" y="155"/>
                  <a:pt x="1017" y="160"/>
                  <a:pt x="1020" y="160"/>
                </a:cubicBezTo>
                <a:cubicBezTo>
                  <a:pt x="1021" y="160"/>
                  <a:pt x="1034" y="139"/>
                  <a:pt x="1040" y="134"/>
                </a:cubicBezTo>
                <a:cubicBezTo>
                  <a:pt x="1042" y="138"/>
                  <a:pt x="1045" y="150"/>
                  <a:pt x="1048" y="146"/>
                </a:cubicBezTo>
                <a:cubicBezTo>
                  <a:pt x="1051" y="138"/>
                  <a:pt x="1052" y="136"/>
                  <a:pt x="1058" y="130"/>
                </a:cubicBezTo>
                <a:cubicBezTo>
                  <a:pt x="1062" y="125"/>
                  <a:pt x="1072" y="116"/>
                  <a:pt x="1072" y="116"/>
                </a:cubicBezTo>
                <a:cubicBezTo>
                  <a:pt x="1074" y="116"/>
                  <a:pt x="1077" y="116"/>
                  <a:pt x="1080" y="118"/>
                </a:cubicBezTo>
                <a:cubicBezTo>
                  <a:pt x="1082" y="119"/>
                  <a:pt x="1081" y="124"/>
                  <a:pt x="1084" y="124"/>
                </a:cubicBezTo>
                <a:cubicBezTo>
                  <a:pt x="1086" y="124"/>
                  <a:pt x="1099" y="106"/>
                  <a:pt x="1106" y="102"/>
                </a:cubicBezTo>
                <a:cubicBezTo>
                  <a:pt x="1116" y="105"/>
                  <a:pt x="1124" y="83"/>
                  <a:pt x="1132" y="76"/>
                </a:cubicBezTo>
                <a:cubicBezTo>
                  <a:pt x="1135" y="85"/>
                  <a:pt x="1134" y="91"/>
                  <a:pt x="1144" y="82"/>
                </a:cubicBezTo>
                <a:cubicBezTo>
                  <a:pt x="1146" y="72"/>
                  <a:pt x="1150" y="62"/>
                  <a:pt x="1156" y="54"/>
                </a:cubicBezTo>
                <a:cubicBezTo>
                  <a:pt x="1158" y="56"/>
                  <a:pt x="1160" y="57"/>
                  <a:pt x="1162" y="60"/>
                </a:cubicBezTo>
                <a:cubicBezTo>
                  <a:pt x="1163" y="62"/>
                  <a:pt x="1161" y="69"/>
                  <a:pt x="1164" y="68"/>
                </a:cubicBezTo>
                <a:cubicBezTo>
                  <a:pt x="1165" y="67"/>
                  <a:pt x="1184" y="41"/>
                  <a:pt x="1190" y="38"/>
                </a:cubicBezTo>
                <a:cubicBezTo>
                  <a:pt x="1194" y="55"/>
                  <a:pt x="1204" y="27"/>
                  <a:pt x="1212" y="20"/>
                </a:cubicBezTo>
                <a:cubicBezTo>
                  <a:pt x="1212" y="22"/>
                  <a:pt x="1213" y="23"/>
                  <a:pt x="1214" y="26"/>
                </a:cubicBezTo>
                <a:cubicBezTo>
                  <a:pt x="1218" y="42"/>
                  <a:pt x="1219" y="23"/>
                  <a:pt x="1224" y="16"/>
                </a:cubicBezTo>
                <a:cubicBezTo>
                  <a:pt x="1230" y="22"/>
                  <a:pt x="1232" y="27"/>
                  <a:pt x="1242" y="24"/>
                </a:cubicBezTo>
                <a:cubicBezTo>
                  <a:pt x="1253" y="15"/>
                  <a:pt x="1248" y="20"/>
                  <a:pt x="1258" y="6"/>
                </a:cubicBezTo>
                <a:cubicBezTo>
                  <a:pt x="1259" y="4"/>
                  <a:pt x="1254" y="12"/>
                  <a:pt x="1254" y="12"/>
                </a:cubicBezTo>
                <a:cubicBezTo>
                  <a:pt x="1245" y="8"/>
                  <a:pt x="1238" y="6"/>
                  <a:pt x="1232" y="0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1600202"/>
            <a:ext cx="4572000" cy="45259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/>
              <a:t>Salter V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Fracture through </a:t>
            </a:r>
            <a:r>
              <a:rPr lang="en-US" dirty="0" err="1"/>
              <a:t>physis</a:t>
            </a:r>
            <a:endParaRPr lang="en-US" dirty="0"/>
          </a:p>
          <a:p>
            <a:pPr lvl="1">
              <a:lnSpc>
                <a:spcPct val="100000"/>
              </a:lnSpc>
            </a:pPr>
            <a:r>
              <a:rPr lang="en-US" dirty="0"/>
              <a:t>&lt;1%</a:t>
            </a:r>
          </a:p>
        </p:txBody>
      </p:sp>
    </p:spTree>
    <p:extLst>
      <p:ext uri="{BB962C8B-B14F-4D97-AF65-F5344CB8AC3E}">
        <p14:creationId xmlns:p14="http://schemas.microsoft.com/office/powerpoint/2010/main" val="366050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8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/>
              <a:t>What is the correct Salter Harris classification of this fracture?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20105" y="1874838"/>
            <a:ext cx="4190695" cy="4525963"/>
          </a:xfrm>
        </p:spPr>
        <p:txBody>
          <a:bodyPr anchor="t"/>
          <a:lstStyle/>
          <a:p>
            <a:pPr marL="0" indent="0">
              <a:lnSpc>
                <a:spcPct val="50000"/>
              </a:lnSpc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Salter Harris type 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Salter Harris type II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Salter Harris type III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Salter Harris type IV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r="19597" b="14999"/>
          <a:stretch/>
        </p:blipFill>
        <p:spPr bwMode="auto">
          <a:xfrm>
            <a:off x="2528935" y="2138785"/>
            <a:ext cx="2732220" cy="3888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4994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3" r="19597" b="14999"/>
          <a:stretch/>
        </p:blipFill>
        <p:spPr bwMode="auto">
          <a:xfrm>
            <a:off x="4426310" y="393200"/>
            <a:ext cx="3882540" cy="58735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5505231" y="3329993"/>
            <a:ext cx="802845" cy="45720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59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Complications of </a:t>
            </a:r>
            <a:r>
              <a:rPr lang="en-US" dirty="0" err="1"/>
              <a:t>Physeal</a:t>
            </a:r>
            <a:r>
              <a:rPr lang="en-US" dirty="0"/>
              <a:t> Injuries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/>
        <p:txBody>
          <a:bodyPr anchor="t"/>
          <a:lstStyle/>
          <a:p>
            <a:pPr>
              <a:lnSpc>
                <a:spcPct val="100000"/>
              </a:lnSpc>
              <a:defRPr/>
            </a:pPr>
            <a:r>
              <a:rPr lang="en-US" dirty="0"/>
              <a:t>Premature fusion </a:t>
            </a:r>
            <a:r>
              <a:rPr lang="en-US" dirty="0" err="1"/>
              <a:t>physis</a:t>
            </a:r>
            <a:endParaRPr lang="en-US" dirty="0"/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  SH III and IV fractures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Growth disturbance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400" dirty="0"/>
              <a:t>Abnormal length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400" dirty="0"/>
              <a:t>Abnormal angulation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006740" y="2442366"/>
            <a:ext cx="0" cy="45537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lalas01\AppData\Local\Temp\sc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629" y="1733215"/>
            <a:ext cx="3006671" cy="45758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3812964" y="3656685"/>
            <a:ext cx="309767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11990" y="3667493"/>
            <a:ext cx="29800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5856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Complications of </a:t>
            </a:r>
            <a:r>
              <a:rPr lang="en-US" dirty="0" err="1"/>
              <a:t>Physeal</a:t>
            </a:r>
            <a:r>
              <a:rPr lang="en-US" dirty="0"/>
              <a:t> Injuries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/>
        <p:txBody>
          <a:bodyPr anchor="t"/>
          <a:lstStyle/>
          <a:p>
            <a:pPr>
              <a:lnSpc>
                <a:spcPct val="100000"/>
              </a:lnSpc>
              <a:defRPr/>
            </a:pPr>
            <a:r>
              <a:rPr lang="en-US" dirty="0"/>
              <a:t>Premature fusion </a:t>
            </a:r>
            <a:r>
              <a:rPr lang="en-US" dirty="0" err="1"/>
              <a:t>physis</a:t>
            </a:r>
            <a:endParaRPr lang="en-US" dirty="0"/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  SH III and IV fractures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Growth disturbance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400" dirty="0"/>
              <a:t>Abnormal length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400" dirty="0"/>
              <a:t>Abnormal angulation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006740" y="2670050"/>
            <a:ext cx="0" cy="22768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Users\lalas01\AppData\Local\Temp\scl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140" y="1531626"/>
            <a:ext cx="3228975" cy="497743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756620" y="6473615"/>
            <a:ext cx="2324156" cy="36933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US" sz="1800" dirty="0" err="1">
                <a:solidFill>
                  <a:srgbClr val="FFCC00"/>
                </a:solidFill>
                <a:latin typeface="Arial" charset="0"/>
              </a:rPr>
              <a:t>Tibiotalar</a:t>
            </a:r>
            <a:r>
              <a:rPr lang="en-US" sz="1800" dirty="0">
                <a:solidFill>
                  <a:srgbClr val="FFCC00"/>
                </a:solidFill>
                <a:latin typeface="Arial" charset="0"/>
              </a:rPr>
              <a:t> Valgus</a:t>
            </a:r>
          </a:p>
        </p:txBody>
      </p:sp>
    </p:spTree>
    <p:extLst>
      <p:ext uri="{BB962C8B-B14F-4D97-AF65-F5344CB8AC3E}">
        <p14:creationId xmlns:p14="http://schemas.microsoft.com/office/powerpoint/2010/main" val="1201755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Complications of </a:t>
            </a:r>
            <a:r>
              <a:rPr lang="en-US" dirty="0" err="1"/>
              <a:t>Physeal</a:t>
            </a:r>
            <a:r>
              <a:rPr lang="en-US" dirty="0"/>
              <a:t> Injuries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/>
        <p:txBody>
          <a:bodyPr anchor="t"/>
          <a:lstStyle/>
          <a:p>
            <a:pPr>
              <a:lnSpc>
                <a:spcPct val="100000"/>
              </a:lnSpc>
              <a:defRPr/>
            </a:pPr>
            <a:r>
              <a:rPr lang="en-US" dirty="0"/>
              <a:t>Premature fusion </a:t>
            </a:r>
            <a:r>
              <a:rPr lang="en-US" dirty="0" err="1"/>
              <a:t>physis</a:t>
            </a:r>
            <a:endParaRPr lang="en-US" dirty="0"/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  SH III and IV fractures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Growth disturbance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400" dirty="0"/>
              <a:t>Abnormal length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400" dirty="0"/>
              <a:t>Abnormal angulation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006740" y="2670051"/>
            <a:ext cx="0" cy="2276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132" b="1132"/>
          <a:stretch>
            <a:fillRect/>
          </a:stretch>
        </p:blipFill>
        <p:spPr>
          <a:xfrm>
            <a:off x="1981200" y="1600202"/>
            <a:ext cx="4038600" cy="4525963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6452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Complications of </a:t>
            </a:r>
            <a:r>
              <a:rPr lang="en-US" dirty="0" err="1"/>
              <a:t>Physeal</a:t>
            </a:r>
            <a:r>
              <a:rPr lang="en-US" dirty="0"/>
              <a:t> Injuries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2"/>
          </p:nvPr>
        </p:nvSpPr>
        <p:spPr/>
        <p:txBody>
          <a:bodyPr anchor="t"/>
          <a:lstStyle/>
          <a:p>
            <a:pPr>
              <a:lnSpc>
                <a:spcPct val="100000"/>
              </a:lnSpc>
              <a:defRPr/>
            </a:pPr>
            <a:r>
              <a:rPr lang="en-US" dirty="0"/>
              <a:t>Premature fusion </a:t>
            </a:r>
            <a:r>
              <a:rPr lang="en-US" dirty="0" err="1"/>
              <a:t>physis</a:t>
            </a:r>
            <a:endParaRPr lang="en-US" dirty="0"/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  SH III and IV fractures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Growth disturbance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400" dirty="0"/>
              <a:t>Abnormal length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400" dirty="0"/>
              <a:t>Abnormal angulation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006740" y="2670051"/>
            <a:ext cx="0" cy="2276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b="3337"/>
          <a:stretch/>
        </p:blipFill>
        <p:spPr bwMode="auto">
          <a:xfrm>
            <a:off x="2604831" y="1531625"/>
            <a:ext cx="2208885" cy="48393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18196" y="6488668"/>
            <a:ext cx="4595155" cy="36933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algn="ctr">
              <a:buFont typeface="Wingdings" charset="0"/>
              <a:buNone/>
            </a:pPr>
            <a:r>
              <a:rPr lang="en-US" sz="1800" dirty="0">
                <a:solidFill>
                  <a:srgbClr val="FFCC00"/>
                </a:solidFill>
                <a:latin typeface="Arial" charset="0"/>
              </a:rPr>
              <a:t>Genu </a:t>
            </a:r>
            <a:r>
              <a:rPr lang="en-US" sz="1800" dirty="0" err="1">
                <a:solidFill>
                  <a:srgbClr val="FFCC00"/>
                </a:solidFill>
                <a:latin typeface="Arial" charset="0"/>
              </a:rPr>
              <a:t>valgum</a:t>
            </a:r>
            <a:r>
              <a:rPr lang="en-US" sz="1800" dirty="0">
                <a:solidFill>
                  <a:srgbClr val="FFCC00"/>
                </a:solidFill>
                <a:latin typeface="Arial" charset="0"/>
              </a:rPr>
              <a:t> and leg length discrepancy</a:t>
            </a:r>
          </a:p>
        </p:txBody>
      </p:sp>
    </p:spTree>
    <p:extLst>
      <p:ext uri="{BB962C8B-B14F-4D97-AF65-F5344CB8AC3E}">
        <p14:creationId xmlns:p14="http://schemas.microsoft.com/office/powerpoint/2010/main" val="27583681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4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577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 anchor="ctr">
            <a:normAutofit fontScale="90000"/>
          </a:bodyPr>
          <a:lstStyle/>
          <a:p>
            <a:br>
              <a:rPr lang="en-US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  <a:t>Clinical Scenario:</a:t>
            </a:r>
            <a:b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</a:br>
            <a:r>
              <a:rPr lang="en-US" sz="4400" dirty="0"/>
              <a:t>9 </a:t>
            </a:r>
            <a:r>
              <a:rPr lang="en-US" sz="4400" dirty="0" err="1"/>
              <a:t>yo</a:t>
            </a:r>
            <a:r>
              <a:rPr lang="en-US" sz="4400" dirty="0"/>
              <a:t> obese female with one month of left hip pain.</a:t>
            </a:r>
          </a:p>
        </p:txBody>
      </p:sp>
    </p:spTree>
    <p:extLst>
      <p:ext uri="{BB962C8B-B14F-4D97-AF65-F5344CB8AC3E}">
        <p14:creationId xmlns:p14="http://schemas.microsoft.com/office/powerpoint/2010/main" val="4062646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en-US" sz="4400" b="1" dirty="0">
                <a:solidFill>
                  <a:schemeClr val="accent1"/>
                </a:solidFill>
                <a:latin typeface="Arial" pitchFamily="34" charset="0"/>
              </a:rPr>
              <a:t>Clinical Presentation:</a:t>
            </a:r>
            <a:r>
              <a:rPr lang="en-US" sz="4400" dirty="0">
                <a:solidFill>
                  <a:schemeClr val="accent1"/>
                </a:solidFill>
                <a:latin typeface="Arial" pitchFamily="34" charset="0"/>
              </a:rPr>
              <a:t> </a:t>
            </a:r>
            <a:br>
              <a:rPr lang="en-US" sz="4400" dirty="0">
                <a:solidFill>
                  <a:schemeClr val="accent1"/>
                </a:solidFill>
                <a:latin typeface="Arial" pitchFamily="34" charset="0"/>
              </a:rPr>
            </a:br>
            <a:r>
              <a:rPr lang="en-US" sz="4400" dirty="0">
                <a:latin typeface="Arial" pitchFamily="34" charset="0"/>
              </a:rPr>
              <a:t>18 month old boy refusing to bear weight and crying. </a:t>
            </a:r>
            <a:r>
              <a:rPr lang="en-US" sz="4400" dirty="0" err="1">
                <a:latin typeface="Arial" pitchFamily="34" charset="0"/>
              </a:rPr>
              <a:t>Nonlocalizable</a:t>
            </a:r>
            <a:r>
              <a:rPr lang="en-US" sz="4400" dirty="0">
                <a:latin typeface="Arial" pitchFamily="34" charset="0"/>
              </a:rPr>
              <a:t> symptoms.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535817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most appropriate next step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AP radiograph of the right 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 and frog leg view of the right 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 and frog leg view of the pelvis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MRI of pelvis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9643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b="14175"/>
          <a:stretch/>
        </p:blipFill>
        <p:spPr bwMode="auto">
          <a:xfrm>
            <a:off x="2933700" y="888600"/>
            <a:ext cx="6360770" cy="5080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Line 1036"/>
          <p:cNvSpPr>
            <a:spLocks noChangeShapeType="1"/>
          </p:cNvSpPr>
          <p:nvPr/>
        </p:nvSpPr>
        <p:spPr bwMode="auto">
          <a:xfrm>
            <a:off x="3852454" y="3581400"/>
            <a:ext cx="338546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684870" y="5644003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</p:spTree>
    <p:extLst>
      <p:ext uri="{BB962C8B-B14F-4D97-AF65-F5344CB8AC3E}">
        <p14:creationId xmlns:p14="http://schemas.microsoft.com/office/powerpoint/2010/main" val="174796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924800" y="3170507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2"/>
            <a:ext cx="6364224" cy="55974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964424" y="5872356"/>
            <a:ext cx="12954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Frog-Leg</a:t>
            </a:r>
          </a:p>
        </p:txBody>
      </p:sp>
      <p:sp>
        <p:nvSpPr>
          <p:cNvPr id="12" name="Freeform 11"/>
          <p:cNvSpPr/>
          <p:nvPr/>
        </p:nvSpPr>
        <p:spPr>
          <a:xfrm>
            <a:off x="4162697" y="3030583"/>
            <a:ext cx="401028" cy="914400"/>
          </a:xfrm>
          <a:custGeom>
            <a:avLst/>
            <a:gdLst>
              <a:gd name="connsiteX0" fmla="*/ 0 w 401028"/>
              <a:gd name="connsiteY0" fmla="*/ 0 h 914400"/>
              <a:gd name="connsiteX1" fmla="*/ 169817 w 401028"/>
              <a:gd name="connsiteY1" fmla="*/ 130628 h 914400"/>
              <a:gd name="connsiteX2" fmla="*/ 274320 w 401028"/>
              <a:gd name="connsiteY2" fmla="*/ 274320 h 914400"/>
              <a:gd name="connsiteX3" fmla="*/ 339634 w 401028"/>
              <a:gd name="connsiteY3" fmla="*/ 431074 h 914400"/>
              <a:gd name="connsiteX4" fmla="*/ 391886 w 401028"/>
              <a:gd name="connsiteY4" fmla="*/ 561703 h 914400"/>
              <a:gd name="connsiteX5" fmla="*/ 391886 w 401028"/>
              <a:gd name="connsiteY5" fmla="*/ 718457 h 914400"/>
              <a:gd name="connsiteX6" fmla="*/ 300446 w 401028"/>
              <a:gd name="connsiteY6" fmla="*/ 914400 h 914400"/>
              <a:gd name="connsiteX7" fmla="*/ 300446 w 401028"/>
              <a:gd name="connsiteY7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1028" h="914400">
                <a:moveTo>
                  <a:pt x="0" y="0"/>
                </a:moveTo>
                <a:cubicBezTo>
                  <a:pt x="62048" y="42454"/>
                  <a:pt x="124097" y="84908"/>
                  <a:pt x="169817" y="130628"/>
                </a:cubicBezTo>
                <a:cubicBezTo>
                  <a:pt x="215537" y="176348"/>
                  <a:pt x="246017" y="224246"/>
                  <a:pt x="274320" y="274320"/>
                </a:cubicBezTo>
                <a:cubicBezTo>
                  <a:pt x="302623" y="324394"/>
                  <a:pt x="320040" y="383177"/>
                  <a:pt x="339634" y="431074"/>
                </a:cubicBezTo>
                <a:cubicBezTo>
                  <a:pt x="359228" y="478971"/>
                  <a:pt x="383177" y="513806"/>
                  <a:pt x="391886" y="561703"/>
                </a:cubicBezTo>
                <a:cubicBezTo>
                  <a:pt x="400595" y="609600"/>
                  <a:pt x="407126" y="659674"/>
                  <a:pt x="391886" y="718457"/>
                </a:cubicBezTo>
                <a:cubicBezTo>
                  <a:pt x="376646" y="777240"/>
                  <a:pt x="300446" y="914400"/>
                  <a:pt x="300446" y="914400"/>
                </a:cubicBezTo>
                <a:lnTo>
                  <a:pt x="300446" y="914400"/>
                </a:lnTo>
              </a:path>
            </a:pathLst>
          </a:custGeom>
          <a:noFill/>
          <a:ln w="38100">
            <a:solidFill>
              <a:srgbClr val="FF0000">
                <a:alpha val="27000"/>
              </a:srgb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924800" y="3170507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609602"/>
            <a:ext cx="6364224" cy="55974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964424" y="5872356"/>
            <a:ext cx="12954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Frog-Leg</a:t>
            </a:r>
          </a:p>
        </p:txBody>
      </p:sp>
      <p:sp>
        <p:nvSpPr>
          <p:cNvPr id="9" name="Line 1036"/>
          <p:cNvSpPr>
            <a:spLocks noChangeShapeType="1"/>
          </p:cNvSpPr>
          <p:nvPr/>
        </p:nvSpPr>
        <p:spPr bwMode="auto">
          <a:xfrm>
            <a:off x="3722370" y="3048000"/>
            <a:ext cx="39243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8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0" b="14175"/>
          <a:stretch/>
        </p:blipFill>
        <p:spPr bwMode="auto">
          <a:xfrm>
            <a:off x="1676400" y="1729594"/>
            <a:ext cx="4369526" cy="35207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924800" y="3170507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729594"/>
            <a:ext cx="4369526" cy="3515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246326" y="4910400"/>
            <a:ext cx="12954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Frog-Leg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399315" y="4910400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Right slipped Capital Femoral Epiphysis</a:t>
            </a:r>
          </a:p>
        </p:txBody>
      </p:sp>
    </p:spTree>
    <p:extLst>
      <p:ext uri="{BB962C8B-B14F-4D97-AF65-F5344CB8AC3E}">
        <p14:creationId xmlns:p14="http://schemas.microsoft.com/office/powerpoint/2010/main" val="377425978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5613" b="12658"/>
          <a:stretch/>
        </p:blipFill>
        <p:spPr bwMode="auto">
          <a:xfrm>
            <a:off x="6638744" y="1143002"/>
            <a:ext cx="3948939" cy="2763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7" b="12101"/>
          <a:stretch/>
        </p:blipFill>
        <p:spPr bwMode="auto">
          <a:xfrm>
            <a:off x="6638743" y="4073611"/>
            <a:ext cx="3979832" cy="25557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676400" y="1371600"/>
            <a:ext cx="4876800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n"/>
              <a:defRPr sz="2400">
                <a:solidFill>
                  <a:srgbClr val="DDDD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n"/>
              <a:defRPr sz="2000">
                <a:solidFill>
                  <a:srgbClr val="DDDD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Displacement of epiphysis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    posterior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    medial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Etiology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Multifactorial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Obesity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Delayed skeletal maturity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Hypothyroidism</a:t>
            </a:r>
          </a:p>
          <a:p>
            <a:pPr lvl="2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chemeClr val="tx1"/>
                </a:solidFill>
              </a:rPr>
              <a:t>hypogonadism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Rickets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828800" y="193010"/>
            <a:ext cx="8534400" cy="812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defRPr>
            </a:lvl9pPr>
          </a:lstStyle>
          <a:p>
            <a:pPr>
              <a:defRPr/>
            </a:pPr>
            <a:r>
              <a:rPr lang="en-US" sz="4000" kern="0" dirty="0">
                <a:solidFill>
                  <a:srgbClr val="FFFFFF"/>
                </a:solidFill>
              </a:rPr>
              <a:t>Slipped Capital Femoral Epiphysis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438400" y="19050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2590800" y="19050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2514600" y="23622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9978082" y="3580302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323175" y="6294707"/>
            <a:ext cx="12954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Frog-Leg</a:t>
            </a:r>
          </a:p>
        </p:txBody>
      </p:sp>
    </p:spTree>
    <p:extLst>
      <p:ext uri="{BB962C8B-B14F-4D97-AF65-F5344CB8AC3E}">
        <p14:creationId xmlns:p14="http://schemas.microsoft.com/office/powerpoint/2010/main" val="2030214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Slipped Capital Femoral Epiphysis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19794" y="3453408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62600" y="1371600"/>
            <a:ext cx="5181600" cy="472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dirty="0"/>
              <a:t>Clinical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400" dirty="0"/>
              <a:t>Poorly localized hip/groin pain may radiate to knee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400" dirty="0"/>
              <a:t>Can be bilateral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18-63%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Importance of  AP/frog leg both hips and pelvis</a:t>
            </a:r>
          </a:p>
          <a:p>
            <a:pPr marL="914400" lvl="2" indent="0">
              <a:lnSpc>
                <a:spcPct val="100000"/>
              </a:lnSpc>
              <a:buNone/>
              <a:defRPr/>
            </a:pPr>
            <a:endParaRPr lang="en-US" sz="2000" dirty="0"/>
          </a:p>
          <a:p>
            <a:pPr marL="914400" lvl="2" indent="0">
              <a:lnSpc>
                <a:spcPct val="100000"/>
              </a:lnSpc>
              <a:buNone/>
              <a:defRPr/>
            </a:pP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39705"/>
            <a:ext cx="4261416" cy="3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5252016" y="5067111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62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0" t="14571" r="6228" b="13512"/>
          <a:stretch/>
        </p:blipFill>
        <p:spPr bwMode="auto">
          <a:xfrm flipH="1">
            <a:off x="2362203" y="1371601"/>
            <a:ext cx="2588300" cy="26439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13" t="10730" r="12037" b="41493"/>
          <a:stretch/>
        </p:blipFill>
        <p:spPr bwMode="auto">
          <a:xfrm>
            <a:off x="2362204" y="4062721"/>
            <a:ext cx="2613659" cy="25617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Slipped Capital Femoral Epiphysis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62600" y="1371600"/>
            <a:ext cx="5181600" cy="472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dirty="0"/>
              <a:t>Clinical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400" dirty="0"/>
              <a:t>Poorly localized hip/groin pain may radiate to knee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400" dirty="0"/>
              <a:t>Can be bilateral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18-63%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Importance of  AP/frog leg both hips and pelvis</a:t>
            </a:r>
          </a:p>
          <a:p>
            <a:pPr marL="914400" lvl="2" indent="0">
              <a:lnSpc>
                <a:spcPct val="100000"/>
              </a:lnSpc>
              <a:buNone/>
              <a:defRPr/>
            </a:pPr>
            <a:endParaRPr lang="en-US" sz="20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655103" y="6289787"/>
            <a:ext cx="12954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Frog-Leg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667360" y="3656686"/>
            <a:ext cx="12954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Frog-Leg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60649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most appropriate next step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AP radiograph of the right 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 and frog leg view of the right 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AP and frog leg view of the pelvis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MRI of pelvis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0391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d\AppData\Local\Temp\scl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1"/>
            <a:ext cx="3092958" cy="31432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Slipped Capital Femoral Epiphysis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93158" y="4713558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62600" y="1371600"/>
            <a:ext cx="5181600" cy="472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dirty="0"/>
              <a:t>Clinical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400" dirty="0"/>
              <a:t>Poorly localized hip/groin pain may radiate to knee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400" dirty="0"/>
              <a:t>Can be bilateral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18-63%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Importance of  AP/frog leg both hips and pelvis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400" dirty="0"/>
              <a:t>Stable (90%) vs Unstable (10%)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Ability to bear weight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Avascular necrosis </a:t>
            </a:r>
          </a:p>
          <a:p>
            <a:pPr lvl="1">
              <a:lnSpc>
                <a:spcPct val="100000"/>
              </a:lnSpc>
              <a:defRPr/>
            </a:pPr>
            <a:endParaRPr lang="en-US" dirty="0"/>
          </a:p>
          <a:p>
            <a:pPr lvl="2">
              <a:lnSpc>
                <a:spcPct val="100000"/>
              </a:lnSpc>
              <a:defRPr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131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most appropriate next step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X-ray pelvis, legs and feet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X ray tibia/fibula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US hip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X ray foot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Xray</a:t>
            </a:r>
            <a:r>
              <a:rPr lang="en-US" dirty="0"/>
              <a:t> lumbar spine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4437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rad\AppData\Local\Temp\scl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1"/>
            <a:ext cx="3092958" cy="314325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Slipped Capital Femoral Epiphysis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693158" y="4713558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562600" y="1371600"/>
            <a:ext cx="5181600" cy="563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dirty="0"/>
              <a:t>Clinical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400" dirty="0"/>
              <a:t>Poorly localized hip/groin pain may radiate to knee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400" dirty="0"/>
              <a:t>Can be bilateral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18-63%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Importance of  AP/frog leg both hips and pelvis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400" dirty="0"/>
              <a:t>Stable (90%) vs Unstable (10%)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Ability to bear weight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Avascular necrosis </a:t>
            </a:r>
          </a:p>
          <a:p>
            <a:pPr lvl="1">
              <a:lnSpc>
                <a:spcPct val="100000"/>
              </a:lnSpc>
              <a:defRPr/>
            </a:pPr>
            <a:r>
              <a:rPr lang="en-US" sz="2400" dirty="0"/>
              <a:t>Acute vs chronic</a:t>
            </a:r>
          </a:p>
          <a:p>
            <a:pPr lvl="2">
              <a:lnSpc>
                <a:spcPct val="100000"/>
              </a:lnSpc>
              <a:defRPr/>
            </a:pPr>
            <a:r>
              <a:rPr lang="en-US" sz="2000" dirty="0"/>
              <a:t>Symptoms &lt;3 weeks</a:t>
            </a:r>
          </a:p>
          <a:p>
            <a:pPr lvl="1">
              <a:lnSpc>
                <a:spcPct val="100000"/>
              </a:lnSpc>
              <a:defRPr/>
            </a:pPr>
            <a:endParaRPr lang="en-US" dirty="0"/>
          </a:p>
          <a:p>
            <a:pPr lvl="2">
              <a:lnSpc>
                <a:spcPct val="100000"/>
              </a:lnSpc>
              <a:defRPr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53723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Slipped Capital Femoral Epiphysis</a:t>
            </a:r>
          </a:p>
        </p:txBody>
      </p:sp>
      <p:pic>
        <p:nvPicPr>
          <p:cNvPr id="9" name="Picture 2" descr="C:\Users\rad\AppData\Local\Temp\scl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47" t="26467" r="6044" b="18814"/>
          <a:stretch/>
        </p:blipFill>
        <p:spPr bwMode="auto">
          <a:xfrm>
            <a:off x="2057402" y="1295402"/>
            <a:ext cx="2671995" cy="26557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66" t="10825" r="7758" b="39709"/>
          <a:stretch/>
        </p:blipFill>
        <p:spPr bwMode="auto">
          <a:xfrm>
            <a:off x="2057402" y="3788103"/>
            <a:ext cx="2671995" cy="27890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119794" y="3429002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15000" y="1524000"/>
            <a:ext cx="5181600" cy="472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457200">
              <a:lnSpc>
                <a:spcPct val="100000"/>
              </a:lnSpc>
              <a:defRPr/>
            </a:pPr>
            <a:endParaRPr lang="en-US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429000" y="6248402"/>
            <a:ext cx="12954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Frog-Leg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19800" y="1371600"/>
            <a:ext cx="5181600" cy="563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dirty="0"/>
              <a:t>Radiographic findings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 err="1"/>
              <a:t>Physeal</a:t>
            </a:r>
            <a:r>
              <a:rPr lang="en-US" dirty="0"/>
              <a:t> widening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Posterior slip</a:t>
            </a:r>
          </a:p>
          <a:p>
            <a:pPr lvl="2">
              <a:lnSpc>
                <a:spcPct val="100000"/>
              </a:lnSpc>
              <a:defRPr/>
            </a:pPr>
            <a:endParaRPr lang="en-US" sz="2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885215" y="3788103"/>
            <a:ext cx="2506187" cy="2806999"/>
            <a:chOff x="3361212" y="3788102"/>
            <a:chExt cx="2506187" cy="2806998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60" t="14571" r="6228" b="13512"/>
            <a:stretch/>
          </p:blipFill>
          <p:spPr bwMode="auto">
            <a:xfrm>
              <a:off x="3361212" y="3788102"/>
              <a:ext cx="2506187" cy="28069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4571999" y="6257925"/>
              <a:ext cx="1295400" cy="334694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5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defRPr/>
              </a:pPr>
              <a:r>
                <a:rPr lang="en-US" sz="2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Frog-Leg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4522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Slipped Capital Femoral Epiphysis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15000" y="1524000"/>
            <a:ext cx="5181600" cy="472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457200">
              <a:lnSpc>
                <a:spcPct val="100000"/>
              </a:lnSpc>
              <a:defRPr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19800" y="1371600"/>
            <a:ext cx="5181600" cy="563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dirty="0"/>
              <a:t>Radiographic findings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 err="1"/>
              <a:t>Physeal</a:t>
            </a:r>
            <a:r>
              <a:rPr lang="en-US" dirty="0"/>
              <a:t> widening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Posterior slip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Klein’s line (AP) </a:t>
            </a:r>
          </a:p>
          <a:p>
            <a:pPr lvl="2">
              <a:lnSpc>
                <a:spcPct val="100000"/>
              </a:lnSpc>
              <a:defRPr/>
            </a:pPr>
            <a:endParaRPr lang="en-US" sz="2000" dirty="0"/>
          </a:p>
        </p:txBody>
      </p:sp>
      <p:pic>
        <p:nvPicPr>
          <p:cNvPr id="13" name="Picture 2" descr="C:\Users\rad\AppData\Local\Temp\scl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17" t="6625" r="6044" b="18814"/>
          <a:stretch/>
        </p:blipFill>
        <p:spPr bwMode="auto">
          <a:xfrm>
            <a:off x="1905000" y="2217275"/>
            <a:ext cx="4572000" cy="33378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2590800" y="3886201"/>
            <a:ext cx="495300" cy="571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475464" y="3954781"/>
            <a:ext cx="354330" cy="571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itle 1"/>
          <p:cNvSpPr txBox="1">
            <a:spLocks/>
          </p:cNvSpPr>
          <p:nvPr/>
        </p:nvSpPr>
        <p:spPr>
          <a:xfrm>
            <a:off x="5838825" y="5220434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44443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Slipped Capital Femoral Epiphysis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15000" y="1524000"/>
            <a:ext cx="5181600" cy="472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457200">
              <a:lnSpc>
                <a:spcPct val="100000"/>
              </a:lnSpc>
              <a:defRPr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19800" y="1371600"/>
            <a:ext cx="5181600" cy="563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dirty="0"/>
              <a:t>Radiographic findings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 err="1"/>
              <a:t>Physeal</a:t>
            </a:r>
            <a:r>
              <a:rPr lang="en-US" dirty="0"/>
              <a:t> widening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Posterior slip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Klein’s line (AP)</a:t>
            </a:r>
          </a:p>
          <a:p>
            <a:pPr lvl="2">
              <a:lnSpc>
                <a:spcPct val="100000"/>
              </a:lnSpc>
              <a:defRPr/>
            </a:pPr>
            <a:r>
              <a:rPr lang="en-US" dirty="0"/>
              <a:t> &gt;2mm ∆ from control hip</a:t>
            </a:r>
            <a:endParaRPr lang="en-US" sz="2000" dirty="0"/>
          </a:p>
          <a:p>
            <a:pPr lvl="2">
              <a:lnSpc>
                <a:spcPct val="100000"/>
              </a:lnSpc>
              <a:defRPr/>
            </a:pPr>
            <a:r>
              <a:rPr lang="en-US" dirty="0"/>
              <a:t>Importance of  AP/frog leg both hips and pelvis</a:t>
            </a:r>
          </a:p>
          <a:p>
            <a:pPr marL="914400" lvl="2" indent="0">
              <a:lnSpc>
                <a:spcPct val="100000"/>
              </a:lnSpc>
              <a:buNone/>
              <a:defRPr/>
            </a:pP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590800" y="3886201"/>
            <a:ext cx="495300" cy="571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475464" y="3954781"/>
            <a:ext cx="354330" cy="571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5613" b="12658"/>
          <a:stretch/>
        </p:blipFill>
        <p:spPr bwMode="auto">
          <a:xfrm>
            <a:off x="1905000" y="2324100"/>
            <a:ext cx="45720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 bwMode="auto">
          <a:xfrm flipV="1">
            <a:off x="2362200" y="3992831"/>
            <a:ext cx="495300" cy="571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 flipV="1">
            <a:off x="5410200" y="4038601"/>
            <a:ext cx="506730" cy="571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itle 1"/>
          <p:cNvSpPr txBox="1">
            <a:spLocks/>
          </p:cNvSpPr>
          <p:nvPr/>
        </p:nvSpPr>
        <p:spPr>
          <a:xfrm>
            <a:off x="5888355" y="5113607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46311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Slipped Capital Femoral Epiphysis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15000" y="1524000"/>
            <a:ext cx="5181600" cy="472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457200">
              <a:lnSpc>
                <a:spcPct val="100000"/>
              </a:lnSpc>
              <a:defRPr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19800" y="1371600"/>
            <a:ext cx="5181600" cy="563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dirty="0"/>
              <a:t>Radiographic findings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 err="1"/>
              <a:t>Physeal</a:t>
            </a:r>
            <a:r>
              <a:rPr lang="en-US" dirty="0"/>
              <a:t> widening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Posterior slip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Klein’s line (AP)</a:t>
            </a:r>
          </a:p>
          <a:p>
            <a:pPr lvl="2">
              <a:lnSpc>
                <a:spcPct val="100000"/>
              </a:lnSpc>
              <a:defRPr/>
            </a:pPr>
            <a:r>
              <a:rPr lang="en-US" dirty="0"/>
              <a:t> &gt;2mm ∆ from control hip</a:t>
            </a:r>
            <a:endParaRPr lang="en-US" sz="2000" dirty="0"/>
          </a:p>
          <a:p>
            <a:pPr lvl="2">
              <a:lnSpc>
                <a:spcPct val="100000"/>
              </a:lnSpc>
              <a:defRPr/>
            </a:pPr>
            <a:r>
              <a:rPr lang="en-US" dirty="0"/>
              <a:t>Importance of  AP/frog leg both hips and pelvis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Decreased height of epiphysis</a:t>
            </a:r>
          </a:p>
          <a:p>
            <a:pPr lvl="1">
              <a:lnSpc>
                <a:spcPct val="100000"/>
              </a:lnSpc>
              <a:defRPr/>
            </a:pPr>
            <a:endParaRPr lang="en-US" dirty="0"/>
          </a:p>
          <a:p>
            <a:pPr marL="914400" lvl="2" indent="0">
              <a:lnSpc>
                <a:spcPct val="100000"/>
              </a:lnSpc>
              <a:buNone/>
              <a:defRPr/>
            </a:pP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590800" y="3886201"/>
            <a:ext cx="495300" cy="571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475464" y="3954781"/>
            <a:ext cx="354330" cy="571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5613" b="12658"/>
          <a:stretch/>
        </p:blipFill>
        <p:spPr bwMode="auto">
          <a:xfrm>
            <a:off x="1905000" y="2324100"/>
            <a:ext cx="45720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 flipV="1">
            <a:off x="2971800" y="4038601"/>
            <a:ext cx="152400" cy="201931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 flipV="1">
            <a:off x="5257800" y="4069080"/>
            <a:ext cx="162846" cy="265176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itle 1"/>
          <p:cNvSpPr txBox="1">
            <a:spLocks/>
          </p:cNvSpPr>
          <p:nvPr/>
        </p:nvSpPr>
        <p:spPr>
          <a:xfrm>
            <a:off x="5829794" y="5113607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3208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Slipped Capital Femoral Epiphysis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15000" y="1524000"/>
            <a:ext cx="5181600" cy="4724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457200">
              <a:lnSpc>
                <a:spcPct val="100000"/>
              </a:lnSpc>
              <a:defRPr/>
            </a:pP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019800" y="1371600"/>
            <a:ext cx="5181600" cy="5638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en-US" sz="2800" dirty="0"/>
              <a:t>Radiographic findings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 err="1"/>
              <a:t>Physeal</a:t>
            </a:r>
            <a:r>
              <a:rPr lang="en-US" dirty="0"/>
              <a:t> widening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Posterior slip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Klein’s line (AP)</a:t>
            </a:r>
          </a:p>
          <a:p>
            <a:pPr lvl="2">
              <a:lnSpc>
                <a:spcPct val="100000"/>
              </a:lnSpc>
              <a:defRPr/>
            </a:pPr>
            <a:r>
              <a:rPr lang="en-US" dirty="0"/>
              <a:t> &gt;2mm ∆ from control hip</a:t>
            </a:r>
            <a:endParaRPr lang="en-US" sz="2000" dirty="0"/>
          </a:p>
          <a:p>
            <a:pPr lvl="2">
              <a:lnSpc>
                <a:spcPct val="100000"/>
              </a:lnSpc>
              <a:defRPr/>
            </a:pPr>
            <a:r>
              <a:rPr lang="en-US" dirty="0"/>
              <a:t>Importance of  AP/frog leg both hips and pelvis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/>
              <a:t>Decreased height of epiphysis</a:t>
            </a:r>
          </a:p>
          <a:p>
            <a:pPr lvl="1">
              <a:lnSpc>
                <a:spcPct val="100000"/>
              </a:lnSpc>
              <a:defRPr/>
            </a:pPr>
            <a:r>
              <a:rPr lang="en-US" dirty="0" err="1"/>
              <a:t>Metaphyseal</a:t>
            </a:r>
            <a:r>
              <a:rPr lang="en-US" dirty="0"/>
              <a:t> blanch sign</a:t>
            </a:r>
          </a:p>
          <a:p>
            <a:pPr lvl="1">
              <a:lnSpc>
                <a:spcPct val="100000"/>
              </a:lnSpc>
              <a:defRPr/>
            </a:pPr>
            <a:endParaRPr lang="en-US" dirty="0"/>
          </a:p>
          <a:p>
            <a:pPr marL="914400" lvl="2" indent="0">
              <a:lnSpc>
                <a:spcPct val="100000"/>
              </a:lnSpc>
              <a:buNone/>
              <a:defRPr/>
            </a:pP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2590800" y="3886201"/>
            <a:ext cx="495300" cy="571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 flipV="1">
            <a:off x="5475464" y="3954781"/>
            <a:ext cx="354330" cy="5715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2" t="5613" b="12658"/>
          <a:stretch/>
        </p:blipFill>
        <p:spPr bwMode="auto">
          <a:xfrm>
            <a:off x="1905000" y="2324100"/>
            <a:ext cx="45720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905500" y="5113607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2657475" y="4360546"/>
            <a:ext cx="152400" cy="201931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4549050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9" t="18837" r="12732" b="16205"/>
          <a:stretch>
            <a:fillRect/>
          </a:stretch>
        </p:blipFill>
        <p:spPr bwMode="auto">
          <a:xfrm>
            <a:off x="2762250" y="1390651"/>
            <a:ext cx="6553200" cy="4600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628904" y="6523307"/>
            <a:ext cx="6934199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 </a:t>
            </a:r>
            <a:r>
              <a:rPr lang="en-US" sz="2000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</a:t>
            </a:r>
            <a:r>
              <a:rPr lang="en-US" sz="2000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boy with decreased internal rotation left hip, no pain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05850" y="5656718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1394623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0" t="37567" r="22598" b="30307"/>
          <a:stretch>
            <a:fillRect/>
          </a:stretch>
        </p:blipFill>
        <p:spPr bwMode="auto">
          <a:xfrm>
            <a:off x="6210298" y="4114801"/>
            <a:ext cx="4381502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2" t="39200" r="21552" b="28848"/>
          <a:stretch>
            <a:fillRect/>
          </a:stretch>
        </p:blipFill>
        <p:spPr bwMode="auto">
          <a:xfrm>
            <a:off x="6248400" y="1457741"/>
            <a:ext cx="4343400" cy="2580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7" name="Rectangle 7"/>
          <p:cNvSpPr>
            <a:spLocks noRot="1" noChangeArrowheads="1"/>
          </p:cNvSpPr>
          <p:nvPr/>
        </p:nvSpPr>
        <p:spPr bwMode="auto">
          <a:xfrm>
            <a:off x="1524000" y="1219200"/>
            <a:ext cx="4191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endParaRPr lang="en-US" sz="6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Clinical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Hip pain with normal radiographs</a:t>
            </a:r>
            <a:endParaRPr lang="en-US" sz="105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Subtle findings on physical exam</a:t>
            </a:r>
          </a:p>
          <a:p>
            <a:pPr marL="1143000" lvl="2" indent="-228600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endParaRPr lang="en-US" sz="9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MRI Findings: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Mild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periphyseal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edema</a:t>
            </a:r>
          </a:p>
          <a:p>
            <a:pPr marL="800100" lvl="1" indent="-342900">
              <a:spcBef>
                <a:spcPct val="20000"/>
              </a:spcBef>
              <a:buClr>
                <a:schemeClr val="tx1"/>
              </a:buClr>
              <a:buSzPct val="70000"/>
              <a:buFont typeface="Arial" pitchFamily="34" charset="0"/>
              <a:buChar char="•"/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Early </a:t>
            </a:r>
            <a:r>
              <a:rPr lang="en-US" sz="240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physeal</a:t>
            </a:r>
            <a:r>
              <a:rPr 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changes prior to slip</a:t>
            </a:r>
          </a:p>
          <a:p>
            <a:pPr marL="742950" lvl="1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n"/>
              <a:defRPr/>
            </a:pPr>
            <a:endParaRPr lang="en-US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SzPct val="70000"/>
              <a:defRPr/>
            </a:pP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08" name="Oval 8"/>
          <p:cNvSpPr>
            <a:spLocks noChangeArrowheads="1"/>
          </p:cNvSpPr>
          <p:nvPr/>
        </p:nvSpPr>
        <p:spPr bwMode="auto">
          <a:xfrm>
            <a:off x="9352050" y="2753804"/>
            <a:ext cx="858753" cy="687003"/>
          </a:xfrm>
          <a:prstGeom prst="ellips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kern="0" dirty="0"/>
              <a:t>Pre-slip Left SCFE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1828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7"/>
          <a:stretch/>
        </p:blipFill>
        <p:spPr bwMode="auto">
          <a:xfrm>
            <a:off x="3714750" y="1981202"/>
            <a:ext cx="4114800" cy="26895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0" r="3672" b="7481"/>
          <a:stretch/>
        </p:blipFill>
        <p:spPr bwMode="auto">
          <a:xfrm>
            <a:off x="5867400" y="4363257"/>
            <a:ext cx="4173110" cy="2389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11"/>
          <a:stretch/>
        </p:blipFill>
        <p:spPr bwMode="auto">
          <a:xfrm>
            <a:off x="1981200" y="4363258"/>
            <a:ext cx="3645502" cy="23717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kern="0" dirty="0"/>
              <a:t>12 </a:t>
            </a:r>
            <a:r>
              <a:rPr lang="en-US" sz="4000" kern="0" dirty="0" err="1"/>
              <a:t>yo</a:t>
            </a:r>
            <a:r>
              <a:rPr lang="en-US" sz="4000" kern="0" dirty="0"/>
              <a:t> </a:t>
            </a:r>
            <a:r>
              <a:rPr lang="en-US" sz="4000" kern="0" dirty="0" err="1"/>
              <a:t>Rt</a:t>
            </a:r>
            <a:r>
              <a:rPr lang="en-US" sz="4000" kern="0" dirty="0"/>
              <a:t> hip pain, r/o RLQ pathology including mass or appendicitis</a:t>
            </a:r>
            <a:br>
              <a:rPr lang="en-US" sz="5400" kern="0" dirty="0"/>
            </a:b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047083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kern="0" dirty="0"/>
              <a:t>12 </a:t>
            </a:r>
            <a:r>
              <a:rPr lang="en-US" sz="4000" kern="0" dirty="0" err="1"/>
              <a:t>yo</a:t>
            </a:r>
            <a:r>
              <a:rPr lang="en-US" sz="4000" kern="0" dirty="0"/>
              <a:t> </a:t>
            </a:r>
            <a:r>
              <a:rPr lang="en-US" sz="4000" kern="0" dirty="0" err="1"/>
              <a:t>Rt</a:t>
            </a:r>
            <a:r>
              <a:rPr lang="en-US" sz="4000" kern="0" dirty="0"/>
              <a:t> hip pain, r/o RLQ pathology including mass or appendicitis</a:t>
            </a:r>
            <a:br>
              <a:rPr lang="en-US" sz="5400" kern="0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1"/>
          <a:stretch/>
        </p:blipFill>
        <p:spPr bwMode="auto">
          <a:xfrm>
            <a:off x="4191000" y="1905000"/>
            <a:ext cx="3645502" cy="17938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" t="11262" r="3868" b="5267"/>
          <a:stretch/>
        </p:blipFill>
        <p:spPr bwMode="auto">
          <a:xfrm>
            <a:off x="6277307" y="4218550"/>
            <a:ext cx="4381168" cy="246319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218549"/>
            <a:ext cx="4344062" cy="24631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412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ide upward diagonal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000" dirty="0">
                <a:latin typeface="Arial" charset="0"/>
                <a:ea typeface="MS PGothic" charset="0"/>
                <a:cs typeface="Arial" charset="0"/>
              </a:rPr>
              <a:t>“PAIN”</a:t>
            </a:r>
          </a:p>
        </p:txBody>
      </p:sp>
      <p:pic>
        <p:nvPicPr>
          <p:cNvPr id="717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83621"/>
            <a:ext cx="2643188" cy="545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211763" y="2249488"/>
            <a:ext cx="194945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66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5213699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5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3559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476877"/>
            <a:ext cx="7772400" cy="1470025"/>
          </a:xfrm>
        </p:spPr>
        <p:txBody>
          <a:bodyPr anchor="b">
            <a:normAutofit fontScale="90000"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  <a:t>Clinical Scenario:</a:t>
            </a:r>
            <a:b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</a:br>
            <a:r>
              <a:rPr lang="en-US" sz="4400" dirty="0">
                <a:latin typeface="Arial" charset="0"/>
                <a:ea typeface="MS PGothic" charset="0"/>
                <a:cs typeface="Arial" charset="0"/>
              </a:rPr>
              <a:t>9 </a:t>
            </a:r>
            <a:r>
              <a:rPr lang="en-US" sz="4400" dirty="0" err="1">
                <a:latin typeface="Arial" charset="0"/>
                <a:ea typeface="MS PGothic" charset="0"/>
                <a:cs typeface="Arial" charset="0"/>
              </a:rPr>
              <a:t>yo</a:t>
            </a:r>
            <a:r>
              <a:rPr lang="en-US" sz="4400" dirty="0">
                <a:latin typeface="Arial" charset="0"/>
                <a:ea typeface="MS PGothic" charset="0"/>
                <a:cs typeface="Arial" charset="0"/>
              </a:rPr>
              <a:t> female with back pain for 2 weeks. Two months of left wrist pain and swelling.</a:t>
            </a:r>
            <a:br>
              <a:rPr lang="en-US" sz="4400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802289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56844"/>
            <a:ext cx="4409442" cy="474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1"/>
          <a:stretch/>
        </p:blipFill>
        <p:spPr bwMode="auto">
          <a:xfrm>
            <a:off x="6457320" y="1056846"/>
            <a:ext cx="3829683" cy="4744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16525" y="5478167"/>
            <a:ext cx="6096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203425" y="5478167"/>
            <a:ext cx="1066800" cy="334695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336816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87" y="1122841"/>
            <a:ext cx="3789415" cy="4710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1"/>
          <a:stretch/>
        </p:blipFill>
        <p:spPr bwMode="auto">
          <a:xfrm>
            <a:off x="6284335" y="1122841"/>
            <a:ext cx="3829683" cy="4744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957575" y="5478166"/>
            <a:ext cx="910740" cy="33855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Normal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8221060" y="5519086"/>
            <a:ext cx="1821480" cy="33855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Demineralization</a:t>
            </a:r>
          </a:p>
        </p:txBody>
      </p:sp>
    </p:spTree>
    <p:extLst>
      <p:ext uri="{BB962C8B-B14F-4D97-AF65-F5344CB8AC3E}">
        <p14:creationId xmlns:p14="http://schemas.microsoft.com/office/powerpoint/2010/main" val="21948554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87" y="1122841"/>
            <a:ext cx="3789415" cy="47107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1"/>
          <a:stretch/>
        </p:blipFill>
        <p:spPr bwMode="auto">
          <a:xfrm>
            <a:off x="6284335" y="1122841"/>
            <a:ext cx="3829683" cy="4744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648203" y="5486400"/>
            <a:ext cx="1219199" cy="33855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Norma</a:t>
            </a:r>
            <a:r>
              <a:rPr lang="en-US" sz="1600" dirty="0">
                <a:solidFill>
                  <a:srgbClr val="FFCC00"/>
                </a:solidFill>
                <a:latin typeface="Arial" charset="0"/>
              </a:rPr>
              <a:t>l</a:t>
            </a:r>
          </a:p>
        </p:txBody>
      </p:sp>
      <p:sp>
        <p:nvSpPr>
          <p:cNvPr id="2" name="Oval 1"/>
          <p:cNvSpPr/>
          <p:nvPr/>
        </p:nvSpPr>
        <p:spPr>
          <a:xfrm rot="1101262">
            <a:off x="8052644" y="2133600"/>
            <a:ext cx="914400" cy="2895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556555" y="5254276"/>
            <a:ext cx="2543175" cy="584776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Multiple vertebral compression fractures</a:t>
            </a:r>
          </a:p>
        </p:txBody>
      </p:sp>
    </p:spTree>
    <p:extLst>
      <p:ext uri="{BB962C8B-B14F-4D97-AF65-F5344CB8AC3E}">
        <p14:creationId xmlns:p14="http://schemas.microsoft.com/office/powerpoint/2010/main" val="34926218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1"/>
          <a:stretch/>
        </p:blipFill>
        <p:spPr bwMode="auto">
          <a:xfrm>
            <a:off x="6284335" y="1122841"/>
            <a:ext cx="3829683" cy="4744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 rot="1101262">
            <a:off x="8052644" y="2133600"/>
            <a:ext cx="914400" cy="2895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7556555" y="5254276"/>
            <a:ext cx="2543175" cy="584776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Multiple vertebral compression fractures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idx="1"/>
          </p:nvPr>
        </p:nvSpPr>
        <p:spPr>
          <a:xfrm>
            <a:off x="1694090" y="1179888"/>
            <a:ext cx="4705490" cy="4525963"/>
          </a:xfrm>
        </p:spPr>
        <p:txBody>
          <a:bodyPr anchor="t">
            <a:normAutofit/>
          </a:bodyPr>
          <a:lstStyle/>
          <a:p>
            <a:pPr marL="514350" indent="-457200">
              <a:lnSpc>
                <a:spcPct val="100000"/>
              </a:lnSpc>
            </a:pPr>
            <a:r>
              <a:rPr lang="en-US" dirty="0"/>
              <a:t>Compression fractures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dirty="0"/>
              <a:t>Trauma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dirty="0"/>
              <a:t>Steroids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dirty="0"/>
              <a:t>Osteogenesis imperfecta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dirty="0"/>
              <a:t>Leukemia/lymphoma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dirty="0"/>
              <a:t>LCH</a:t>
            </a:r>
          </a:p>
          <a:p>
            <a:pPr marL="914400" lvl="1" indent="-457200">
              <a:lnSpc>
                <a:spcPct val="100000"/>
              </a:lnSpc>
            </a:pPr>
            <a:r>
              <a:rPr lang="en-US" dirty="0"/>
              <a:t>Metastasis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474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66021"/>
            <a:ext cx="8229600" cy="4525963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dirty="0"/>
              <a:t>Her mom reports no history of an underlying medical condition. There is no history or trauma. She does not take any medications.</a:t>
            </a:r>
          </a:p>
        </p:txBody>
      </p:sp>
    </p:spTree>
    <p:extLst>
      <p:ext uri="{BB962C8B-B14F-4D97-AF65-F5344CB8AC3E}">
        <p14:creationId xmlns:p14="http://schemas.microsoft.com/office/powerpoint/2010/main" val="38904512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Leukemia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981200" y="1600202"/>
            <a:ext cx="4267200" cy="4525963"/>
          </a:xfrm>
        </p:spPr>
        <p:txBody>
          <a:bodyPr anchor="t"/>
          <a:lstStyle/>
          <a:p>
            <a:pPr>
              <a:lnSpc>
                <a:spcPts val="2400"/>
              </a:lnSpc>
            </a:pPr>
            <a:r>
              <a:rPr lang="en-US" dirty="0"/>
              <a:t>Musculoskeletal symptoms</a:t>
            </a:r>
          </a:p>
          <a:p>
            <a:pPr lvl="1">
              <a:lnSpc>
                <a:spcPts val="2400"/>
              </a:lnSpc>
            </a:pPr>
            <a:r>
              <a:rPr lang="en-US" dirty="0"/>
              <a:t>20-50% </a:t>
            </a:r>
            <a:r>
              <a:rPr lang="en-US" dirty="0" err="1"/>
              <a:t>pts</a:t>
            </a:r>
            <a:endParaRPr lang="en-US" dirty="0"/>
          </a:p>
          <a:p>
            <a:pPr marL="457200" lvl="1" indent="0">
              <a:lnSpc>
                <a:spcPts val="2400"/>
              </a:lnSpc>
              <a:buNone/>
            </a:pPr>
            <a:endParaRPr lang="en-US" dirty="0"/>
          </a:p>
          <a:p>
            <a:pPr>
              <a:lnSpc>
                <a:spcPts val="2400"/>
              </a:lnSpc>
            </a:pPr>
            <a:r>
              <a:rPr lang="en-US" dirty="0" err="1"/>
              <a:t>Sinigaglia</a:t>
            </a:r>
            <a:r>
              <a:rPr lang="en-US" dirty="0"/>
              <a:t> et al (2008)</a:t>
            </a:r>
          </a:p>
          <a:p>
            <a:pPr lvl="1">
              <a:lnSpc>
                <a:spcPts val="2400"/>
              </a:lnSpc>
            </a:pPr>
            <a:r>
              <a:rPr lang="en-US" dirty="0"/>
              <a:t>Pain</a:t>
            </a:r>
          </a:p>
          <a:p>
            <a:pPr lvl="1">
              <a:lnSpc>
                <a:spcPts val="2400"/>
              </a:lnSpc>
            </a:pPr>
            <a:r>
              <a:rPr lang="en-US" dirty="0"/>
              <a:t>Functional impairment</a:t>
            </a:r>
          </a:p>
          <a:p>
            <a:pPr lvl="1">
              <a:lnSpc>
                <a:spcPts val="2400"/>
              </a:lnSpc>
            </a:pPr>
            <a:r>
              <a:rPr lang="en-US" dirty="0"/>
              <a:t>Limping</a:t>
            </a:r>
          </a:p>
          <a:p>
            <a:pPr lvl="1">
              <a:lnSpc>
                <a:spcPts val="2400"/>
              </a:lnSpc>
            </a:pPr>
            <a:r>
              <a:rPr lang="en-US" dirty="0"/>
              <a:t>Swelling</a:t>
            </a:r>
          </a:p>
          <a:p>
            <a:pPr lvl="1">
              <a:lnSpc>
                <a:spcPts val="2400"/>
              </a:lnSpc>
            </a:pPr>
            <a:r>
              <a:rPr lang="en-US" dirty="0"/>
              <a:t>Joint effusion</a:t>
            </a:r>
          </a:p>
          <a:p>
            <a:pPr lvl="1">
              <a:lnSpc>
                <a:spcPts val="2400"/>
              </a:lnSpc>
            </a:pPr>
            <a:endParaRPr lang="en-US" dirty="0"/>
          </a:p>
          <a:p>
            <a:pPr marL="0" indent="0">
              <a:lnSpc>
                <a:spcPts val="2400"/>
              </a:lnSpc>
              <a:buNone/>
            </a:pPr>
            <a:endParaRPr lang="en-US" dirty="0"/>
          </a:p>
          <a:p>
            <a:pPr marL="0" indent="0">
              <a:lnSpc>
                <a:spcPts val="2400"/>
              </a:lnSpc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11"/>
          <a:stretch/>
        </p:blipFill>
        <p:spPr bwMode="auto">
          <a:xfrm>
            <a:off x="6477003" y="1371602"/>
            <a:ext cx="3829683" cy="4744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67561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Leukemia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324600" y="1600202"/>
            <a:ext cx="4267200" cy="4525963"/>
          </a:xfrm>
        </p:spPr>
        <p:txBody>
          <a:bodyPr anchor="t">
            <a:normAutofit fontScale="92500"/>
          </a:bodyPr>
          <a:lstStyle/>
          <a:p>
            <a:pPr>
              <a:lnSpc>
                <a:spcPts val="2400"/>
              </a:lnSpc>
            </a:pPr>
            <a:r>
              <a:rPr lang="en-US" dirty="0"/>
              <a:t>Musculoskeletal symptoms</a:t>
            </a:r>
          </a:p>
          <a:p>
            <a:pPr lvl="1">
              <a:lnSpc>
                <a:spcPts val="2400"/>
              </a:lnSpc>
            </a:pPr>
            <a:r>
              <a:rPr lang="en-US" dirty="0"/>
              <a:t>20-50% </a:t>
            </a:r>
            <a:r>
              <a:rPr lang="en-US" dirty="0" err="1"/>
              <a:t>pts</a:t>
            </a:r>
            <a:endParaRPr lang="en-US" dirty="0"/>
          </a:p>
          <a:p>
            <a:pPr lvl="1">
              <a:lnSpc>
                <a:spcPts val="2400"/>
              </a:lnSpc>
            </a:pPr>
            <a:endParaRPr lang="en-US" dirty="0"/>
          </a:p>
          <a:p>
            <a:pPr>
              <a:lnSpc>
                <a:spcPts val="2400"/>
              </a:lnSpc>
            </a:pPr>
            <a:r>
              <a:rPr lang="en-US" dirty="0"/>
              <a:t>Radiographic manifestations</a:t>
            </a:r>
          </a:p>
          <a:p>
            <a:pPr lvl="1">
              <a:lnSpc>
                <a:spcPts val="2400"/>
              </a:lnSpc>
            </a:pPr>
            <a:r>
              <a:rPr lang="en-US" dirty="0"/>
              <a:t> Generalized osteopenia </a:t>
            </a:r>
          </a:p>
          <a:p>
            <a:pPr lvl="1">
              <a:lnSpc>
                <a:spcPts val="2400"/>
              </a:lnSpc>
            </a:pPr>
            <a:r>
              <a:rPr lang="en-US" dirty="0" err="1"/>
              <a:t>Metaphyseal</a:t>
            </a:r>
            <a:r>
              <a:rPr lang="en-US" dirty="0"/>
              <a:t> lucent band</a:t>
            </a:r>
          </a:p>
          <a:p>
            <a:pPr lvl="1">
              <a:lnSpc>
                <a:spcPts val="2400"/>
              </a:lnSpc>
            </a:pPr>
            <a:r>
              <a:rPr lang="en-US" dirty="0"/>
              <a:t>Periosteal reaction</a:t>
            </a:r>
          </a:p>
          <a:p>
            <a:pPr lvl="1">
              <a:lnSpc>
                <a:spcPts val="2400"/>
              </a:lnSpc>
            </a:pPr>
            <a:r>
              <a:rPr lang="en-US" dirty="0" err="1"/>
              <a:t>Osteosclerosis</a:t>
            </a:r>
            <a:endParaRPr lang="en-US" dirty="0"/>
          </a:p>
          <a:p>
            <a:pPr lvl="1">
              <a:lnSpc>
                <a:spcPts val="2400"/>
              </a:lnSpc>
            </a:pPr>
            <a:r>
              <a:rPr lang="en-US" dirty="0" err="1"/>
              <a:t>Osteolysis</a:t>
            </a:r>
            <a:endParaRPr lang="en-US" dirty="0"/>
          </a:p>
          <a:p>
            <a:pPr lvl="1">
              <a:lnSpc>
                <a:spcPts val="2400"/>
              </a:lnSpc>
            </a:pPr>
            <a:r>
              <a:rPr lang="en-US" dirty="0"/>
              <a:t>Pathologic fracture</a:t>
            </a:r>
          </a:p>
          <a:p>
            <a:pPr lvl="1">
              <a:lnSpc>
                <a:spcPts val="2400"/>
              </a:lnSpc>
            </a:pPr>
            <a:r>
              <a:rPr lang="en-US" dirty="0" err="1"/>
              <a:t>Permeative</a:t>
            </a:r>
            <a:r>
              <a:rPr lang="en-US" dirty="0"/>
              <a:t> bone lesion</a:t>
            </a:r>
          </a:p>
          <a:p>
            <a:pPr lvl="1">
              <a:lnSpc>
                <a:spcPts val="2400"/>
              </a:lnSpc>
            </a:pPr>
            <a:endParaRPr lang="en-US" dirty="0"/>
          </a:p>
          <a:p>
            <a:pPr marL="457200" lvl="1" indent="0">
              <a:lnSpc>
                <a:spcPts val="2400"/>
              </a:lnSpc>
              <a:buNone/>
            </a:pPr>
            <a:endParaRPr lang="en-US" dirty="0"/>
          </a:p>
          <a:p>
            <a:pPr marL="0" indent="0">
              <a:lnSpc>
                <a:spcPts val="2400"/>
              </a:lnSpc>
              <a:buNone/>
            </a:pPr>
            <a:endParaRPr lang="en-US" dirty="0"/>
          </a:p>
          <a:p>
            <a:pPr marL="0" indent="0">
              <a:lnSpc>
                <a:spcPts val="2400"/>
              </a:lnSpc>
              <a:buNone/>
            </a:pPr>
            <a:endParaRPr lang="en-US" dirty="0"/>
          </a:p>
        </p:txBody>
      </p:sp>
      <p:pic>
        <p:nvPicPr>
          <p:cNvPr id="5" name="Picture 4" descr="C:\Users\lalas01\AppData\Local\Temp\scl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9013" r="9107" b="9910"/>
          <a:stretch/>
        </p:blipFill>
        <p:spPr bwMode="auto">
          <a:xfrm>
            <a:off x="1905003" y="1447800"/>
            <a:ext cx="2807123" cy="22811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lalas01\AppData\Local\Temp\scl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93" t="10610" r="24253" b="16343"/>
          <a:stretch/>
        </p:blipFill>
        <p:spPr bwMode="auto">
          <a:xfrm>
            <a:off x="3733800" y="3048000"/>
            <a:ext cx="2438400" cy="3276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5575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dirty="0"/>
              <a:t>The most common osseous manifestation of leukemia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Pathologic fractures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Metaphyseal</a:t>
            </a:r>
            <a:r>
              <a:rPr lang="en-US" dirty="0"/>
              <a:t> lucent bands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Osteoporosis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Lytic lesion</a:t>
            </a:r>
          </a:p>
        </p:txBody>
      </p:sp>
    </p:spTree>
    <p:extLst>
      <p:ext uri="{BB962C8B-B14F-4D97-AF65-F5344CB8AC3E}">
        <p14:creationId xmlns:p14="http://schemas.microsoft.com/office/powerpoint/2010/main" val="3428945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Wide upward diagonal"/>
          <p:cNvSpPr>
            <a:spLocks noGrp="1"/>
          </p:cNvSpPr>
          <p:nvPr>
            <p:ph type="title"/>
          </p:nvPr>
        </p:nvSpPr>
        <p:spPr>
          <a:xfrm>
            <a:off x="1981200" y="89621"/>
            <a:ext cx="8305800" cy="1096963"/>
          </a:xfrm>
          <a:noFill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ea typeface="ＭＳ Ｐゴシック" charset="0"/>
                <a:cs typeface="+mj-cs"/>
              </a:rPr>
              <a:t>ACR Appropriateness Criteria: </a:t>
            </a:r>
            <a:br>
              <a:rPr lang="en-US" dirty="0">
                <a:ea typeface="ＭＳ Ｐゴシック" charset="0"/>
                <a:cs typeface="+mj-cs"/>
              </a:rPr>
            </a:br>
            <a:r>
              <a:rPr lang="en-US" sz="3200" dirty="0">
                <a:ea typeface="ＭＳ Ｐゴシック" charset="0"/>
              </a:rPr>
              <a:t>Limping child 0-5 years</a:t>
            </a:r>
            <a:endParaRPr lang="en-US" dirty="0">
              <a:ea typeface="ＭＳ Ｐゴシック" charset="0"/>
              <a:cs typeface="+mj-cs"/>
            </a:endParaRPr>
          </a:p>
        </p:txBody>
      </p:sp>
      <p:pic>
        <p:nvPicPr>
          <p:cNvPr id="8195" name="Picture 2" descr="Screen Shot 2013-10-10 at 9.22.49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" t="13734" r="6458" b="1399"/>
          <a:stretch>
            <a:fillRect/>
          </a:stretch>
        </p:blipFill>
        <p:spPr bwMode="auto">
          <a:xfrm>
            <a:off x="2544766" y="1455730"/>
            <a:ext cx="7132637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2590800" y="2334110"/>
            <a:ext cx="1066800" cy="184151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4572003" y="1759310"/>
            <a:ext cx="1539875" cy="166688"/>
          </a:xfrm>
          <a:prstGeom prst="rect">
            <a:avLst/>
          </a:prstGeom>
          <a:solidFill>
            <a:srgbClr val="FFCC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486400" y="2366471"/>
            <a:ext cx="230188" cy="207963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149978" y="2366471"/>
            <a:ext cx="1012825" cy="160339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91229" y="6388905"/>
            <a:ext cx="4648199" cy="496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800" dirty="0" err="1">
                <a:solidFill>
                  <a:schemeClr val="bg1"/>
                </a:solidFill>
              </a:rPr>
              <a:t>Milla</a:t>
            </a:r>
            <a:r>
              <a:rPr lang="en-US" sz="800" dirty="0">
                <a:solidFill>
                  <a:schemeClr val="bg1"/>
                </a:solidFill>
              </a:rPr>
              <a:t> S, Coley BD, </a:t>
            </a:r>
            <a:r>
              <a:rPr lang="en-US" sz="800" dirty="0" err="1">
                <a:solidFill>
                  <a:schemeClr val="bg1"/>
                </a:solidFill>
              </a:rPr>
              <a:t>Karmazyn</a:t>
            </a:r>
            <a:r>
              <a:rPr lang="en-US" sz="800" dirty="0">
                <a:solidFill>
                  <a:schemeClr val="bg1"/>
                </a:solidFill>
              </a:rPr>
              <a:t> B et al ACR Appropriateness Criteria® Limping Child – Ages 0-5. Available at http://www.acr.org/Quality-Safety/Appropriateness-Criteria. American College of Radiology. Accessed August 31, 2015</a:t>
            </a:r>
          </a:p>
        </p:txBody>
      </p:sp>
    </p:spTree>
    <p:extLst>
      <p:ext uri="{BB962C8B-B14F-4D97-AF65-F5344CB8AC3E}">
        <p14:creationId xmlns:p14="http://schemas.microsoft.com/office/powerpoint/2010/main" val="26847089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1" grpId="0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4000" dirty="0"/>
              <a:t>The most common osseous manifestation of leukemia is: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Pathologic fractures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Metaphyseal</a:t>
            </a:r>
            <a:r>
              <a:rPr lang="en-US" dirty="0"/>
              <a:t> lucent bands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Osteoporosis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Lytic lesion</a:t>
            </a:r>
          </a:p>
        </p:txBody>
      </p:sp>
    </p:spTree>
    <p:extLst>
      <p:ext uri="{BB962C8B-B14F-4D97-AF65-F5344CB8AC3E}">
        <p14:creationId xmlns:p14="http://schemas.microsoft.com/office/powerpoint/2010/main" val="315245093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6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0526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209800" y="2214682"/>
            <a:ext cx="7772400" cy="1470025"/>
          </a:xfrm>
        </p:spPr>
        <p:txBody>
          <a:bodyPr anchor="ctr">
            <a:normAutofit fontScale="90000"/>
          </a:bodyPr>
          <a:lstStyle/>
          <a:p>
            <a:br>
              <a:rPr lang="en-US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  <a:t>Clinical Scenario:</a:t>
            </a:r>
            <a:b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</a:br>
            <a:r>
              <a:rPr lang="en-US" sz="4400" dirty="0"/>
              <a:t>1 month old male presenting with cough.</a:t>
            </a:r>
          </a:p>
        </p:txBody>
      </p:sp>
    </p:spTree>
    <p:extLst>
      <p:ext uri="{BB962C8B-B14F-4D97-AF65-F5344CB8AC3E}">
        <p14:creationId xmlns:p14="http://schemas.microsoft.com/office/powerpoint/2010/main" val="161652779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lalas01\AppData\Local\Temp\scl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1"/>
            <a:ext cx="8559800" cy="646780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15561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next best step: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Tc-99m bone scan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Discharge home with supportive care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Skeletal survey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Admit for IV antibiotics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07867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Healing posterior rib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lalas01\AppData\Local\Temp\scl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201" y="1531626"/>
            <a:ext cx="6132215" cy="46335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803734" y="3580791"/>
            <a:ext cx="379475" cy="758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6825280" y="3848383"/>
            <a:ext cx="379475" cy="758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6753696" y="4112056"/>
            <a:ext cx="379475" cy="7589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38774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lalas01\AppData\Local\Temp\scl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250" y="1759309"/>
            <a:ext cx="7549302" cy="4665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94454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 abuse – rib fractures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One of most common and specific injuries in abused </a:t>
            </a:r>
            <a:r>
              <a:rPr lang="en-US" dirty="0" err="1"/>
              <a:t>childnre</a:t>
            </a:r>
            <a:r>
              <a:rPr lang="en-US" dirty="0"/>
              <a:t>; PPV up to 95% in children &lt; 3yo</a:t>
            </a:r>
          </a:p>
          <a:p>
            <a:r>
              <a:rPr lang="en-US" dirty="0"/>
              <a:t>No known association with birth trauma</a:t>
            </a:r>
          </a:p>
          <a:p>
            <a:r>
              <a:rPr lang="en-US" dirty="0"/>
              <a:t>Other high specificity for abuse fractures:</a:t>
            </a:r>
          </a:p>
          <a:p>
            <a:pPr marL="863600" indent="-330200"/>
            <a:r>
              <a:rPr lang="en-US" dirty="0"/>
              <a:t>	Classic metaphyseal lesion, aka corner/bucket handle </a:t>
            </a:r>
            <a:r>
              <a:rPr lang="en-US" dirty="0" err="1"/>
              <a:t>fx</a:t>
            </a:r>
            <a:endParaRPr lang="en-US" dirty="0"/>
          </a:p>
          <a:p>
            <a:pPr marL="863600" indent="-330200"/>
            <a:r>
              <a:rPr lang="en-US" dirty="0"/>
              <a:t>	“S” fractures: sternum, spinous process, scapula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0D63A8-1BD4-8C40-87E6-7CA22DAD2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9790" y="2186551"/>
            <a:ext cx="2527410" cy="17017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B7C3EB-8D0D-B145-B2DA-8D8406FE684F}"/>
              </a:ext>
            </a:extLst>
          </p:cNvPr>
          <p:cNvSpPr txBox="1"/>
          <p:nvPr/>
        </p:nvSpPr>
        <p:spPr>
          <a:xfrm>
            <a:off x="9054990" y="3869769"/>
            <a:ext cx="3137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radiologyassistant.com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1930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7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350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2209800" y="2214682"/>
            <a:ext cx="7772400" cy="1470025"/>
          </a:xfrm>
        </p:spPr>
        <p:txBody>
          <a:bodyPr anchor="ctr">
            <a:normAutofit fontScale="90000"/>
          </a:bodyPr>
          <a:lstStyle/>
          <a:p>
            <a:br>
              <a:rPr lang="en-US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  <a:t>Clinical Scenario:</a:t>
            </a:r>
            <a:br>
              <a:rPr lang="en-US" sz="4400" b="1" dirty="0">
                <a:solidFill>
                  <a:schemeClr val="accent1"/>
                </a:solidFill>
                <a:latin typeface="Arial" charset="0"/>
                <a:ea typeface="MS PGothic" charset="0"/>
                <a:cs typeface="Arial" charset="0"/>
              </a:rPr>
            </a:br>
            <a:r>
              <a:rPr lang="en-US" sz="4400" dirty="0"/>
              <a:t>13 </a:t>
            </a:r>
            <a:r>
              <a:rPr lang="en-US" sz="4400" dirty="0" err="1"/>
              <a:t>yo</a:t>
            </a:r>
            <a:r>
              <a:rPr lang="en-US" sz="4400" dirty="0"/>
              <a:t> female presenting with right knee pain, swelling, and ecchymosis after twisting her knee while jumping rope. She cannot actively extend her knee.  </a:t>
            </a:r>
          </a:p>
        </p:txBody>
      </p:sp>
    </p:spTree>
    <p:extLst>
      <p:ext uri="{BB962C8B-B14F-4D97-AF65-F5344CB8AC3E}">
        <p14:creationId xmlns:p14="http://schemas.microsoft.com/office/powerpoint/2010/main" val="1268607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5-09-01 at 8.56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3" y="1676401"/>
            <a:ext cx="8509591" cy="2298860"/>
          </a:xfrm>
          <a:prstGeom prst="rect">
            <a:avLst/>
          </a:prstGeom>
        </p:spPr>
      </p:pic>
      <p:pic>
        <p:nvPicPr>
          <p:cNvPr id="8" name="Picture 7" descr="Screen Shot 2015-09-01 at 8.58.3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3" y="4038602"/>
            <a:ext cx="2832297" cy="19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3984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next best step?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Radiographs of the left knee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MRI of the left knee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Ultrasound of the left knee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CT of the left knee </a:t>
            </a:r>
          </a:p>
        </p:txBody>
      </p:sp>
    </p:spTree>
    <p:extLst>
      <p:ext uri="{BB962C8B-B14F-4D97-AF65-F5344CB8AC3E}">
        <p14:creationId xmlns:p14="http://schemas.microsoft.com/office/powerpoint/2010/main" val="11365278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alas01\AppData\Local\Temp\scl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3"/>
          <a:stretch/>
        </p:blipFill>
        <p:spPr bwMode="auto">
          <a:xfrm>
            <a:off x="2667003" y="1743077"/>
            <a:ext cx="6791325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 descr="Wide upward diagonal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05800" cy="1096963"/>
          </a:xfrm>
          <a:noFill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ea typeface="ＭＳ Ｐゴシック" charset="0"/>
                <a:cs typeface="+mj-cs"/>
              </a:rPr>
              <a:t>ACR Appropriateness Criteria: </a:t>
            </a:r>
            <a:br>
              <a:rPr lang="en-US" dirty="0">
                <a:ea typeface="ＭＳ Ｐゴシック" charset="0"/>
                <a:cs typeface="+mj-cs"/>
              </a:rPr>
            </a:br>
            <a:r>
              <a:rPr lang="en-US" sz="3200" dirty="0">
                <a:ea typeface="ＭＳ Ｐゴシック" charset="0"/>
              </a:rPr>
              <a:t>Acute Knee Pain</a:t>
            </a:r>
            <a:endParaRPr lang="en-US" dirty="0">
              <a:ea typeface="ＭＳ Ｐゴシック" charset="0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2895600" y="2514602"/>
            <a:ext cx="1066800" cy="184151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86400" y="2500314"/>
            <a:ext cx="230188" cy="207963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next best step?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Radiographs of the left knee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MRI of the left knee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Ultrasound of the left knee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CT of the left knee </a:t>
            </a:r>
          </a:p>
        </p:txBody>
      </p:sp>
    </p:spTree>
    <p:extLst>
      <p:ext uri="{BB962C8B-B14F-4D97-AF65-F5344CB8AC3E}">
        <p14:creationId xmlns:p14="http://schemas.microsoft.com/office/powerpoint/2010/main" val="351131934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09800" y="1158794"/>
            <a:ext cx="3733800" cy="4988503"/>
            <a:chOff x="4953000" y="1162050"/>
            <a:chExt cx="3733800" cy="4988502"/>
          </a:xfrm>
        </p:grpSpPr>
        <p:pic>
          <p:nvPicPr>
            <p:cNvPr id="2052" name="Picture 4" descr="C:\Users\lalas01\AppData\Local\Temp\scl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1162050"/>
              <a:ext cx="3733800" cy="4988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1"/>
            <p:cNvSpPr txBox="1">
              <a:spLocks/>
            </p:cNvSpPr>
            <p:nvPr/>
          </p:nvSpPr>
          <p:spPr>
            <a:xfrm>
              <a:off x="8077200" y="5815858"/>
              <a:ext cx="609600" cy="334694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5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defRPr/>
              </a:pPr>
              <a:r>
                <a:rPr lang="en-US" sz="2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324600" y="1162052"/>
            <a:ext cx="3881438" cy="5013819"/>
            <a:chOff x="538162" y="1162050"/>
            <a:chExt cx="3881438" cy="5013819"/>
          </a:xfrm>
        </p:grpSpPr>
        <p:pic>
          <p:nvPicPr>
            <p:cNvPr id="2050" name="Picture 2" descr="C:\Users\lalas01\AppData\Local\Temp\scl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162" y="1162050"/>
              <a:ext cx="3881438" cy="49885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3428999" y="5841175"/>
              <a:ext cx="981075" cy="334694"/>
            </a:xfrm>
            <a:prstGeom prst="rect">
              <a:avLst/>
            </a:prstGeom>
            <a:solidFill>
              <a:schemeClr val="bg1">
                <a:alpha val="45000"/>
              </a:schemeClr>
            </a:solidFill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5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defRPr/>
              </a:pPr>
              <a:r>
                <a:rPr lang="en-US" sz="2000" b="1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Lateral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016853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lalas01\AppData\Local\Temp\scl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162051"/>
            <a:ext cx="3881438" cy="49885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lalas01\AppData\Local\Temp\scl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3" y="1207262"/>
            <a:ext cx="3963757" cy="49432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4706711" y="5811998"/>
            <a:ext cx="1219199" cy="33855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6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Normal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462111" y="4643320"/>
            <a:ext cx="531265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2423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Tibial</a:t>
            </a:r>
            <a:r>
              <a:rPr lang="en-US" dirty="0"/>
              <a:t> Tuberosity Avulsion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67400" y="1600202"/>
            <a:ext cx="4343400" cy="45259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/>
              <a:t>Adolescents approaching skeletal maturity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14-17yrs of age</a:t>
            </a:r>
          </a:p>
          <a:p>
            <a:pPr>
              <a:lnSpc>
                <a:spcPct val="100000"/>
              </a:lnSpc>
            </a:pPr>
            <a:r>
              <a:rPr lang="en-US" dirty="0"/>
              <a:t>Mechanism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Vigorous quadriceps contraction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Jumping sports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5122" name="Picture 2" descr="C:\Users\lalas01\AppData\Local\Temp\scl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99" b="17345"/>
          <a:stretch/>
        </p:blipFill>
        <p:spPr bwMode="auto">
          <a:xfrm flipH="1">
            <a:off x="2005012" y="1752601"/>
            <a:ext cx="3657600" cy="40767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519237" y="6467475"/>
            <a:ext cx="6862763" cy="388144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>
              <a:defRPr/>
            </a:pPr>
            <a:r>
              <a:rPr lang="en-US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</a:t>
            </a:r>
            <a:r>
              <a:rPr lang="en-US" sz="20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</a:t>
            </a:r>
            <a:r>
              <a:rPr lang="en-US" sz="2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boy  w/ injury following a jump while playing basketball</a:t>
            </a:r>
          </a:p>
        </p:txBody>
      </p:sp>
    </p:spTree>
    <p:extLst>
      <p:ext uri="{BB962C8B-B14F-4D97-AF65-F5344CB8AC3E}">
        <p14:creationId xmlns:p14="http://schemas.microsoft.com/office/powerpoint/2010/main" val="40882560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Tibial</a:t>
            </a:r>
            <a:r>
              <a:rPr lang="en-US" dirty="0"/>
              <a:t> Tuberosity Avulsion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67400" y="1600202"/>
            <a:ext cx="4343400" cy="4525963"/>
          </a:xfrm>
        </p:spPr>
        <p:txBody>
          <a:bodyPr anchor="t"/>
          <a:lstStyle/>
          <a:p>
            <a:pPr>
              <a:lnSpc>
                <a:spcPct val="100000"/>
              </a:lnSpc>
            </a:pPr>
            <a:r>
              <a:rPr lang="en-US" dirty="0"/>
              <a:t>Adolescents approaching skeletal maturity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14-17yrs of age</a:t>
            </a:r>
          </a:p>
          <a:p>
            <a:pPr>
              <a:lnSpc>
                <a:spcPct val="100000"/>
              </a:lnSpc>
            </a:pPr>
            <a:r>
              <a:rPr lang="en-US" dirty="0"/>
              <a:t>Mechanism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Vigorous quadriceps contraction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Jumping sports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7" r="5598"/>
          <a:stretch/>
        </p:blipFill>
        <p:spPr bwMode="auto">
          <a:xfrm>
            <a:off x="1995490" y="1600200"/>
            <a:ext cx="3286125" cy="403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1552575" y="1275516"/>
            <a:ext cx="25146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Quadriceps tendon</a:t>
            </a:r>
          </a:p>
        </p:txBody>
      </p:sp>
      <p:sp>
        <p:nvSpPr>
          <p:cNvPr id="9" name="Line 1036"/>
          <p:cNvSpPr>
            <a:spLocks noChangeShapeType="1"/>
          </p:cNvSpPr>
          <p:nvPr/>
        </p:nvSpPr>
        <p:spPr bwMode="auto">
          <a:xfrm>
            <a:off x="2650126" y="1614072"/>
            <a:ext cx="147638" cy="30780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Line 1036"/>
          <p:cNvSpPr>
            <a:spLocks noChangeShapeType="1"/>
          </p:cNvSpPr>
          <p:nvPr/>
        </p:nvSpPr>
        <p:spPr bwMode="auto">
          <a:xfrm flipH="1" flipV="1">
            <a:off x="2650126" y="4081047"/>
            <a:ext cx="43121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3060200" y="3884370"/>
            <a:ext cx="25146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Patellar tendon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1552575" y="2209800"/>
            <a:ext cx="25146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Patella</a:t>
            </a:r>
          </a:p>
        </p:txBody>
      </p:sp>
      <p:sp>
        <p:nvSpPr>
          <p:cNvPr id="13" name="Line 1036"/>
          <p:cNvSpPr>
            <a:spLocks noChangeShapeType="1"/>
          </p:cNvSpPr>
          <p:nvPr/>
        </p:nvSpPr>
        <p:spPr bwMode="auto">
          <a:xfrm>
            <a:off x="1996574" y="2510254"/>
            <a:ext cx="365626" cy="30914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3515570" y="5629955"/>
            <a:ext cx="2514600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0"/>
              <a:buChar char="§"/>
              <a:defRPr sz="2800">
                <a:solidFill>
                  <a:srgbClr val="F2E714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>
              <a:buFont typeface="Wingdings" charset="0"/>
              <a:buNone/>
            </a:pP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Tibial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tubercle</a:t>
            </a:r>
          </a:p>
        </p:txBody>
      </p:sp>
      <p:sp>
        <p:nvSpPr>
          <p:cNvPr id="15" name="Line 1036"/>
          <p:cNvSpPr>
            <a:spLocks noChangeShapeType="1"/>
          </p:cNvSpPr>
          <p:nvPr/>
        </p:nvSpPr>
        <p:spPr bwMode="auto">
          <a:xfrm flipH="1" flipV="1">
            <a:off x="3215095" y="4893679"/>
            <a:ext cx="831740" cy="66038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7241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Tibial</a:t>
            </a:r>
            <a:r>
              <a:rPr lang="en-US" dirty="0"/>
              <a:t> Tuberosity Avulsion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867400" y="1600202"/>
            <a:ext cx="4343400" cy="4525963"/>
          </a:xfrm>
        </p:spPr>
        <p:txBody>
          <a:bodyPr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Adolescents approaching skeletal maturity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14-17yrs of age</a:t>
            </a:r>
          </a:p>
          <a:p>
            <a:pPr>
              <a:lnSpc>
                <a:spcPct val="100000"/>
              </a:lnSpc>
            </a:pPr>
            <a:r>
              <a:rPr lang="en-US" dirty="0"/>
              <a:t>Mechanism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Vigorous quadriceps contraction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Jumping sports</a:t>
            </a:r>
          </a:p>
          <a:p>
            <a:pPr>
              <a:lnSpc>
                <a:spcPct val="100000"/>
              </a:lnSpc>
            </a:pPr>
            <a:r>
              <a:rPr lang="en-US" dirty="0"/>
              <a:t>Treatment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Displacement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Comminution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Intra-articular extension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lvl="1"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3" y="2133601"/>
            <a:ext cx="3962703" cy="3108325"/>
          </a:xfrm>
          <a:prstGeom prst="rect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943600" y="6490493"/>
            <a:ext cx="4624388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1pPr>
            <a:lvl2pPr marL="4318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2pPr>
            <a:lvl3pPr marL="6477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3pPr>
            <a:lvl4pPr marL="8636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4pPr>
            <a:lvl5pPr marL="1079500" indent="-2159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6" charset="0"/>
                <a:ea typeface="+mn-ea"/>
                <a:cs typeface="+mn-cs"/>
              </a:defRPr>
            </a:lvl9pPr>
          </a:lstStyle>
          <a:p>
            <a:r>
              <a:rPr lang="en-GB" altLang="en-US" sz="1200" b="1" dirty="0" err="1">
                <a:latin typeface="Arial" charset="0"/>
              </a:rPr>
              <a:t>Shital</a:t>
            </a:r>
            <a:r>
              <a:rPr lang="en-GB" altLang="en-US" sz="1200" b="1" dirty="0">
                <a:latin typeface="Arial" charset="0"/>
              </a:rPr>
              <a:t> N. Parikh et al. J Bone Joint </a:t>
            </a:r>
            <a:r>
              <a:rPr lang="en-GB" altLang="en-US" sz="1200" b="1" dirty="0" err="1">
                <a:latin typeface="Arial" charset="0"/>
              </a:rPr>
              <a:t>Surg</a:t>
            </a:r>
            <a:r>
              <a:rPr lang="en-GB" altLang="en-US" sz="1200" b="1" dirty="0">
                <a:latin typeface="Arial" charset="0"/>
              </a:rPr>
              <a:t> Am 2010;92:2947-2958</a:t>
            </a:r>
          </a:p>
        </p:txBody>
      </p:sp>
    </p:spTree>
    <p:extLst>
      <p:ext uri="{BB962C8B-B14F-4D97-AF65-F5344CB8AC3E}">
        <p14:creationId xmlns:p14="http://schemas.microsoft.com/office/powerpoint/2010/main" val="5950845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981200" y="1166021"/>
            <a:ext cx="43434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Non displaced avulsion fracture?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38" t="50000" r="11220" b="8986"/>
          <a:stretch/>
        </p:blipFill>
        <p:spPr bwMode="auto">
          <a:xfrm>
            <a:off x="6019800" y="771996"/>
            <a:ext cx="4358640" cy="5314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7005711" y="46482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65255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1981200" y="1166021"/>
            <a:ext cx="4343400" cy="452596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3200" dirty="0"/>
              <a:t>        Normal variant 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38" t="50000" r="11220" b="8986"/>
          <a:stretch/>
        </p:blipFill>
        <p:spPr bwMode="auto">
          <a:xfrm>
            <a:off x="6019800" y="771996"/>
            <a:ext cx="4358640" cy="5314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7005711" y="4648200"/>
            <a:ext cx="609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10809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4.3"/>
</p:tagLst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TT 2013 limp 10-6-13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23 Convention Body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3MainConventionPUCCV2-DRAFT" id="{340D9761-1F99-F04F-AA26-034A13E52FC9}" vid="{79636CB3-8A51-B440-AB93-A3F7AABABAB6}"/>
    </a:ext>
  </a:extLst>
</a:theme>
</file>

<file path=ppt/theme/theme4.xml><?xml version="1.0" encoding="utf-8"?>
<a:theme xmlns:a="http://schemas.openxmlformats.org/drawingml/2006/main" name="2023 Convention Body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0" indent="0" algn="l">
          <a:buFont typeface="Arial" panose="020B0604020202020204" pitchFamily="34" charset="0"/>
          <a:buNone/>
          <a:defRPr dirty="0">
            <a:solidFill>
              <a:srgbClr val="FFFF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2023FoundationCelebrationV3" id="{1FE58440-C430-804F-B2A7-BEB9B60EB698}" vid="{E2283A59-9AD1-E44C-9BCE-91DF59B5C88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CAA5FBDF3AAA40B35A0B192FFF37CB" ma:contentTypeVersion="14" ma:contentTypeDescription="Create a new document." ma:contentTypeScope="" ma:versionID="9571ca6648bb00c71f6e2cdd421b3d37">
  <xsd:schema xmlns:xsd="http://www.w3.org/2001/XMLSchema" xmlns:xs="http://www.w3.org/2001/XMLSchema" xmlns:p="http://schemas.microsoft.com/office/2006/metadata/properties" xmlns:ns2="b69ec021-4eaf-445a-848f-0f220020dd60" xmlns:ns3="48c4f8a9-b1fb-4628-a63a-87f2475d4f9a" targetNamespace="http://schemas.microsoft.com/office/2006/metadata/properties" ma:root="true" ma:fieldsID="7913a071ee7eb61daf31e079f49c08b3" ns2:_="" ns3:_="">
    <xsd:import namespace="b69ec021-4eaf-445a-848f-0f220020dd60"/>
    <xsd:import namespace="48c4f8a9-b1fb-4628-a63a-87f2475d4f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9ec021-4eaf-445a-848f-0f220020dd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1ddb0be-7a97-4d0a-80cb-24919bebd6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4f8a9-b1fb-4628-a63a-87f2475d4f9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7d150e8-9a0d-458c-92cc-648d58a38413}" ma:internalName="TaxCatchAll" ma:showField="CatchAllData" ma:web="48c4f8a9-b1fb-4628-a63a-87f2475d4f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7F2A98-C024-4D7D-9265-05AE8F8C2BA2}"/>
</file>

<file path=customXml/itemProps2.xml><?xml version="1.0" encoding="utf-8"?>
<ds:datastoreItem xmlns:ds="http://schemas.openxmlformats.org/officeDocument/2006/customXml" ds:itemID="{49EE9EEF-7EEA-429C-BA0D-CFC9DE90CB92}"/>
</file>

<file path=docProps/app.xml><?xml version="1.0" encoding="utf-8"?>
<Properties xmlns="http://schemas.openxmlformats.org/officeDocument/2006/extended-properties" xmlns:vt="http://schemas.openxmlformats.org/officeDocument/2006/docPropsVTypes">
  <Template>Approach to Vascular Anomalies12-17</Template>
  <TotalTime>10304</TotalTime>
  <Words>3676</Words>
  <Application>Microsoft Office PowerPoint</Application>
  <PresentationFormat>Widescreen</PresentationFormat>
  <Paragraphs>669</Paragraphs>
  <Slides>108</Slides>
  <Notes>92</Notes>
  <HiddenSlides>3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108</vt:i4>
      </vt:variant>
    </vt:vector>
  </HeadingPairs>
  <TitlesOfParts>
    <vt:vector size="112" baseType="lpstr">
      <vt:lpstr>Twilight</vt:lpstr>
      <vt:lpstr>HTT 2013 limp 10-6-13</vt:lpstr>
      <vt:lpstr>2023 Convention Body Slide</vt:lpstr>
      <vt:lpstr>2023 Convention Body Slide</vt:lpstr>
      <vt:lpstr>Pediatric X-rays you can’t afford to miss</vt:lpstr>
      <vt:lpstr>Financial Disclosures</vt:lpstr>
      <vt:lpstr>Learning Objectives After completing this activity the participant should be able to:</vt:lpstr>
      <vt:lpstr>Case 1</vt:lpstr>
      <vt:lpstr>Clinical Presentation:  18 month old boy refusing to bear weight and crying. Nonlocalizable symptoms.</vt:lpstr>
      <vt:lpstr>The most appropriate next step is:</vt:lpstr>
      <vt:lpstr>“PAIN”</vt:lpstr>
      <vt:lpstr>ACR Appropriateness Criteria:  Limping child 0-5 years</vt:lpstr>
      <vt:lpstr>PowerPoint Presentation</vt:lpstr>
      <vt:lpstr>The most appropriate next step is:</vt:lpstr>
      <vt:lpstr>Toddler’s Fracture</vt:lpstr>
      <vt:lpstr>Toddler’s Fracture</vt:lpstr>
      <vt:lpstr>Toddler’s Fracture</vt:lpstr>
      <vt:lpstr>Toddler’s Fracture</vt:lpstr>
      <vt:lpstr>Toddler’s Fracture</vt:lpstr>
      <vt:lpstr>Toddler Fracture Spectrum</vt:lpstr>
      <vt:lpstr>Toddler Fracture Spectrum</vt:lpstr>
      <vt:lpstr>Toddler Fracture Spectrum</vt:lpstr>
      <vt:lpstr>Toddler Fracture Spectrum</vt:lpstr>
      <vt:lpstr>Case 2</vt:lpstr>
      <vt:lpstr>Clinical Scenario: 3 yo girl with limp; swelling over dorsum of foot</vt:lpstr>
      <vt:lpstr>The most appropriate next step is:</vt:lpstr>
      <vt:lpstr>ACR Appropriateness Criteria:  Limping child 0-5 years</vt:lpstr>
      <vt:lpstr>The most appropriate next step is:</vt:lpstr>
      <vt:lpstr>PowerPoint Presentation</vt:lpstr>
      <vt:lpstr>1st Metatarsal Buckle Fracture</vt:lpstr>
      <vt:lpstr>1st Metatarsal Fracture</vt:lpstr>
      <vt:lpstr>1st Metatarsal Fracture</vt:lpstr>
      <vt:lpstr>1st Metatarsal Fracture</vt:lpstr>
      <vt:lpstr>1st Metatarsal Buckle Fracture</vt:lpstr>
      <vt:lpstr>Cuboid Fracture</vt:lpstr>
      <vt:lpstr>Cuboid Fracture</vt:lpstr>
      <vt:lpstr>Case 3</vt:lpstr>
      <vt:lpstr>   Clinical Scenario: 13 year old boy, s/p fall playing soccer. He was kicking a ball and fell back, twisting his right ankle.</vt:lpstr>
      <vt:lpstr>PowerPoint Presentation</vt:lpstr>
      <vt:lpstr>What is the correct Salter Harris classification of this fracture?</vt:lpstr>
      <vt:lpstr>Salter Harris Fractures</vt:lpstr>
      <vt:lpstr>Salter Harris Fractures</vt:lpstr>
      <vt:lpstr>Salter Harris Fractures</vt:lpstr>
      <vt:lpstr>Salter Harris Fractures</vt:lpstr>
      <vt:lpstr>Salter Harris Fractures</vt:lpstr>
      <vt:lpstr>What is the correct Salter Harris classification of this fracture?</vt:lpstr>
      <vt:lpstr>PowerPoint Presentation</vt:lpstr>
      <vt:lpstr>Complications of Physeal Injuries</vt:lpstr>
      <vt:lpstr>Complications of Physeal Injuries</vt:lpstr>
      <vt:lpstr>Complications of Physeal Injuries</vt:lpstr>
      <vt:lpstr>Complications of Physeal Injuries</vt:lpstr>
      <vt:lpstr>Case 4</vt:lpstr>
      <vt:lpstr> Clinical Scenario: 9 yo obese female with one month of left hip pain.</vt:lpstr>
      <vt:lpstr>The most appropriate next step is:</vt:lpstr>
      <vt:lpstr>PowerPoint Presentation</vt:lpstr>
      <vt:lpstr>PowerPoint Presentation</vt:lpstr>
      <vt:lpstr>PowerPoint Presentation</vt:lpstr>
      <vt:lpstr>Right slipped Capital Femoral Epiphysis</vt:lpstr>
      <vt:lpstr>PowerPoint Presentation</vt:lpstr>
      <vt:lpstr>Slipped Capital Femoral Epiphysis</vt:lpstr>
      <vt:lpstr>Slipped Capital Femoral Epiphysis</vt:lpstr>
      <vt:lpstr>The most appropriate next step is:</vt:lpstr>
      <vt:lpstr>Slipped Capital Femoral Epiphysis</vt:lpstr>
      <vt:lpstr>Slipped Capital Femoral Epiphysis</vt:lpstr>
      <vt:lpstr>Slipped Capital Femoral Epiphysis</vt:lpstr>
      <vt:lpstr>Slipped Capital Femoral Epiphysis</vt:lpstr>
      <vt:lpstr>Slipped Capital Femoral Epiphysis</vt:lpstr>
      <vt:lpstr>Slipped Capital Femoral Epiphysis</vt:lpstr>
      <vt:lpstr>Slipped Capital Femoral Epiphysis</vt:lpstr>
      <vt:lpstr>PowerPoint Presentation</vt:lpstr>
      <vt:lpstr>Pre-slip Left SCFE</vt:lpstr>
      <vt:lpstr>12 yo Rt hip pain, r/o RLQ pathology including mass or appendicitis </vt:lpstr>
      <vt:lpstr>12 yo Rt hip pain, r/o RLQ pathology including mass or appendicitis </vt:lpstr>
      <vt:lpstr>Case 5</vt:lpstr>
      <vt:lpstr>     Clinical Scenario: 9 yo female with back pain for 2 weeks. Two months of left wrist pain and swelling.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Leukemia</vt:lpstr>
      <vt:lpstr>Leukemia</vt:lpstr>
      <vt:lpstr>The most common osseous manifestation of leukemia is:</vt:lpstr>
      <vt:lpstr>The most common osseous manifestation of leukemia is:</vt:lpstr>
      <vt:lpstr>Case 6</vt:lpstr>
      <vt:lpstr> Clinical Scenario: 1 month old male presenting with cough.</vt:lpstr>
      <vt:lpstr>PowerPoint Presentation</vt:lpstr>
      <vt:lpstr>What is the next best step:</vt:lpstr>
      <vt:lpstr>Healing posterior rib fractures</vt:lpstr>
      <vt:lpstr>PowerPoint Presentation</vt:lpstr>
      <vt:lpstr>Child abuse – rib fractures</vt:lpstr>
      <vt:lpstr>Case 7</vt:lpstr>
      <vt:lpstr> Clinical Scenario: 13 yo female presenting with right knee pain, swelling, and ecchymosis after twisting her knee while jumping rope. She cannot actively extend her knee.  </vt:lpstr>
      <vt:lpstr>What is the next best step?</vt:lpstr>
      <vt:lpstr>ACR Appropriateness Criteria:  Acute Knee Pain</vt:lpstr>
      <vt:lpstr>What is the next best step?</vt:lpstr>
      <vt:lpstr>PowerPoint Presentation</vt:lpstr>
      <vt:lpstr>PowerPoint Presentation</vt:lpstr>
      <vt:lpstr>Tibial Tuberosity Avulsion</vt:lpstr>
      <vt:lpstr>Tibial Tuberosity Avulsion</vt:lpstr>
      <vt:lpstr>Tibial Tuberosity Avulsion</vt:lpstr>
      <vt:lpstr>PowerPoint Presentation</vt:lpstr>
      <vt:lpstr>PowerPoint Presentation</vt:lpstr>
      <vt:lpstr>4 Stages of Development of the Tibial Tubercle</vt:lpstr>
      <vt:lpstr>4 Stages of Development of the Tibial Tubercle</vt:lpstr>
      <vt:lpstr>4 Stages of Development of the Tibial Tubercle</vt:lpstr>
      <vt:lpstr>4 Stages of Development of the Tibial Tubercle</vt:lpstr>
      <vt:lpstr>Osgood Schlatter Disease</vt:lpstr>
      <vt:lpstr>Osgood Schlatter Disease</vt:lpstr>
      <vt:lpstr>How you can drive change:</vt:lpstr>
      <vt:lpstr>Session Evaluation</vt:lpstr>
      <vt:lpstr>References</vt:lpstr>
    </vt:vector>
  </TitlesOfParts>
  <Company>NYU Langone Medical Center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Fractures Not to Miss</dc:title>
  <dc:creator>admin</dc:creator>
  <cp:lastModifiedBy>Eric Weinberg</cp:lastModifiedBy>
  <cp:revision>298</cp:revision>
  <cp:lastPrinted>2015-09-02T01:30:23Z</cp:lastPrinted>
  <dcterms:created xsi:type="dcterms:W3CDTF">2015-08-18T14:23:13Z</dcterms:created>
  <dcterms:modified xsi:type="dcterms:W3CDTF">2023-03-25T15:31:17Z</dcterms:modified>
</cp:coreProperties>
</file>