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98" r:id="rId3"/>
  </p:sldMasterIdLst>
  <p:notesMasterIdLst>
    <p:notesMasterId r:id="rId91"/>
  </p:notesMasterIdLst>
  <p:sldIdLst>
    <p:sldId id="619" r:id="rId4"/>
    <p:sldId id="265" r:id="rId5"/>
    <p:sldId id="644" r:id="rId6"/>
    <p:sldId id="595" r:id="rId7"/>
    <p:sldId id="628" r:id="rId8"/>
    <p:sldId id="593" r:id="rId9"/>
    <p:sldId id="634" r:id="rId10"/>
    <p:sldId id="641" r:id="rId11"/>
    <p:sldId id="596" r:id="rId12"/>
    <p:sldId id="597" r:id="rId13"/>
    <p:sldId id="295" r:id="rId14"/>
    <p:sldId id="258" r:id="rId15"/>
    <p:sldId id="296" r:id="rId16"/>
    <p:sldId id="625" r:id="rId17"/>
    <p:sldId id="622" r:id="rId18"/>
    <p:sldId id="623" r:id="rId19"/>
    <p:sldId id="324" r:id="rId20"/>
    <p:sldId id="325" r:id="rId21"/>
    <p:sldId id="332" r:id="rId22"/>
    <p:sldId id="264" r:id="rId23"/>
    <p:sldId id="420" r:id="rId24"/>
    <p:sldId id="635" r:id="rId25"/>
    <p:sldId id="385" r:id="rId26"/>
    <p:sldId id="278" r:id="rId27"/>
    <p:sldId id="319" r:id="rId28"/>
    <p:sldId id="317" r:id="rId29"/>
    <p:sldId id="318" r:id="rId30"/>
    <p:sldId id="639" r:id="rId31"/>
    <p:sldId id="636" r:id="rId32"/>
    <p:sldId id="642" r:id="rId33"/>
    <p:sldId id="387" r:id="rId34"/>
    <p:sldId id="388" r:id="rId35"/>
    <p:sldId id="389" r:id="rId36"/>
    <p:sldId id="390" r:id="rId37"/>
    <p:sldId id="439" r:id="rId38"/>
    <p:sldId id="440" r:id="rId39"/>
    <p:sldId id="441" r:id="rId40"/>
    <p:sldId id="442" r:id="rId41"/>
    <p:sldId id="275" r:id="rId42"/>
    <p:sldId id="630" r:id="rId43"/>
    <p:sldId id="446" r:id="rId44"/>
    <p:sldId id="416" r:id="rId45"/>
    <p:sldId id="447" r:id="rId46"/>
    <p:sldId id="638" r:id="rId47"/>
    <p:sldId id="637" r:id="rId48"/>
    <p:sldId id="624" r:id="rId49"/>
    <p:sldId id="457" r:id="rId50"/>
    <p:sldId id="586" r:id="rId51"/>
    <p:sldId id="587" r:id="rId52"/>
    <p:sldId id="589" r:id="rId53"/>
    <p:sldId id="590" r:id="rId54"/>
    <p:sldId id="592" r:id="rId55"/>
    <p:sldId id="602" r:id="rId56"/>
    <p:sldId id="603" r:id="rId57"/>
    <p:sldId id="286" r:id="rId58"/>
    <p:sldId id="287" r:id="rId59"/>
    <p:sldId id="288" r:id="rId60"/>
    <p:sldId id="291" r:id="rId61"/>
    <p:sldId id="285" r:id="rId62"/>
    <p:sldId id="643" r:id="rId63"/>
    <p:sldId id="298" r:id="rId64"/>
    <p:sldId id="626" r:id="rId65"/>
    <p:sldId id="276" r:id="rId66"/>
    <p:sldId id="609" r:id="rId67"/>
    <p:sldId id="610" r:id="rId68"/>
    <p:sldId id="430" r:id="rId69"/>
    <p:sldId id="431" r:id="rId70"/>
    <p:sldId id="432" r:id="rId71"/>
    <p:sldId id="270" r:id="rId72"/>
    <p:sldId id="271" r:id="rId73"/>
    <p:sldId id="272" r:id="rId74"/>
    <p:sldId id="414" r:id="rId75"/>
    <p:sldId id="413" r:id="rId76"/>
    <p:sldId id="282" r:id="rId77"/>
    <p:sldId id="617" r:id="rId78"/>
    <p:sldId id="327" r:id="rId79"/>
    <p:sldId id="328" r:id="rId80"/>
    <p:sldId id="310" r:id="rId81"/>
    <p:sldId id="330" r:id="rId82"/>
    <p:sldId id="331" r:id="rId83"/>
    <p:sldId id="618" r:id="rId84"/>
    <p:sldId id="267" r:id="rId85"/>
    <p:sldId id="268" r:id="rId86"/>
    <p:sldId id="269" r:id="rId87"/>
    <p:sldId id="394" r:id="rId88"/>
    <p:sldId id="396" r:id="rId89"/>
    <p:sldId id="645"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EB7E29-4166-6B91-F92A-117F61990BB9}" v="1" dt="2023-03-25T15:48:43.553"/>
    <p1510:client id="{42BE0EF7-D9BF-A7FF-C49A-70D950F519CF}" v="1695" dt="2023-03-16T22:39:33.676"/>
    <p1510:client id="{5FF8D54C-3498-DF46-9D75-6DE599220E60}" v="2" dt="2023-03-16T02:47:55.742"/>
    <p1510:client id="{B5E3737D-F4FA-03E6-A0B3-504D387D3597}" v="3" dt="2023-03-16T00:55:26.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99"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viewProps" Target="viewProps.xml"/><Relationship Id="rId98"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odie Turk" userId="S::mturk@ucaoa.org::63ffec51-dfc0-40f7-884e-552b1a97230f" providerId="AD" clId="Web-{32EB7E29-4166-6B91-F92A-117F61990BB9}"/>
    <pc:docChg chg="addSld addMainMaster">
      <pc:chgData name="Melodie Turk" userId="S::mturk@ucaoa.org::63ffec51-dfc0-40f7-884e-552b1a97230f" providerId="AD" clId="Web-{32EB7E29-4166-6B91-F92A-117F61990BB9}" dt="2023-03-25T15:48:43.553" v="0"/>
      <pc:docMkLst>
        <pc:docMk/>
      </pc:docMkLst>
      <pc:sldChg chg="add">
        <pc:chgData name="Melodie Turk" userId="S::mturk@ucaoa.org::63ffec51-dfc0-40f7-884e-552b1a97230f" providerId="AD" clId="Web-{32EB7E29-4166-6B91-F92A-117F61990BB9}" dt="2023-03-25T15:48:43.553" v="0"/>
        <pc:sldMkLst>
          <pc:docMk/>
          <pc:sldMk cId="3564735217" sldId="645"/>
        </pc:sldMkLst>
      </pc:sldChg>
      <pc:sldMasterChg chg="add addSldLayout">
        <pc:chgData name="Melodie Turk" userId="S::mturk@ucaoa.org::63ffec51-dfc0-40f7-884e-552b1a97230f" providerId="AD" clId="Web-{32EB7E29-4166-6B91-F92A-117F61990BB9}" dt="2023-03-25T15:48:43.553" v="0"/>
        <pc:sldMasterMkLst>
          <pc:docMk/>
          <pc:sldMasterMk cId="3748240354" sldId="2147483698"/>
        </pc:sldMasterMkLst>
        <pc:sldLayoutChg chg="add">
          <pc:chgData name="Melodie Turk" userId="S::mturk@ucaoa.org::63ffec51-dfc0-40f7-884e-552b1a97230f" providerId="AD" clId="Web-{32EB7E29-4166-6B91-F92A-117F61990BB9}" dt="2023-03-25T15:48:43.553" v="0"/>
          <pc:sldLayoutMkLst>
            <pc:docMk/>
            <pc:sldMasterMk cId="3748240354" sldId="2147483698"/>
            <pc:sldLayoutMk cId="1473795814" sldId="2147483699"/>
          </pc:sldLayoutMkLst>
        </pc:sldLayoutChg>
        <pc:sldLayoutChg chg="add">
          <pc:chgData name="Melodie Turk" userId="S::mturk@ucaoa.org::63ffec51-dfc0-40f7-884e-552b1a97230f" providerId="AD" clId="Web-{32EB7E29-4166-6B91-F92A-117F61990BB9}" dt="2023-03-25T15:48:43.553" v="0"/>
          <pc:sldLayoutMkLst>
            <pc:docMk/>
            <pc:sldMasterMk cId="3748240354" sldId="2147483698"/>
            <pc:sldLayoutMk cId="3726544181" sldId="2147483702"/>
          </pc:sldLayoutMkLst>
        </pc:sldLayoutChg>
        <pc:sldLayoutChg chg="add">
          <pc:chgData name="Melodie Turk" userId="S::mturk@ucaoa.org::63ffec51-dfc0-40f7-884e-552b1a97230f" providerId="AD" clId="Web-{32EB7E29-4166-6B91-F92A-117F61990BB9}" dt="2023-03-25T15:48:43.553" v="0"/>
          <pc:sldLayoutMkLst>
            <pc:docMk/>
            <pc:sldMasterMk cId="3748240354" sldId="2147483698"/>
            <pc:sldLayoutMk cId="3166650123" sldId="2147483705"/>
          </pc:sldLayoutMkLst>
        </pc:sldLayoutChg>
        <pc:sldLayoutChg chg="add">
          <pc:chgData name="Melodie Turk" userId="S::mturk@ucaoa.org::63ffec51-dfc0-40f7-884e-552b1a97230f" providerId="AD" clId="Web-{32EB7E29-4166-6B91-F92A-117F61990BB9}" dt="2023-03-25T15:48:43.553" v="0"/>
          <pc:sldLayoutMkLst>
            <pc:docMk/>
            <pc:sldMasterMk cId="3748240354" sldId="2147483698"/>
            <pc:sldLayoutMk cId="3504148954" sldId="2147483718"/>
          </pc:sldLayoutMkLst>
        </pc:sldLayoutChg>
        <pc:sldLayoutChg chg="add">
          <pc:chgData name="Melodie Turk" userId="S::mturk@ucaoa.org::63ffec51-dfc0-40f7-884e-552b1a97230f" providerId="AD" clId="Web-{32EB7E29-4166-6B91-F92A-117F61990BB9}" dt="2023-03-25T15:48:43.553" v="0"/>
          <pc:sldLayoutMkLst>
            <pc:docMk/>
            <pc:sldMasterMk cId="3748240354" sldId="2147483698"/>
            <pc:sldLayoutMk cId="794207714" sldId="2147483719"/>
          </pc:sldLayoutMkLst>
        </pc:sldLayoutChg>
        <pc:sldLayoutChg chg="add">
          <pc:chgData name="Melodie Turk" userId="S::mturk@ucaoa.org::63ffec51-dfc0-40f7-884e-552b1a97230f" providerId="AD" clId="Web-{32EB7E29-4166-6B91-F92A-117F61990BB9}" dt="2023-03-25T15:48:43.553" v="0"/>
          <pc:sldLayoutMkLst>
            <pc:docMk/>
            <pc:sldMasterMk cId="3748240354" sldId="2147483698"/>
            <pc:sldLayoutMk cId="3800082595" sldId="2147483720"/>
          </pc:sldLayoutMkLst>
        </pc:sldLayoutChg>
        <pc:sldLayoutChg chg="add">
          <pc:chgData name="Melodie Turk" userId="S::mturk@ucaoa.org::63ffec51-dfc0-40f7-884e-552b1a97230f" providerId="AD" clId="Web-{32EB7E29-4166-6B91-F92A-117F61990BB9}" dt="2023-03-25T15:48:43.553" v="0"/>
          <pc:sldLayoutMkLst>
            <pc:docMk/>
            <pc:sldMasterMk cId="3748240354" sldId="2147483698"/>
            <pc:sldLayoutMk cId="2671710903" sldId="2147483721"/>
          </pc:sldLayoutMkLst>
        </pc:sldLayoutChg>
        <pc:sldLayoutChg chg="add">
          <pc:chgData name="Melodie Turk" userId="S::mturk@ucaoa.org::63ffec51-dfc0-40f7-884e-552b1a97230f" providerId="AD" clId="Web-{32EB7E29-4166-6B91-F92A-117F61990BB9}" dt="2023-03-25T15:48:43.553" v="0"/>
          <pc:sldLayoutMkLst>
            <pc:docMk/>
            <pc:sldMasterMk cId="3748240354" sldId="2147483698"/>
            <pc:sldLayoutMk cId="495981666" sldId="2147483723"/>
          </pc:sldLayoutMkLst>
        </pc:sldLayoutChg>
        <pc:sldLayoutChg chg="add">
          <pc:chgData name="Melodie Turk" userId="S::mturk@ucaoa.org::63ffec51-dfc0-40f7-884e-552b1a97230f" providerId="AD" clId="Web-{32EB7E29-4166-6B91-F92A-117F61990BB9}" dt="2023-03-25T15:48:43.553" v="0"/>
          <pc:sldLayoutMkLst>
            <pc:docMk/>
            <pc:sldMasterMk cId="3748240354" sldId="2147483698"/>
            <pc:sldLayoutMk cId="1198707374" sldId="214748372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A1729B-C431-48D2-99CB-70DA31E3BA02}"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633F4CCE-E3E4-456A-8666-5B8DD05335AA}">
      <dgm:prSet/>
      <dgm:spPr/>
      <dgm:t>
        <a:bodyPr/>
        <a:lstStyle/>
        <a:p>
          <a:r>
            <a:rPr lang="en-US"/>
            <a:t>Tarsal bones are “epiphyseal equivalents”</a:t>
          </a:r>
        </a:p>
      </dgm:t>
    </dgm:pt>
    <dgm:pt modelId="{EA52A175-E241-4048-ADE9-CA20ED80893C}" type="parTrans" cxnId="{8D25EA7C-4970-40D2-A2E0-376FEFEB22C3}">
      <dgm:prSet/>
      <dgm:spPr/>
      <dgm:t>
        <a:bodyPr/>
        <a:lstStyle/>
        <a:p>
          <a:endParaRPr lang="en-US"/>
        </a:p>
      </dgm:t>
    </dgm:pt>
    <dgm:pt modelId="{3B5EFF6F-9311-451E-9833-8860BC4F2808}" type="sibTrans" cxnId="{8D25EA7C-4970-40D2-A2E0-376FEFEB22C3}">
      <dgm:prSet/>
      <dgm:spPr/>
      <dgm:t>
        <a:bodyPr/>
        <a:lstStyle/>
        <a:p>
          <a:endParaRPr lang="en-US"/>
        </a:p>
      </dgm:t>
    </dgm:pt>
    <dgm:pt modelId="{11511C21-E5A2-41B0-9986-887627B3E0AE}">
      <dgm:prSet/>
      <dgm:spPr/>
      <dgm:t>
        <a:bodyPr/>
        <a:lstStyle/>
        <a:p>
          <a:r>
            <a:rPr lang="en-US" u="sng"/>
            <a:t>End of bone lesion </a:t>
          </a:r>
          <a:r>
            <a:rPr lang="en-US" u="sng" err="1"/>
            <a:t>Ddx</a:t>
          </a:r>
          <a:r>
            <a:rPr lang="en-US" u="sng"/>
            <a:t>: </a:t>
          </a:r>
          <a:r>
            <a:rPr lang="en-US"/>
            <a:t>Chondroblastoma, osteomyelitis, Langerhans Cell Histiocytosis, Osteochondral defect (OCD)</a:t>
          </a:r>
        </a:p>
      </dgm:t>
    </dgm:pt>
    <dgm:pt modelId="{412234F8-1909-4129-9DC2-78AFBB99FECD}" type="parTrans" cxnId="{AE51BE5A-C118-4BB3-823E-ABB537D4C697}">
      <dgm:prSet/>
      <dgm:spPr/>
      <dgm:t>
        <a:bodyPr/>
        <a:lstStyle/>
        <a:p>
          <a:endParaRPr lang="en-US"/>
        </a:p>
      </dgm:t>
    </dgm:pt>
    <dgm:pt modelId="{E5B3876F-8310-43F6-B41A-A9197E9E878E}" type="sibTrans" cxnId="{AE51BE5A-C118-4BB3-823E-ABB537D4C697}">
      <dgm:prSet/>
      <dgm:spPr/>
      <dgm:t>
        <a:bodyPr/>
        <a:lstStyle/>
        <a:p>
          <a:endParaRPr lang="en-US"/>
        </a:p>
      </dgm:t>
    </dgm:pt>
    <dgm:pt modelId="{A3E86612-BF5D-452B-82A4-4DB215C09401}">
      <dgm:prSet/>
      <dgm:spPr/>
      <dgm:t>
        <a:bodyPr/>
        <a:lstStyle/>
        <a:p>
          <a:r>
            <a:rPr lang="en-US" u="sng"/>
            <a:t>Epiphyseal </a:t>
          </a:r>
          <a:r>
            <a:rPr lang="en-US" u="sng" err="1"/>
            <a:t>osteomyeltitis</a:t>
          </a:r>
          <a:r>
            <a:rPr lang="en-US" u="sng"/>
            <a:t>: </a:t>
          </a:r>
          <a:r>
            <a:rPr lang="en-US" b="0" i="0"/>
            <a:t>Metaphyseal location is most common site of osteomyelitis in children due to terminal vascular configuration</a:t>
          </a:r>
          <a:endParaRPr lang="en-US"/>
        </a:p>
      </dgm:t>
    </dgm:pt>
    <dgm:pt modelId="{5B945BE9-5145-4C61-8E51-BD0FD2BBBD66}" type="parTrans" cxnId="{C7114DCB-E9F5-4323-B421-BA0135F0BDCA}">
      <dgm:prSet/>
      <dgm:spPr/>
    </dgm:pt>
    <dgm:pt modelId="{F6E77D44-7DCF-4100-B7BE-04F6A31A9487}" type="sibTrans" cxnId="{C7114DCB-E9F5-4323-B421-BA0135F0BDCA}">
      <dgm:prSet/>
      <dgm:spPr/>
      <dgm:t>
        <a:bodyPr/>
        <a:lstStyle/>
        <a:p>
          <a:endParaRPr lang="en-US"/>
        </a:p>
        <a:p>
          <a:endParaRPr lang="en-US"/>
        </a:p>
      </dgm:t>
    </dgm:pt>
    <dgm:pt modelId="{80553A92-BCAA-464C-99E1-B7B81F3365C7}">
      <dgm:prSet/>
      <dgm:spPr/>
      <dgm:t>
        <a:bodyPr/>
        <a:lstStyle/>
        <a:p>
          <a:r>
            <a:rPr lang="en-US" b="0" i="0"/>
            <a:t>Young children have vessels crossing physis; they may develop osteomyelitis in epiphysis or both locations</a:t>
          </a:r>
          <a:endParaRPr lang="en-US"/>
        </a:p>
      </dgm:t>
    </dgm:pt>
    <dgm:pt modelId="{B7348269-FA93-47A7-8488-A1DA9BB95FC9}" type="parTrans" cxnId="{CDAA8251-54CC-42A8-934D-A77600A553FA}">
      <dgm:prSet/>
      <dgm:spPr/>
    </dgm:pt>
    <dgm:pt modelId="{D6B67270-0CC6-4282-84A3-9E03FFD7ADF2}" type="sibTrans" cxnId="{CDAA8251-54CC-42A8-934D-A77600A553FA}">
      <dgm:prSet/>
      <dgm:spPr/>
    </dgm:pt>
    <dgm:pt modelId="{EF6EDF44-FBCC-4232-8DC7-13939DA71843}" type="pres">
      <dgm:prSet presAssocID="{75A1729B-C431-48D2-99CB-70DA31E3BA02}" presName="outerComposite" presStyleCnt="0">
        <dgm:presLayoutVars>
          <dgm:chMax val="5"/>
          <dgm:dir/>
          <dgm:resizeHandles val="exact"/>
        </dgm:presLayoutVars>
      </dgm:prSet>
      <dgm:spPr/>
    </dgm:pt>
    <dgm:pt modelId="{42824548-F4FE-4617-966F-F2DDB8452227}" type="pres">
      <dgm:prSet presAssocID="{75A1729B-C431-48D2-99CB-70DA31E3BA02}" presName="dummyMaxCanvas" presStyleCnt="0">
        <dgm:presLayoutVars/>
      </dgm:prSet>
      <dgm:spPr/>
    </dgm:pt>
    <dgm:pt modelId="{625BA99F-0CD8-45CD-BE84-F701349F50E2}" type="pres">
      <dgm:prSet presAssocID="{75A1729B-C431-48D2-99CB-70DA31E3BA02}" presName="FourNodes_1" presStyleLbl="node1" presStyleIdx="0" presStyleCnt="4">
        <dgm:presLayoutVars>
          <dgm:bulletEnabled val="1"/>
        </dgm:presLayoutVars>
      </dgm:prSet>
      <dgm:spPr/>
    </dgm:pt>
    <dgm:pt modelId="{5C54A028-E108-4A47-A1FC-D74A99727AD1}" type="pres">
      <dgm:prSet presAssocID="{75A1729B-C431-48D2-99CB-70DA31E3BA02}" presName="FourNodes_2" presStyleLbl="node1" presStyleIdx="1" presStyleCnt="4">
        <dgm:presLayoutVars>
          <dgm:bulletEnabled val="1"/>
        </dgm:presLayoutVars>
      </dgm:prSet>
      <dgm:spPr/>
    </dgm:pt>
    <dgm:pt modelId="{8CB0F28A-835B-4111-98AF-337B33631AC8}" type="pres">
      <dgm:prSet presAssocID="{75A1729B-C431-48D2-99CB-70DA31E3BA02}" presName="FourNodes_3" presStyleLbl="node1" presStyleIdx="2" presStyleCnt="4">
        <dgm:presLayoutVars>
          <dgm:bulletEnabled val="1"/>
        </dgm:presLayoutVars>
      </dgm:prSet>
      <dgm:spPr/>
    </dgm:pt>
    <dgm:pt modelId="{8722D6E1-706F-46C2-89FF-3287CE4934CF}" type="pres">
      <dgm:prSet presAssocID="{75A1729B-C431-48D2-99CB-70DA31E3BA02}" presName="FourNodes_4" presStyleLbl="node1" presStyleIdx="3" presStyleCnt="4">
        <dgm:presLayoutVars>
          <dgm:bulletEnabled val="1"/>
        </dgm:presLayoutVars>
      </dgm:prSet>
      <dgm:spPr/>
    </dgm:pt>
    <dgm:pt modelId="{0EDDA747-0E0F-4303-93EE-E1601166C7FD}" type="pres">
      <dgm:prSet presAssocID="{75A1729B-C431-48D2-99CB-70DA31E3BA02}" presName="FourConn_1-2" presStyleLbl="fgAccFollowNode1" presStyleIdx="0" presStyleCnt="3">
        <dgm:presLayoutVars>
          <dgm:bulletEnabled val="1"/>
        </dgm:presLayoutVars>
      </dgm:prSet>
      <dgm:spPr/>
    </dgm:pt>
    <dgm:pt modelId="{08F6757E-9113-442A-BB12-E1B5AEA051D1}" type="pres">
      <dgm:prSet presAssocID="{75A1729B-C431-48D2-99CB-70DA31E3BA02}" presName="FourConn_2-3" presStyleLbl="fgAccFollowNode1" presStyleIdx="1" presStyleCnt="3">
        <dgm:presLayoutVars>
          <dgm:bulletEnabled val="1"/>
        </dgm:presLayoutVars>
      </dgm:prSet>
      <dgm:spPr/>
    </dgm:pt>
    <dgm:pt modelId="{4E326DE7-A746-4936-9FD7-BD0BDC287E6A}" type="pres">
      <dgm:prSet presAssocID="{75A1729B-C431-48D2-99CB-70DA31E3BA02}" presName="FourConn_3-4" presStyleLbl="fgAccFollowNode1" presStyleIdx="2" presStyleCnt="3">
        <dgm:presLayoutVars>
          <dgm:bulletEnabled val="1"/>
        </dgm:presLayoutVars>
      </dgm:prSet>
      <dgm:spPr/>
    </dgm:pt>
    <dgm:pt modelId="{1720E88A-A088-46F1-AF5C-4FDB46F12F3E}" type="pres">
      <dgm:prSet presAssocID="{75A1729B-C431-48D2-99CB-70DA31E3BA02}" presName="FourNodes_1_text" presStyleLbl="node1" presStyleIdx="3" presStyleCnt="4">
        <dgm:presLayoutVars>
          <dgm:bulletEnabled val="1"/>
        </dgm:presLayoutVars>
      </dgm:prSet>
      <dgm:spPr/>
    </dgm:pt>
    <dgm:pt modelId="{D3F48692-90C1-4EC7-B042-6CFEC9EB4315}" type="pres">
      <dgm:prSet presAssocID="{75A1729B-C431-48D2-99CB-70DA31E3BA02}" presName="FourNodes_2_text" presStyleLbl="node1" presStyleIdx="3" presStyleCnt="4">
        <dgm:presLayoutVars>
          <dgm:bulletEnabled val="1"/>
        </dgm:presLayoutVars>
      </dgm:prSet>
      <dgm:spPr/>
    </dgm:pt>
    <dgm:pt modelId="{AA8F2FCF-5F3D-49A4-833A-38E7DEE447CB}" type="pres">
      <dgm:prSet presAssocID="{75A1729B-C431-48D2-99CB-70DA31E3BA02}" presName="FourNodes_3_text" presStyleLbl="node1" presStyleIdx="3" presStyleCnt="4">
        <dgm:presLayoutVars>
          <dgm:bulletEnabled val="1"/>
        </dgm:presLayoutVars>
      </dgm:prSet>
      <dgm:spPr/>
    </dgm:pt>
    <dgm:pt modelId="{DD66CE5B-9792-4CBE-A442-FC17D9FB9491}" type="pres">
      <dgm:prSet presAssocID="{75A1729B-C431-48D2-99CB-70DA31E3BA02}" presName="FourNodes_4_text" presStyleLbl="node1" presStyleIdx="3" presStyleCnt="4">
        <dgm:presLayoutVars>
          <dgm:bulletEnabled val="1"/>
        </dgm:presLayoutVars>
      </dgm:prSet>
      <dgm:spPr/>
    </dgm:pt>
  </dgm:ptLst>
  <dgm:cxnLst>
    <dgm:cxn modelId="{A4021900-2FE1-43BB-882B-186C134CB5BD}" type="presOf" srcId="{633F4CCE-E3E4-456A-8666-5B8DD05335AA}" destId="{1720E88A-A088-46F1-AF5C-4FDB46F12F3E}" srcOrd="1" destOrd="0" presId="urn:microsoft.com/office/officeart/2005/8/layout/vProcess5"/>
    <dgm:cxn modelId="{E5FE2B2D-9F96-4798-97F5-30716FAE837C}" type="presOf" srcId="{A3E86612-BF5D-452B-82A4-4DB215C09401}" destId="{AA8F2FCF-5F3D-49A4-833A-38E7DEE447CB}" srcOrd="1" destOrd="0" presId="urn:microsoft.com/office/officeart/2005/8/layout/vProcess5"/>
    <dgm:cxn modelId="{9A4EF838-22F4-4C58-B814-073F6E032098}" type="presOf" srcId="{F6E77D44-7DCF-4100-B7BE-04F6A31A9487}" destId="{4E326DE7-A746-4936-9FD7-BD0BDC287E6A}" srcOrd="0" destOrd="0" presId="urn:microsoft.com/office/officeart/2005/8/layout/vProcess5"/>
    <dgm:cxn modelId="{CDAA8251-54CC-42A8-934D-A77600A553FA}" srcId="{75A1729B-C431-48D2-99CB-70DA31E3BA02}" destId="{80553A92-BCAA-464C-99E1-B7B81F3365C7}" srcOrd="3" destOrd="0" parTransId="{B7348269-FA93-47A7-8488-A1DA9BB95FC9}" sibTransId="{D6B67270-0CC6-4282-84A3-9E03FFD7ADF2}"/>
    <dgm:cxn modelId="{75A7B051-E307-47AC-AA2C-213EEECF570C}" type="presOf" srcId="{633F4CCE-E3E4-456A-8666-5B8DD05335AA}" destId="{625BA99F-0CD8-45CD-BE84-F701349F50E2}" srcOrd="0" destOrd="0" presId="urn:microsoft.com/office/officeart/2005/8/layout/vProcess5"/>
    <dgm:cxn modelId="{AE51BE5A-C118-4BB3-823E-ABB537D4C697}" srcId="{75A1729B-C431-48D2-99CB-70DA31E3BA02}" destId="{11511C21-E5A2-41B0-9986-887627B3E0AE}" srcOrd="1" destOrd="0" parTransId="{412234F8-1909-4129-9DC2-78AFBB99FECD}" sibTransId="{E5B3876F-8310-43F6-B41A-A9197E9E878E}"/>
    <dgm:cxn modelId="{8D25EA7C-4970-40D2-A2E0-376FEFEB22C3}" srcId="{75A1729B-C431-48D2-99CB-70DA31E3BA02}" destId="{633F4CCE-E3E4-456A-8666-5B8DD05335AA}" srcOrd="0" destOrd="0" parTransId="{EA52A175-E241-4048-ADE9-CA20ED80893C}" sibTransId="{3B5EFF6F-9311-451E-9833-8860BC4F2808}"/>
    <dgm:cxn modelId="{83C59680-ACB7-413A-8D61-8C82E2B3AFF9}" type="presOf" srcId="{75A1729B-C431-48D2-99CB-70DA31E3BA02}" destId="{EF6EDF44-FBCC-4232-8DC7-13939DA71843}" srcOrd="0" destOrd="0" presId="urn:microsoft.com/office/officeart/2005/8/layout/vProcess5"/>
    <dgm:cxn modelId="{2126BA8B-43A8-46D1-9DBD-B432327ACB8D}" type="presOf" srcId="{11511C21-E5A2-41B0-9986-887627B3E0AE}" destId="{D3F48692-90C1-4EC7-B042-6CFEC9EB4315}" srcOrd="1" destOrd="0" presId="urn:microsoft.com/office/officeart/2005/8/layout/vProcess5"/>
    <dgm:cxn modelId="{83A7C38B-9407-4F8F-8736-0503AD429BEE}" type="presOf" srcId="{80553A92-BCAA-464C-99E1-B7B81F3365C7}" destId="{8722D6E1-706F-46C2-89FF-3287CE4934CF}" srcOrd="0" destOrd="0" presId="urn:microsoft.com/office/officeart/2005/8/layout/vProcess5"/>
    <dgm:cxn modelId="{A4D9FCAD-C77A-417F-8ACE-42C5C02088F8}" type="presOf" srcId="{E5B3876F-8310-43F6-B41A-A9197E9E878E}" destId="{08F6757E-9113-442A-BB12-E1B5AEA051D1}" srcOrd="0" destOrd="0" presId="urn:microsoft.com/office/officeart/2005/8/layout/vProcess5"/>
    <dgm:cxn modelId="{DD0BBBAE-7BB6-4A80-ACAF-2853D52C1619}" type="presOf" srcId="{11511C21-E5A2-41B0-9986-887627B3E0AE}" destId="{5C54A028-E108-4A47-A1FC-D74A99727AD1}" srcOrd="0" destOrd="0" presId="urn:microsoft.com/office/officeart/2005/8/layout/vProcess5"/>
    <dgm:cxn modelId="{C7114DCB-E9F5-4323-B421-BA0135F0BDCA}" srcId="{75A1729B-C431-48D2-99CB-70DA31E3BA02}" destId="{A3E86612-BF5D-452B-82A4-4DB215C09401}" srcOrd="2" destOrd="0" parTransId="{5B945BE9-5145-4C61-8E51-BD0FD2BBBD66}" sibTransId="{F6E77D44-7DCF-4100-B7BE-04F6A31A9487}"/>
    <dgm:cxn modelId="{2AD3FCCC-A67D-4E78-B09A-1946BFEF8546}" type="presOf" srcId="{3B5EFF6F-9311-451E-9833-8860BC4F2808}" destId="{0EDDA747-0E0F-4303-93EE-E1601166C7FD}" srcOrd="0" destOrd="0" presId="urn:microsoft.com/office/officeart/2005/8/layout/vProcess5"/>
    <dgm:cxn modelId="{F1B0F7DB-E8C6-4888-9F28-6EF8A0AE35E2}" type="presOf" srcId="{80553A92-BCAA-464C-99E1-B7B81F3365C7}" destId="{DD66CE5B-9792-4CBE-A442-FC17D9FB9491}" srcOrd="1" destOrd="0" presId="urn:microsoft.com/office/officeart/2005/8/layout/vProcess5"/>
    <dgm:cxn modelId="{281E1FE3-9A71-4822-B3EB-0AA2C0309761}" type="presOf" srcId="{A3E86612-BF5D-452B-82A4-4DB215C09401}" destId="{8CB0F28A-835B-4111-98AF-337B33631AC8}" srcOrd="0" destOrd="0" presId="urn:microsoft.com/office/officeart/2005/8/layout/vProcess5"/>
    <dgm:cxn modelId="{6D1B28A1-54D0-4A7F-BD91-0F286BFBC43E}" type="presParOf" srcId="{EF6EDF44-FBCC-4232-8DC7-13939DA71843}" destId="{42824548-F4FE-4617-966F-F2DDB8452227}" srcOrd="0" destOrd="0" presId="urn:microsoft.com/office/officeart/2005/8/layout/vProcess5"/>
    <dgm:cxn modelId="{73056D80-F79E-450C-853F-BEDFBEF57A99}" type="presParOf" srcId="{EF6EDF44-FBCC-4232-8DC7-13939DA71843}" destId="{625BA99F-0CD8-45CD-BE84-F701349F50E2}" srcOrd="1" destOrd="0" presId="urn:microsoft.com/office/officeart/2005/8/layout/vProcess5"/>
    <dgm:cxn modelId="{DA7EC967-A913-4E66-B9E0-E14977FB918A}" type="presParOf" srcId="{EF6EDF44-FBCC-4232-8DC7-13939DA71843}" destId="{5C54A028-E108-4A47-A1FC-D74A99727AD1}" srcOrd="2" destOrd="0" presId="urn:microsoft.com/office/officeart/2005/8/layout/vProcess5"/>
    <dgm:cxn modelId="{465C6E38-B3A0-411B-A87C-A49450453D26}" type="presParOf" srcId="{EF6EDF44-FBCC-4232-8DC7-13939DA71843}" destId="{8CB0F28A-835B-4111-98AF-337B33631AC8}" srcOrd="3" destOrd="0" presId="urn:microsoft.com/office/officeart/2005/8/layout/vProcess5"/>
    <dgm:cxn modelId="{AF86DB9E-4C7B-434B-B451-33236B3C590F}" type="presParOf" srcId="{EF6EDF44-FBCC-4232-8DC7-13939DA71843}" destId="{8722D6E1-706F-46C2-89FF-3287CE4934CF}" srcOrd="4" destOrd="0" presId="urn:microsoft.com/office/officeart/2005/8/layout/vProcess5"/>
    <dgm:cxn modelId="{92DC35EF-D88F-4FE7-B367-99B7E71B2395}" type="presParOf" srcId="{EF6EDF44-FBCC-4232-8DC7-13939DA71843}" destId="{0EDDA747-0E0F-4303-93EE-E1601166C7FD}" srcOrd="5" destOrd="0" presId="urn:microsoft.com/office/officeart/2005/8/layout/vProcess5"/>
    <dgm:cxn modelId="{55BA693D-6362-42E6-BF0A-EA0BEF154DE4}" type="presParOf" srcId="{EF6EDF44-FBCC-4232-8DC7-13939DA71843}" destId="{08F6757E-9113-442A-BB12-E1B5AEA051D1}" srcOrd="6" destOrd="0" presId="urn:microsoft.com/office/officeart/2005/8/layout/vProcess5"/>
    <dgm:cxn modelId="{B80C44D2-3A6A-4551-9EBF-AE050A067D44}" type="presParOf" srcId="{EF6EDF44-FBCC-4232-8DC7-13939DA71843}" destId="{4E326DE7-A746-4936-9FD7-BD0BDC287E6A}" srcOrd="7" destOrd="0" presId="urn:microsoft.com/office/officeart/2005/8/layout/vProcess5"/>
    <dgm:cxn modelId="{569B46CF-9CB3-49F0-A8EB-27F24D8F042B}" type="presParOf" srcId="{EF6EDF44-FBCC-4232-8DC7-13939DA71843}" destId="{1720E88A-A088-46F1-AF5C-4FDB46F12F3E}" srcOrd="8" destOrd="0" presId="urn:microsoft.com/office/officeart/2005/8/layout/vProcess5"/>
    <dgm:cxn modelId="{6631EA68-361D-473B-BD30-9CB98D10D989}" type="presParOf" srcId="{EF6EDF44-FBCC-4232-8DC7-13939DA71843}" destId="{D3F48692-90C1-4EC7-B042-6CFEC9EB4315}" srcOrd="9" destOrd="0" presId="urn:microsoft.com/office/officeart/2005/8/layout/vProcess5"/>
    <dgm:cxn modelId="{4D2436E3-16EC-4BF5-A1C9-23462F2BC076}" type="presParOf" srcId="{EF6EDF44-FBCC-4232-8DC7-13939DA71843}" destId="{AA8F2FCF-5F3D-49A4-833A-38E7DEE447CB}" srcOrd="10" destOrd="0" presId="urn:microsoft.com/office/officeart/2005/8/layout/vProcess5"/>
    <dgm:cxn modelId="{85784E3F-737E-4789-ACC3-4366E5B6C96D}" type="presParOf" srcId="{EF6EDF44-FBCC-4232-8DC7-13939DA71843}" destId="{DD66CE5B-9792-4CBE-A442-FC17D9FB949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BA99F-0CD8-45CD-BE84-F701349F50E2}">
      <dsp:nvSpPr>
        <dsp:cNvPr id="0" name=""/>
        <dsp:cNvSpPr/>
      </dsp:nvSpPr>
      <dsp:spPr>
        <a:xfrm>
          <a:off x="0" y="0"/>
          <a:ext cx="8412480" cy="9572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Tarsal bones are “epiphyseal equivalents”</a:t>
          </a:r>
        </a:p>
      </dsp:txBody>
      <dsp:txXfrm>
        <a:off x="28038" y="28038"/>
        <a:ext cx="7298593" cy="901218"/>
      </dsp:txXfrm>
    </dsp:sp>
    <dsp:sp modelId="{5C54A028-E108-4A47-A1FC-D74A99727AD1}">
      <dsp:nvSpPr>
        <dsp:cNvPr id="0" name=""/>
        <dsp:cNvSpPr/>
      </dsp:nvSpPr>
      <dsp:spPr>
        <a:xfrm>
          <a:off x="704545" y="1131347"/>
          <a:ext cx="8412480" cy="957294"/>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u="sng" kern="1200"/>
            <a:t>End of bone lesion </a:t>
          </a:r>
          <a:r>
            <a:rPr lang="en-US" sz="1900" u="sng" kern="1200" err="1"/>
            <a:t>Ddx</a:t>
          </a:r>
          <a:r>
            <a:rPr lang="en-US" sz="1900" u="sng" kern="1200"/>
            <a:t>: </a:t>
          </a:r>
          <a:r>
            <a:rPr lang="en-US" sz="1900" kern="1200"/>
            <a:t>Chondroblastoma, osteomyelitis, Langerhans Cell Histiocytosis, Osteochondral defect (OCD)</a:t>
          </a:r>
        </a:p>
      </dsp:txBody>
      <dsp:txXfrm>
        <a:off x="732583" y="1159385"/>
        <a:ext cx="7029617" cy="901218"/>
      </dsp:txXfrm>
    </dsp:sp>
    <dsp:sp modelId="{8CB0F28A-835B-4111-98AF-337B33631AC8}">
      <dsp:nvSpPr>
        <dsp:cNvPr id="0" name=""/>
        <dsp:cNvSpPr/>
      </dsp:nvSpPr>
      <dsp:spPr>
        <a:xfrm>
          <a:off x="1398574" y="2262695"/>
          <a:ext cx="8412480" cy="957294"/>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u="sng" kern="1200"/>
            <a:t>Epiphyseal </a:t>
          </a:r>
          <a:r>
            <a:rPr lang="en-US" sz="1900" u="sng" kern="1200" err="1"/>
            <a:t>osteomyeltitis</a:t>
          </a:r>
          <a:r>
            <a:rPr lang="en-US" sz="1900" u="sng" kern="1200"/>
            <a:t>: </a:t>
          </a:r>
          <a:r>
            <a:rPr lang="en-US" sz="1900" b="0" i="0" kern="1200"/>
            <a:t>Metaphyseal location is most common site of osteomyelitis in children due to terminal vascular configuration</a:t>
          </a:r>
          <a:endParaRPr lang="en-US" sz="1900" kern="1200"/>
        </a:p>
      </dsp:txBody>
      <dsp:txXfrm>
        <a:off x="1426612" y="2290733"/>
        <a:ext cx="7040133" cy="901218"/>
      </dsp:txXfrm>
    </dsp:sp>
    <dsp:sp modelId="{8722D6E1-706F-46C2-89FF-3287CE4934CF}">
      <dsp:nvSpPr>
        <dsp:cNvPr id="0" name=""/>
        <dsp:cNvSpPr/>
      </dsp:nvSpPr>
      <dsp:spPr>
        <a:xfrm>
          <a:off x="2103119" y="3394043"/>
          <a:ext cx="8412480" cy="95729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Young children have vessels crossing physis; they may develop osteomyelitis in epiphysis or both locations</a:t>
          </a:r>
          <a:endParaRPr lang="en-US" sz="1900" kern="1200"/>
        </a:p>
      </dsp:txBody>
      <dsp:txXfrm>
        <a:off x="2131157" y="3422081"/>
        <a:ext cx="7029617" cy="901218"/>
      </dsp:txXfrm>
    </dsp:sp>
    <dsp:sp modelId="{0EDDA747-0E0F-4303-93EE-E1601166C7FD}">
      <dsp:nvSpPr>
        <dsp:cNvPr id="0" name=""/>
        <dsp:cNvSpPr/>
      </dsp:nvSpPr>
      <dsp:spPr>
        <a:xfrm>
          <a:off x="7790238" y="733200"/>
          <a:ext cx="622241" cy="62224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08F6757E-9113-442A-BB12-E1B5AEA051D1}">
      <dsp:nvSpPr>
        <dsp:cNvPr id="0" name=""/>
        <dsp:cNvSpPr/>
      </dsp:nvSpPr>
      <dsp:spPr>
        <a:xfrm>
          <a:off x="8494783" y="1864548"/>
          <a:ext cx="622241" cy="622241"/>
        </a:xfrm>
        <a:prstGeom prst="downArrow">
          <a:avLst>
            <a:gd name="adj1" fmla="val 55000"/>
            <a:gd name="adj2" fmla="val 45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4E326DE7-A746-4936-9FD7-BD0BDC287E6A}">
      <dsp:nvSpPr>
        <dsp:cNvPr id="0" name=""/>
        <dsp:cNvSpPr/>
      </dsp:nvSpPr>
      <dsp:spPr>
        <a:xfrm>
          <a:off x="9188813" y="2995896"/>
          <a:ext cx="622241" cy="622241"/>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p>
        <a:p>
          <a:pPr marL="0" lvl="0" indent="0" algn="ctr" defTabSz="577850">
            <a:lnSpc>
              <a:spcPct val="90000"/>
            </a:lnSpc>
            <a:spcBef>
              <a:spcPct val="0"/>
            </a:spcBef>
            <a:spcAft>
              <a:spcPct val="35000"/>
            </a:spcAft>
            <a:buNone/>
          </a:pPr>
          <a:endParaRPr lang="en-US" sz="1300" kern="1200"/>
        </a:p>
      </dsp:txBody>
      <dsp:txXfrm>
        <a:off x="9328817" y="2995896"/>
        <a:ext cx="342233" cy="46823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3CE4C-B581-4A57-A8DD-4BE92CE82E8A}" type="datetimeFigureOut">
              <a:rPr lang="en-US" smtClean="0"/>
              <a:t>3/25/2023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6AFFC-473C-411A-A9F1-79E95CE191DF}" type="slidenum">
              <a:rPr lang="en-US" smtClean="0"/>
              <a:t>‹#›</a:t>
            </a:fld>
            <a:endParaRPr lang="en-US"/>
          </a:p>
        </p:txBody>
      </p:sp>
    </p:spTree>
    <p:extLst>
      <p:ext uri="{BB962C8B-B14F-4D97-AF65-F5344CB8AC3E}">
        <p14:creationId xmlns:p14="http://schemas.microsoft.com/office/powerpoint/2010/main" val="271653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147459" name="Notes Placeholder 2"/>
          <p:cNvSpPr>
            <a:spLocks noGrp="1"/>
          </p:cNvSpPr>
          <p:nvPr>
            <p:ph type="body" idx="1"/>
          </p:nvPr>
        </p:nvSpPr>
        <p:spPr>
          <a:noFill/>
          <a:extLst>
            <a:ext uri="{FAA26D3D-D897-4be2-8F04-BA451C77F1D7}">
              <ma14:placeholderFlag xmlns:ma14="http://schemas.microsoft.com/office/mac/drawingml/2011/main" xmlns="" val="1"/>
            </a:ext>
          </a:extLst>
        </p:spPr>
        <p:txBody>
          <a:bodyPr/>
          <a:lstStyle/>
          <a:p>
            <a:endParaRPr lang="en-US">
              <a:ea typeface="MS PGothic" charset="0"/>
              <a:cs typeface="MS PGothic" charset="0"/>
            </a:endParaRPr>
          </a:p>
        </p:txBody>
      </p:sp>
      <p:sp>
        <p:nvSpPr>
          <p:cNvPr id="147460" name="Slide Number Placeholder 3"/>
          <p:cNvSpPr>
            <a:spLocks noGrp="1"/>
          </p:cNvSpPr>
          <p:nvPr>
            <p:ph type="sldNum" sz="quarter" idx="5"/>
          </p:nvPr>
        </p:nvSpPr>
        <p:spPr>
          <a:noFill/>
        </p:spPr>
        <p:txBody>
          <a:bodyPr/>
          <a:lstStyle>
            <a:lvl1pPr defTabSz="917488">
              <a:defRPr sz="1100">
                <a:solidFill>
                  <a:schemeClr val="tx1"/>
                </a:solidFill>
                <a:latin typeface="Arial" charset="0"/>
                <a:ea typeface="MS PGothic" charset="0"/>
                <a:cs typeface="MS PGothic" charset="0"/>
              </a:defRPr>
            </a:lvl1pPr>
            <a:lvl2pPr marL="702756" indent="-270291" defTabSz="917488">
              <a:defRPr sz="1100">
                <a:solidFill>
                  <a:schemeClr val="tx1"/>
                </a:solidFill>
                <a:latin typeface="Arial" charset="0"/>
                <a:ea typeface="MS PGothic" charset="0"/>
                <a:cs typeface="MS PGothic" charset="0"/>
              </a:defRPr>
            </a:lvl2pPr>
            <a:lvl3pPr marL="1081164" indent="-216233" defTabSz="917488">
              <a:defRPr sz="1100">
                <a:solidFill>
                  <a:schemeClr val="tx1"/>
                </a:solidFill>
                <a:latin typeface="Arial" charset="0"/>
                <a:ea typeface="MS PGothic" charset="0"/>
                <a:cs typeface="MS PGothic" charset="0"/>
              </a:defRPr>
            </a:lvl3pPr>
            <a:lvl4pPr marL="1513629" indent="-216233" defTabSz="917488">
              <a:defRPr sz="1100">
                <a:solidFill>
                  <a:schemeClr val="tx1"/>
                </a:solidFill>
                <a:latin typeface="Arial" charset="0"/>
                <a:ea typeface="MS PGothic" charset="0"/>
                <a:cs typeface="MS PGothic" charset="0"/>
              </a:defRPr>
            </a:lvl4pPr>
            <a:lvl5pPr marL="1946095" indent="-216233" defTabSz="917488">
              <a:defRPr sz="1100">
                <a:solidFill>
                  <a:schemeClr val="tx1"/>
                </a:solidFill>
                <a:latin typeface="Arial" charset="0"/>
                <a:ea typeface="MS PGothic" charset="0"/>
                <a:cs typeface="MS PGothic" charset="0"/>
              </a:defRPr>
            </a:lvl5pPr>
            <a:lvl6pPr marL="2378560" indent="-216233" defTabSz="917488" eaLnBrk="0" fontAlgn="base" hangingPunct="0">
              <a:spcBef>
                <a:spcPct val="30000"/>
              </a:spcBef>
              <a:spcAft>
                <a:spcPct val="0"/>
              </a:spcAft>
              <a:defRPr sz="1100">
                <a:solidFill>
                  <a:schemeClr val="tx1"/>
                </a:solidFill>
                <a:latin typeface="Arial" charset="0"/>
                <a:ea typeface="MS PGothic" charset="0"/>
                <a:cs typeface="MS PGothic" charset="0"/>
              </a:defRPr>
            </a:lvl6pPr>
            <a:lvl7pPr marL="2811026" indent="-216233" defTabSz="917488" eaLnBrk="0" fontAlgn="base" hangingPunct="0">
              <a:spcBef>
                <a:spcPct val="30000"/>
              </a:spcBef>
              <a:spcAft>
                <a:spcPct val="0"/>
              </a:spcAft>
              <a:defRPr sz="1100">
                <a:solidFill>
                  <a:schemeClr val="tx1"/>
                </a:solidFill>
                <a:latin typeface="Arial" charset="0"/>
                <a:ea typeface="MS PGothic" charset="0"/>
                <a:cs typeface="MS PGothic" charset="0"/>
              </a:defRPr>
            </a:lvl7pPr>
            <a:lvl8pPr marL="3243491" indent="-216233" defTabSz="917488" eaLnBrk="0" fontAlgn="base" hangingPunct="0">
              <a:spcBef>
                <a:spcPct val="30000"/>
              </a:spcBef>
              <a:spcAft>
                <a:spcPct val="0"/>
              </a:spcAft>
              <a:defRPr sz="1100">
                <a:solidFill>
                  <a:schemeClr val="tx1"/>
                </a:solidFill>
                <a:latin typeface="Arial" charset="0"/>
                <a:ea typeface="MS PGothic" charset="0"/>
                <a:cs typeface="MS PGothic" charset="0"/>
              </a:defRPr>
            </a:lvl8pPr>
            <a:lvl9pPr marL="3675957" indent="-216233" defTabSz="917488" eaLnBrk="0" fontAlgn="base" hangingPunct="0">
              <a:spcBef>
                <a:spcPct val="30000"/>
              </a:spcBef>
              <a:spcAft>
                <a:spcPct val="0"/>
              </a:spcAft>
              <a:defRPr sz="1100">
                <a:solidFill>
                  <a:schemeClr val="tx1"/>
                </a:solidFill>
                <a:latin typeface="Arial" charset="0"/>
                <a:ea typeface="MS PGothic" charset="0"/>
                <a:cs typeface="MS PGothic" charset="0"/>
              </a:defRPr>
            </a:lvl9pPr>
          </a:lstStyle>
          <a:p>
            <a:fld id="{5EB3BB7F-FCE4-204E-A1E0-5C3DDB4E6B00}" type="slidenum">
              <a:rPr lang="en-US" sz="1200">
                <a:cs typeface="Arial" charset="0"/>
              </a:rPr>
              <a:pPr/>
              <a:t>4</a:t>
            </a:fld>
            <a:endParaRPr lang="en-US"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AP </a:t>
            </a:r>
            <a:r>
              <a:rPr lang="en-US" sz="1200" b="0" i="0" u="none" strike="noStrike" kern="1200" baseline="0" err="1">
                <a:solidFill>
                  <a:schemeClr val="tx1"/>
                </a:solidFill>
                <a:latin typeface="+mn-lt"/>
                <a:ea typeface="+mn-ea"/>
                <a:cs typeface="+mn-cs"/>
              </a:rPr>
              <a:t>suble</a:t>
            </a:r>
            <a:r>
              <a:rPr lang="en-US" sz="1200" b="0" i="0" u="none" strike="noStrike" kern="1200" baseline="0">
                <a:solidFill>
                  <a:schemeClr val="tx1"/>
                </a:solidFill>
                <a:latin typeface="+mn-lt"/>
                <a:ea typeface="+mn-ea"/>
                <a:cs typeface="+mn-cs"/>
              </a:rPr>
              <a:t> decrease height, </a:t>
            </a:r>
            <a:r>
              <a:rPr lang="en-US" sz="1200" b="0" i="0" u="none" strike="noStrike" kern="1200" baseline="0" err="1">
                <a:solidFill>
                  <a:schemeClr val="tx1"/>
                </a:solidFill>
                <a:latin typeface="+mn-lt"/>
                <a:ea typeface="+mn-ea"/>
                <a:cs typeface="+mn-cs"/>
              </a:rPr>
              <a:t>Kleins</a:t>
            </a:r>
            <a:r>
              <a:rPr lang="en-US" sz="1200" b="0" i="0" u="none" strike="noStrike" kern="1200" baseline="0">
                <a:solidFill>
                  <a:schemeClr val="tx1"/>
                </a:solidFill>
                <a:latin typeface="+mn-lt"/>
                <a:ea typeface="+mn-ea"/>
                <a:cs typeface="+mn-cs"/>
              </a:rPr>
              <a:t> line misleading as there is increased lateral extension of the epiphysis last Klein’s line.  </a:t>
            </a:r>
            <a:r>
              <a:rPr lang="en-US" sz="1200" b="0" i="0" u="none" strike="noStrike" kern="1200" baseline="0" err="1">
                <a:solidFill>
                  <a:schemeClr val="tx1"/>
                </a:solidFill>
                <a:latin typeface="+mn-lt"/>
                <a:ea typeface="+mn-ea"/>
                <a:cs typeface="+mn-cs"/>
              </a:rPr>
              <a:t>Akaylah</a:t>
            </a:r>
            <a:r>
              <a:rPr lang="en-US" sz="1200" b="0" i="0" u="none" strike="noStrike" kern="1200" baseline="0">
                <a:solidFill>
                  <a:schemeClr val="tx1"/>
                </a:solidFill>
                <a:latin typeface="+mn-lt"/>
                <a:ea typeface="+mn-ea"/>
                <a:cs typeface="+mn-cs"/>
              </a:rPr>
              <a:t> is a 11 </a:t>
            </a:r>
            <a:r>
              <a:rPr lang="en-US" sz="1200" b="0" i="0" u="none" strike="noStrike" kern="1200" baseline="0" err="1">
                <a:solidFill>
                  <a:schemeClr val="tx1"/>
                </a:solidFill>
                <a:latin typeface="+mn-lt"/>
                <a:ea typeface="+mn-ea"/>
                <a:cs typeface="+mn-cs"/>
              </a:rPr>
              <a:t>y.o</a:t>
            </a:r>
            <a:r>
              <a:rPr lang="en-US" sz="1200" b="0" i="0" u="none" strike="noStrike" kern="1200" baseline="0">
                <a:solidFill>
                  <a:schemeClr val="tx1"/>
                </a:solidFill>
                <a:latin typeface="+mn-lt"/>
                <a:ea typeface="+mn-ea"/>
                <a:cs typeface="+mn-cs"/>
              </a:rPr>
              <a:t>. F, accompanied by grandmother. The family's primary concern today relates to left hip pain that has been occurring for 2 months. Patient was on a school trip and </a:t>
            </a:r>
            <a:r>
              <a:rPr lang="en-US" sz="1200" b="0" i="0" u="none" strike="noStrike" kern="1200" baseline="0" err="1">
                <a:solidFill>
                  <a:schemeClr val="tx1"/>
                </a:solidFill>
                <a:latin typeface="+mn-lt"/>
                <a:ea typeface="+mn-ea"/>
                <a:cs typeface="+mn-cs"/>
              </a:rPr>
              <a:t>and</a:t>
            </a:r>
            <a:r>
              <a:rPr lang="en-US" sz="1200" b="0" i="0" u="none" strike="noStrike" kern="1200" baseline="0">
                <a:solidFill>
                  <a:schemeClr val="tx1"/>
                </a:solidFill>
                <a:latin typeface="+mn-lt"/>
                <a:ea typeface="+mn-ea"/>
                <a:cs typeface="+mn-cs"/>
              </a:rPr>
              <a:t> twisted left ankle and then 1 week after trip she developed left hip pain. Currently left hip is no longer painful. Grandmother reports that 1 week ago she noticed patient with a limp on the left. </a:t>
            </a:r>
            <a:endParaRPr lang="en-US"/>
          </a:p>
        </p:txBody>
      </p:sp>
      <p:sp>
        <p:nvSpPr>
          <p:cNvPr id="4" name="Slide Number Placeholder 3"/>
          <p:cNvSpPr>
            <a:spLocks noGrp="1"/>
          </p:cNvSpPr>
          <p:nvPr>
            <p:ph type="sldNum" sz="quarter" idx="10"/>
          </p:nvPr>
        </p:nvSpPr>
        <p:spPr/>
        <p:txBody>
          <a:bodyPr/>
          <a:lstStyle/>
          <a:p>
            <a:fld id="{8DBD87C3-92BD-414D-87E7-3149673FD8E2}" type="slidenum">
              <a:rPr lang="en-US" smtClean="0"/>
              <a:t>45</a:t>
            </a:fld>
            <a:endParaRPr lang="en-US"/>
          </a:p>
        </p:txBody>
      </p:sp>
    </p:spTree>
    <p:extLst>
      <p:ext uri="{BB962C8B-B14F-4D97-AF65-F5344CB8AC3E}">
        <p14:creationId xmlns:p14="http://schemas.microsoft.com/office/powerpoint/2010/main" val="1652191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DE271A-A309-4D34-8D20-65C1AD6D850A}" type="slidenum">
              <a:rPr lang="en-US" altLang="en-US"/>
              <a:pPr/>
              <a:t>49</a:t>
            </a:fld>
            <a:endParaRPr lang="en-US" altLang="en-US"/>
          </a:p>
        </p:txBody>
      </p:sp>
      <p:sp>
        <p:nvSpPr>
          <p:cNvPr id="12290" name="Rectangle 2"/>
          <p:cNvSpPr>
            <a:spLocks noGrp="1" noRot="1" noChangeAspect="1" noChangeArrowheads="1" noTextEdit="1"/>
          </p:cNvSpPr>
          <p:nvPr>
            <p:ph type="sldImg"/>
          </p:nvPr>
        </p:nvSpPr>
        <p:spPr>
          <a:xfrm>
            <a:off x="685800" y="1143000"/>
            <a:ext cx="5486400" cy="3086100"/>
          </a:xfrm>
          <a:ln/>
        </p:spPr>
      </p:sp>
      <p:sp>
        <p:nvSpPr>
          <p:cNvPr id="12291" name="Rectangle 3"/>
          <p:cNvSpPr>
            <a:spLocks noGrp="1" noChangeArrowheads="1"/>
          </p:cNvSpPr>
          <p:nvPr>
            <p:ph type="body" idx="1"/>
          </p:nvPr>
        </p:nvSpPr>
        <p:spPr/>
        <p:txBody>
          <a:bodyPr/>
          <a:lstStyle/>
          <a:p>
            <a:r>
              <a:rPr lang="en-US" altLang="en-US"/>
              <a:t>Three years ago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 name="Google Shape;16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ewings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1" name="Google Shape;17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3" name="Google Shape;27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Tumor-induced </a:t>
            </a:r>
            <a:r>
              <a:rPr lang="en-US" sz="1200" b="0" i="0" err="1">
                <a:solidFill>
                  <a:schemeClr val="dk1"/>
                </a:solidFill>
                <a:latin typeface="Calibri"/>
                <a:ea typeface="Calibri"/>
                <a:cs typeface="Calibri"/>
                <a:sym typeface="Calibri"/>
              </a:rPr>
              <a:t>osteomalacia</a:t>
            </a:r>
            <a:r>
              <a:rPr lang="en-US" sz="1200" b="0" i="0">
                <a:solidFill>
                  <a:schemeClr val="dk1"/>
                </a:solidFill>
                <a:latin typeface="Calibri"/>
                <a:ea typeface="Calibri"/>
                <a:cs typeface="Calibri"/>
                <a:sym typeface="Calibri"/>
              </a:rPr>
              <a:t> (TIO) is a paraneoplastic syndrome resulting in renal phosphate wasting and decreased bone mineralization. TIO is usually induced by small, slowly growing tumors of mesenchymal origin (</a:t>
            </a:r>
            <a:r>
              <a:rPr lang="en-US" sz="1200" b="0" i="0" err="1">
                <a:solidFill>
                  <a:schemeClr val="dk1"/>
                </a:solidFill>
                <a:latin typeface="Calibri"/>
                <a:ea typeface="Calibri"/>
                <a:cs typeface="Calibri"/>
                <a:sym typeface="Calibri"/>
              </a:rPr>
              <a:t>phosphaturic</a:t>
            </a:r>
            <a:r>
              <a:rPr lang="en-US" sz="1200" b="0" i="0">
                <a:solidFill>
                  <a:schemeClr val="dk1"/>
                </a:solidFill>
                <a:latin typeface="Calibri"/>
                <a:ea typeface="Calibri"/>
                <a:cs typeface="Calibri"/>
                <a:sym typeface="Calibri"/>
              </a:rPr>
              <a:t> mesenchymal tumor mixed connective tissue variant [PMTMCT]). Nonspecific symptoms including fatigue, bone pain, and musculoskeletal weakness make the diagnosis elusive and often lead to a delay in treatment. The prognosis of TIO is excellent following complete resection of the neoplasm, which leads to the rapid and complete reversal of all symptoms. If the tumor cannot be detected, treatment relies on supplementation with phosphate and active vitamin D compounds. Subsequent radiotherapy in case of incompletely resected tumors or definitive radiotherapy in unresectable tumors is an important treatment option to avoid recurrence or metastasis even though this occurs rarely. Due to the risk of recurrence or late metastases, long-term monitoring is required even in TIO patients diagnosed with a benign tumor.</a:t>
            </a:r>
            <a:endParaRPr/>
          </a:p>
        </p:txBody>
      </p:sp>
      <p:sp>
        <p:nvSpPr>
          <p:cNvPr id="274" name="Google Shape;274;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0" name="Google Shape;28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6" name="Google Shape;28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5" name="Google Shape;30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7" name="Google Shape;26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Multiple ossific fragments along the posterior aspect of the tibiotalar joint. Dysplasia </a:t>
            </a:r>
            <a:r>
              <a:rPr lang="en-US" err="1"/>
              <a:t>epiphysealis</a:t>
            </a:r>
            <a:r>
              <a:rPr lang="en-US"/>
              <a:t> </a:t>
            </a:r>
            <a:r>
              <a:rPr lang="en-US" err="1"/>
              <a:t>hemimelica</a:t>
            </a:r>
            <a:r>
              <a:rPr lang="en-US"/>
              <a:t> (Trevor's Disease) arising from the posterior distal tibial epiphysis is favored. Synovial </a:t>
            </a:r>
            <a:r>
              <a:rPr lang="en-US" err="1"/>
              <a:t>osteochondromatosis</a:t>
            </a:r>
            <a:r>
              <a:rPr lang="en-US"/>
              <a:t> is also on the differential. Recommend MRI for further evaluation. Radiographs of the left lower extremity (hip to </a:t>
            </a:r>
            <a:r>
              <a:rPr lang="en-US">
                <a:solidFill>
                  <a:srgbClr val="000000"/>
                </a:solidFill>
                <a:effectLst/>
              </a:rPr>
              <a:t>ankle</a:t>
            </a:r>
            <a:r>
              <a:rPr lang="en-US"/>
              <a:t>) may also be considered to exclude additional sites.</a:t>
            </a:r>
          </a:p>
        </p:txBody>
      </p:sp>
      <p:sp>
        <p:nvSpPr>
          <p:cNvPr id="4" name="Slide Number Placeholder 3"/>
          <p:cNvSpPr>
            <a:spLocks noGrp="1"/>
          </p:cNvSpPr>
          <p:nvPr>
            <p:ph type="sldNum" sz="quarter" idx="5"/>
          </p:nvPr>
        </p:nvSpPr>
        <p:spPr/>
        <p:txBody>
          <a:bodyPr/>
          <a:lstStyle/>
          <a:p>
            <a:fld id="{E816AFFC-473C-411A-A9F1-79E95CE191DF}" type="slidenum">
              <a:rPr lang="en-US" smtClean="0"/>
              <a:t>61</a:t>
            </a:fld>
            <a:endParaRPr lang="en-US"/>
          </a:p>
        </p:txBody>
      </p:sp>
    </p:spTree>
    <p:extLst>
      <p:ext uri="{BB962C8B-B14F-4D97-AF65-F5344CB8AC3E}">
        <p14:creationId xmlns:p14="http://schemas.microsoft.com/office/powerpoint/2010/main" val="18294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147459" name="Notes Placeholder 2"/>
          <p:cNvSpPr>
            <a:spLocks noGrp="1"/>
          </p:cNvSpPr>
          <p:nvPr>
            <p:ph type="body" idx="1"/>
          </p:nvPr>
        </p:nvSpPr>
        <p:spPr>
          <a:noFill/>
          <a:extLst>
            <a:ext uri="{FAA26D3D-D897-4be2-8F04-BA451C77F1D7}">
              <ma14:placeholderFlag xmlns:ma14="http://schemas.microsoft.com/office/mac/drawingml/2011/main" xmlns="" val="1"/>
            </a:ext>
          </a:extLst>
        </p:spPr>
        <p:txBody>
          <a:bodyPr/>
          <a:lstStyle/>
          <a:p>
            <a:endParaRPr lang="en-US">
              <a:ea typeface="MS PGothic" charset="0"/>
              <a:cs typeface="MS PGothic" charset="0"/>
            </a:endParaRPr>
          </a:p>
        </p:txBody>
      </p:sp>
      <p:sp>
        <p:nvSpPr>
          <p:cNvPr id="147460" name="Slide Number Placeholder 3"/>
          <p:cNvSpPr>
            <a:spLocks noGrp="1"/>
          </p:cNvSpPr>
          <p:nvPr>
            <p:ph type="sldNum" sz="quarter" idx="5"/>
          </p:nvPr>
        </p:nvSpPr>
        <p:spPr>
          <a:noFill/>
        </p:spPr>
        <p:txBody>
          <a:bodyPr/>
          <a:lstStyle>
            <a:lvl1pPr defTabSz="917488">
              <a:defRPr sz="1100">
                <a:solidFill>
                  <a:schemeClr val="tx1"/>
                </a:solidFill>
                <a:latin typeface="Arial" charset="0"/>
                <a:ea typeface="MS PGothic" charset="0"/>
                <a:cs typeface="MS PGothic" charset="0"/>
              </a:defRPr>
            </a:lvl1pPr>
            <a:lvl2pPr marL="702756" indent="-270291" defTabSz="917488">
              <a:defRPr sz="1100">
                <a:solidFill>
                  <a:schemeClr val="tx1"/>
                </a:solidFill>
                <a:latin typeface="Arial" charset="0"/>
                <a:ea typeface="MS PGothic" charset="0"/>
                <a:cs typeface="MS PGothic" charset="0"/>
              </a:defRPr>
            </a:lvl2pPr>
            <a:lvl3pPr marL="1081164" indent="-216233" defTabSz="917488">
              <a:defRPr sz="1100">
                <a:solidFill>
                  <a:schemeClr val="tx1"/>
                </a:solidFill>
                <a:latin typeface="Arial" charset="0"/>
                <a:ea typeface="MS PGothic" charset="0"/>
                <a:cs typeface="MS PGothic" charset="0"/>
              </a:defRPr>
            </a:lvl3pPr>
            <a:lvl4pPr marL="1513629" indent="-216233" defTabSz="917488">
              <a:defRPr sz="1100">
                <a:solidFill>
                  <a:schemeClr val="tx1"/>
                </a:solidFill>
                <a:latin typeface="Arial" charset="0"/>
                <a:ea typeface="MS PGothic" charset="0"/>
                <a:cs typeface="MS PGothic" charset="0"/>
              </a:defRPr>
            </a:lvl4pPr>
            <a:lvl5pPr marL="1946095" indent="-216233" defTabSz="917488">
              <a:defRPr sz="1100">
                <a:solidFill>
                  <a:schemeClr val="tx1"/>
                </a:solidFill>
                <a:latin typeface="Arial" charset="0"/>
                <a:ea typeface="MS PGothic" charset="0"/>
                <a:cs typeface="MS PGothic" charset="0"/>
              </a:defRPr>
            </a:lvl5pPr>
            <a:lvl6pPr marL="2378560" indent="-216233" defTabSz="917488" eaLnBrk="0" fontAlgn="base" hangingPunct="0">
              <a:spcBef>
                <a:spcPct val="30000"/>
              </a:spcBef>
              <a:spcAft>
                <a:spcPct val="0"/>
              </a:spcAft>
              <a:defRPr sz="1100">
                <a:solidFill>
                  <a:schemeClr val="tx1"/>
                </a:solidFill>
                <a:latin typeface="Arial" charset="0"/>
                <a:ea typeface="MS PGothic" charset="0"/>
                <a:cs typeface="MS PGothic" charset="0"/>
              </a:defRPr>
            </a:lvl6pPr>
            <a:lvl7pPr marL="2811026" indent="-216233" defTabSz="917488" eaLnBrk="0" fontAlgn="base" hangingPunct="0">
              <a:spcBef>
                <a:spcPct val="30000"/>
              </a:spcBef>
              <a:spcAft>
                <a:spcPct val="0"/>
              </a:spcAft>
              <a:defRPr sz="1100">
                <a:solidFill>
                  <a:schemeClr val="tx1"/>
                </a:solidFill>
                <a:latin typeface="Arial" charset="0"/>
                <a:ea typeface="MS PGothic" charset="0"/>
                <a:cs typeface="MS PGothic" charset="0"/>
              </a:defRPr>
            </a:lvl7pPr>
            <a:lvl8pPr marL="3243491" indent="-216233" defTabSz="917488" eaLnBrk="0" fontAlgn="base" hangingPunct="0">
              <a:spcBef>
                <a:spcPct val="30000"/>
              </a:spcBef>
              <a:spcAft>
                <a:spcPct val="0"/>
              </a:spcAft>
              <a:defRPr sz="1100">
                <a:solidFill>
                  <a:schemeClr val="tx1"/>
                </a:solidFill>
                <a:latin typeface="Arial" charset="0"/>
                <a:ea typeface="MS PGothic" charset="0"/>
                <a:cs typeface="MS PGothic" charset="0"/>
              </a:defRPr>
            </a:lvl8pPr>
            <a:lvl9pPr marL="3675957" indent="-216233" defTabSz="917488" eaLnBrk="0" fontAlgn="base" hangingPunct="0">
              <a:spcBef>
                <a:spcPct val="30000"/>
              </a:spcBef>
              <a:spcAft>
                <a:spcPct val="0"/>
              </a:spcAft>
              <a:defRPr sz="1100">
                <a:solidFill>
                  <a:schemeClr val="tx1"/>
                </a:solidFill>
                <a:latin typeface="Arial" charset="0"/>
                <a:ea typeface="MS PGothic" charset="0"/>
                <a:cs typeface="MS PGothic" charset="0"/>
              </a:defRPr>
            </a:lvl9pPr>
          </a:lstStyle>
          <a:p>
            <a:fld id="{5EB3BB7F-FCE4-204E-A1E0-5C3DDB4E6B00}" type="slidenum">
              <a:rPr lang="en-US" sz="1200">
                <a:cs typeface="Arial" charset="0"/>
              </a:rPr>
              <a:pPr/>
              <a:t>6</a:t>
            </a:fld>
            <a:endParaRPr lang="en-US" sz="120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6" name="Google Shape;20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3" name="Google Shape;21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9" name="Google Shape;21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a:t>MEYER DYSPLASIA (FEMORAL EPIPHYSEAL DYSPLASIA)</a:t>
            </a:r>
          </a:p>
          <a:p>
            <a:r>
              <a:rPr lang="en-US" altLang="en-US" sz="1200"/>
              <a:t>Meyer dysplasia is a rare but benign developmental disorder of the hip that causes asymptomatic irregularity of ossification of the proximal femoral epiphysis. It usually occurs in boys younger than 4 years, and in 70% of cases, it is discovered incidentally. The abnormality occurs bilaterally approximately 50% to 60% of the time, and it is often present in those with hip disease in the immediate family. The cause of this disease is unclear. Avascular necrosis or synovitis may complicate this dysplasia, creating symptomatic pain and limited range of motion. The prognosis of Meyer dysplasia, in contrast to that of LCP, is good, and no abnormality is clinically detected during the remainder of hip growth. Risk of early degenerative disease may be increased if the proximal femoral epiphysis on the affected side is smaller. Differential diagnosis primarily includes LCP, but if the disease is bilateral, hypothyroidism, multiple epiphyseal dysplasia, and </a:t>
            </a:r>
            <a:r>
              <a:rPr lang="en-US" altLang="en-US" sz="1200" err="1"/>
              <a:t>spondyloepiphyseal</a:t>
            </a:r>
            <a:r>
              <a:rPr lang="en-US" altLang="en-US" sz="1200"/>
              <a:t> dysplasia should be considered.</a:t>
            </a:r>
          </a:p>
          <a:p>
            <a:endParaRPr lang="en-US" altLang="en-US" sz="1200"/>
          </a:p>
          <a:p>
            <a:r>
              <a:rPr lang="en-US" altLang="en-US" sz="1200"/>
              <a:t>Radiographs of children with Meyer dysplasia show a small and irregular </a:t>
            </a:r>
            <a:r>
              <a:rPr lang="en-US" altLang="en-US" sz="1200" err="1"/>
              <a:t>ossific</a:t>
            </a:r>
            <a:r>
              <a:rPr lang="en-US" altLang="en-US" sz="1200"/>
              <a:t> nucleus, often with multiple ossification centers that coalesce over time (Fig. 173-6). Two to four years later, the affected proximal femoral epiphysis will have a normal or nearly normal appearance with minimal residual epiphyseal height loss or mild coxa magna deformity. In contrast to LCP, the proximal femur does not develop subchondral fracture, collapse of the head, and subluxation. The absence of symptoms and progressive healing without residual deformity also suggest the diagnosis of Meyer dysplasia. Three-phase bone scans are normal. If MRI is performed, normal signal is noted in the fragments of the proximal femoral epiphysis. No treatment is required for Meyer dysplasia.</a:t>
            </a:r>
          </a:p>
          <a:p>
            <a:pPr>
              <a:spcBef>
                <a:spcPct val="0"/>
              </a:spcBef>
            </a:pPr>
            <a:endParaRPr lang="en-US" altLang="en-US"/>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E4CCFA-A6E1-4AB2-BC55-90E75F73711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772086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Lower </a:t>
            </a:r>
            <a:r>
              <a:rPr lang="en-US" err="1"/>
              <a:t>extremety</a:t>
            </a:r>
            <a:r>
              <a:rPr lang="en-US" baseline="0"/>
              <a:t> more common, ribs, sternum, pelvis are less common locations. </a:t>
            </a:r>
            <a:endParaRPr lang="en-US"/>
          </a:p>
        </p:txBody>
      </p:sp>
      <p:sp>
        <p:nvSpPr>
          <p:cNvPr id="4" name="Slide Number Placeholder 3"/>
          <p:cNvSpPr>
            <a:spLocks noGrp="1"/>
          </p:cNvSpPr>
          <p:nvPr>
            <p:ph type="sldNum" sz="quarter" idx="10"/>
          </p:nvPr>
        </p:nvSpPr>
        <p:spPr/>
        <p:txBody>
          <a:bodyPr/>
          <a:lstStyle/>
          <a:p>
            <a:fld id="{906155FE-B3F2-431E-B596-64883B442FE0}" type="slidenum">
              <a:rPr lang="en-US" smtClean="0"/>
              <a:t>73</a:t>
            </a:fld>
            <a:endParaRPr lang="en-US"/>
          </a:p>
        </p:txBody>
      </p:sp>
    </p:spTree>
    <p:extLst>
      <p:ext uri="{BB962C8B-B14F-4D97-AF65-F5344CB8AC3E}">
        <p14:creationId xmlns:p14="http://schemas.microsoft.com/office/powerpoint/2010/main" val="849480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Diagnosis</a:t>
            </a:r>
            <a:r>
              <a:rPr lang="en-US" baseline="0"/>
              <a:t> of exclusion</a:t>
            </a:r>
            <a:endParaRPr lang="en-US"/>
          </a:p>
        </p:txBody>
      </p:sp>
      <p:sp>
        <p:nvSpPr>
          <p:cNvPr id="4" name="Slide Number Placeholder 3"/>
          <p:cNvSpPr>
            <a:spLocks noGrp="1"/>
          </p:cNvSpPr>
          <p:nvPr>
            <p:ph type="sldNum" sz="quarter" idx="10"/>
          </p:nvPr>
        </p:nvSpPr>
        <p:spPr/>
        <p:txBody>
          <a:bodyPr/>
          <a:lstStyle/>
          <a:p>
            <a:fld id="{906155FE-B3F2-431E-B596-64883B442FE0}" type="slidenum">
              <a:rPr lang="en-US" smtClean="0"/>
              <a:t>74</a:t>
            </a:fld>
            <a:endParaRPr lang="en-US"/>
          </a:p>
        </p:txBody>
      </p:sp>
    </p:spTree>
    <p:extLst>
      <p:ext uri="{BB962C8B-B14F-4D97-AF65-F5344CB8AC3E}">
        <p14:creationId xmlns:p14="http://schemas.microsoft.com/office/powerpoint/2010/main" val="1519000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6" name="Google Shape;516;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NF1</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nf1</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0" name="Google Shape;530;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Associated </a:t>
            </a:r>
            <a:r>
              <a:rPr lang="en-US" err="1"/>
              <a:t>congential</a:t>
            </a:r>
            <a:r>
              <a:rPr lang="en-US"/>
              <a:t> defects in the lower extremity are found in more than 50% of pts</a:t>
            </a:r>
            <a:r>
              <a:rPr lang="en-US" baseline="0"/>
              <a:t> with PFFD.  Fibular deficiency is seen in up to 80% of cases. </a:t>
            </a:r>
            <a:r>
              <a:rPr lang="en-US"/>
              <a:t>The left fibula is completely absent. There is shortening of the left femur and left tibia relative to the right. There is an under </a:t>
            </a:r>
            <a:r>
              <a:rPr lang="en-US" err="1"/>
              <a:t>tubulated</a:t>
            </a:r>
            <a:r>
              <a:rPr lang="en-US"/>
              <a:t> appearance of the left tibia which is also anteriorly bowed. There is asymmetric ossification of the capital femoral epiphyses with the left smaller than the right. No evidence of acetabular dysplasia.</a:t>
            </a:r>
            <a:br>
              <a:rPr lang="en-US"/>
            </a:br>
            <a:br>
              <a:rPr lang="en-US"/>
            </a:br>
            <a:r>
              <a:rPr lang="en-US"/>
              <a:t>The left talus and calcaneus are </a:t>
            </a:r>
            <a:r>
              <a:rPr lang="en-US" err="1"/>
              <a:t>hypoplastic</a:t>
            </a:r>
            <a:r>
              <a:rPr lang="en-US"/>
              <a:t> relative to the right.</a:t>
            </a:r>
          </a:p>
        </p:txBody>
      </p:sp>
      <p:sp>
        <p:nvSpPr>
          <p:cNvPr id="4" name="Slide Number Placeholder 3"/>
          <p:cNvSpPr>
            <a:spLocks noGrp="1"/>
          </p:cNvSpPr>
          <p:nvPr>
            <p:ph type="sldNum" sz="quarter" idx="10"/>
          </p:nvPr>
        </p:nvSpPr>
        <p:spPr/>
        <p:txBody>
          <a:bodyPr/>
          <a:lstStyle/>
          <a:p>
            <a:fld id="{D14115A9-52C5-124B-849F-A49C10D81A83}" type="slidenum">
              <a:rPr lang="en-US" smtClean="0"/>
              <a:t>78</a:t>
            </a:fld>
            <a:endParaRPr lang="en-US"/>
          </a:p>
        </p:txBody>
      </p:sp>
    </p:spTree>
    <p:extLst>
      <p:ext uri="{BB962C8B-B14F-4D97-AF65-F5344CB8AC3E}">
        <p14:creationId xmlns:p14="http://schemas.microsoft.com/office/powerpoint/2010/main" val="1375119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9/28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4C7E6-7846-45E8-8435-986E887895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73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2" name="Google Shape;542;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Telangiectatic osteosarcoma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9" name="Google Shape;549;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6" name="Google Shape;556;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err="1"/>
              <a:t>Fasle</a:t>
            </a:r>
            <a:r>
              <a:rPr lang="en-US"/>
              <a:t> positive on </a:t>
            </a:r>
            <a:r>
              <a:rPr lang="en-US" err="1"/>
              <a:t>meckles</a:t>
            </a:r>
            <a:r>
              <a:rPr lang="en-US"/>
              <a:t> scan </a:t>
            </a:r>
            <a:r>
              <a:rPr lang="en-US" err="1"/>
              <a:t>d.t</a:t>
            </a:r>
            <a:r>
              <a:rPr lang="en-US"/>
              <a:t> </a:t>
            </a:r>
            <a:r>
              <a:rPr lang="en-US" err="1"/>
              <a:t>extopic</a:t>
            </a:r>
            <a:r>
              <a:rPr lang="en-US"/>
              <a:t> gastric mucosa</a:t>
            </a:r>
          </a:p>
        </p:txBody>
      </p:sp>
      <p:sp>
        <p:nvSpPr>
          <p:cNvPr id="4" name="Slide Number Placeholder 3"/>
          <p:cNvSpPr>
            <a:spLocks noGrp="1"/>
          </p:cNvSpPr>
          <p:nvPr>
            <p:ph type="sldNum" sz="quarter" idx="10"/>
          </p:nvPr>
        </p:nvSpPr>
        <p:spPr/>
        <p:txBody>
          <a:bodyPr/>
          <a:lstStyle/>
          <a:p>
            <a:fld id="{906155FE-B3F2-431E-B596-64883B442FE0}" type="slidenum">
              <a:rPr lang="en-US" smtClean="0"/>
              <a:t>86</a:t>
            </a:fld>
            <a:endParaRPr lang="en-US"/>
          </a:p>
        </p:txBody>
      </p:sp>
    </p:spTree>
    <p:extLst>
      <p:ext uri="{BB962C8B-B14F-4D97-AF65-F5344CB8AC3E}">
        <p14:creationId xmlns:p14="http://schemas.microsoft.com/office/powerpoint/2010/main" val="3209588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err="1"/>
              <a:t>Morbiditiy</a:t>
            </a:r>
            <a:r>
              <a:rPr lang="en-US" altLang="en-US"/>
              <a:t> of FB ingestion is low &lt;1%, when </a:t>
            </a:r>
            <a:r>
              <a:rPr lang="en-US" altLang="en-US" err="1"/>
              <a:t>cpmplications</a:t>
            </a:r>
            <a:r>
              <a:rPr lang="en-US" altLang="en-US"/>
              <a:t> do occur there is a high mortality rate with approximate 1500 deaths/year.</a:t>
            </a:r>
            <a:r>
              <a:rPr lang="en-US" altLang="en-US" baseline="0"/>
              <a:t>  </a:t>
            </a:r>
            <a:r>
              <a:rPr lang="en-US" altLang="en-US"/>
              <a:t>Magnets</a:t>
            </a:r>
            <a:r>
              <a:rPr lang="en-US" altLang="en-US" baseline="0"/>
              <a:t> are attracted across bowel walls. </a:t>
            </a:r>
            <a:r>
              <a:rPr lang="en-US">
                <a:sym typeface="Wingdings"/>
              </a:rPr>
              <a:t>Ingestion is frequently unwitnessed and swallowed objects unknown, therefore radiologists</a:t>
            </a:r>
            <a:r>
              <a:rPr lang="en-US" baseline="0">
                <a:sym typeface="Wingdings"/>
              </a:rPr>
              <a:t> should be aware of the potential presentation. </a:t>
            </a:r>
            <a:endParaRPr lang="en-US"/>
          </a:p>
          <a:p>
            <a:r>
              <a:rPr lang="en-US" altLang="en-US"/>
              <a:t>Exploratory laparotomy</a:t>
            </a:r>
          </a:p>
          <a:p>
            <a:pPr lvl="1"/>
            <a:r>
              <a:rPr lang="en-US" altLang="en-US"/>
              <a:t>Repair of gastric perforation</a:t>
            </a:r>
          </a:p>
          <a:p>
            <a:pPr lvl="1"/>
            <a:r>
              <a:rPr lang="en-US" altLang="en-US"/>
              <a:t>Repair of duodenal perforation</a:t>
            </a:r>
          </a:p>
          <a:p>
            <a:pPr lvl="1"/>
            <a:r>
              <a:rPr lang="en-US" altLang="en-US"/>
              <a:t>Repair of small intestine perforation</a:t>
            </a:r>
          </a:p>
          <a:p>
            <a:pPr lvl="1"/>
            <a:r>
              <a:rPr lang="en-US" altLang="en-US"/>
              <a:t>Retrieval of magnets using fluoroscopic guidance</a:t>
            </a:r>
          </a:p>
          <a:p>
            <a:endParaRPr lang="en-US"/>
          </a:p>
        </p:txBody>
      </p:sp>
      <p:sp>
        <p:nvSpPr>
          <p:cNvPr id="4" name="Slide Number Placeholder 3"/>
          <p:cNvSpPr>
            <a:spLocks noGrp="1"/>
          </p:cNvSpPr>
          <p:nvPr>
            <p:ph type="sldNum" sz="quarter" idx="10"/>
          </p:nvPr>
        </p:nvSpPr>
        <p:spPr/>
        <p:txBody>
          <a:bodyPr/>
          <a:lstStyle/>
          <a:p>
            <a:fld id="{441BD106-0E11-42A4-9EC5-309DFA173452}" type="slidenum">
              <a:rPr lang="en-US" smtClean="0"/>
              <a:t>31</a:t>
            </a:fld>
            <a:endParaRPr lang="en-US"/>
          </a:p>
        </p:txBody>
      </p:sp>
    </p:spTree>
    <p:extLst>
      <p:ext uri="{BB962C8B-B14F-4D97-AF65-F5344CB8AC3E}">
        <p14:creationId xmlns:p14="http://schemas.microsoft.com/office/powerpoint/2010/main" val="1559708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altLang="en-US" sz="2800">
                <a:cs typeface="Arial" charset="0"/>
              </a:rPr>
              <a:t>Can attach across bowel wall, resulting in ischemic necrosis</a:t>
            </a:r>
          </a:p>
          <a:p>
            <a:pPr lvl="2"/>
            <a:r>
              <a:rPr lang="en-US" altLang="en-US" sz="2800">
                <a:cs typeface="Arial" charset="0"/>
              </a:rPr>
              <a:t>Bowel perforation, obstruction and volvulus have been reported</a:t>
            </a:r>
          </a:p>
          <a:p>
            <a:endParaRPr lang="en-US"/>
          </a:p>
        </p:txBody>
      </p:sp>
      <p:sp>
        <p:nvSpPr>
          <p:cNvPr id="4" name="Slide Number Placeholder 3"/>
          <p:cNvSpPr>
            <a:spLocks noGrp="1"/>
          </p:cNvSpPr>
          <p:nvPr>
            <p:ph type="sldNum" sz="quarter" idx="10"/>
          </p:nvPr>
        </p:nvSpPr>
        <p:spPr/>
        <p:txBody>
          <a:bodyPr/>
          <a:lstStyle/>
          <a:p>
            <a:fld id="{7E1F708F-44CE-FF4E-9375-1DE9B139954A}" type="slidenum">
              <a:rPr lang="en-US" smtClean="0"/>
              <a:t>32</a:t>
            </a:fld>
            <a:endParaRPr lang="en-US"/>
          </a:p>
        </p:txBody>
      </p:sp>
    </p:spTree>
    <p:extLst>
      <p:ext uri="{BB962C8B-B14F-4D97-AF65-F5344CB8AC3E}">
        <p14:creationId xmlns:p14="http://schemas.microsoft.com/office/powerpoint/2010/main" val="2101548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1E8656F-D8B8-45F5-8F07-84F4A427B679}" type="slidenum">
              <a:rPr lang="en-US" smtClean="0"/>
              <a:pPr/>
              <a:t>34</a:t>
            </a:fld>
            <a:endParaRPr lang="en-US"/>
          </a:p>
        </p:txBody>
      </p:sp>
    </p:spTree>
    <p:extLst>
      <p:ext uri="{BB962C8B-B14F-4D97-AF65-F5344CB8AC3E}">
        <p14:creationId xmlns:p14="http://schemas.microsoft.com/office/powerpoint/2010/main" val="3032150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9 yo autistic male with emesis</a:t>
            </a: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291718-526D-408D-989C-8ECE779061ED}" type="slidenum">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517455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Pain due to the nerve endings in the tumor and the prostaglandins</a:t>
            </a:r>
          </a:p>
        </p:txBody>
      </p:sp>
      <p:sp>
        <p:nvSpPr>
          <p:cNvPr id="4" name="Slide Number Placeholder 3"/>
          <p:cNvSpPr>
            <a:spLocks noGrp="1"/>
          </p:cNvSpPr>
          <p:nvPr>
            <p:ph type="sldNum" sz="quarter" idx="10"/>
          </p:nvPr>
        </p:nvSpPr>
        <p:spPr/>
        <p:txBody>
          <a:bodyPr/>
          <a:lstStyle/>
          <a:p>
            <a:fld id="{E694C7E6-7846-45E8-8435-986E887895EA}" type="slidenum">
              <a:rPr lang="en-US" smtClean="0"/>
              <a:t>41</a:t>
            </a:fld>
            <a:endParaRPr lang="en-US"/>
          </a:p>
        </p:txBody>
      </p:sp>
    </p:spTree>
    <p:extLst>
      <p:ext uri="{BB962C8B-B14F-4D97-AF65-F5344CB8AC3E}">
        <p14:creationId xmlns:p14="http://schemas.microsoft.com/office/powerpoint/2010/main" val="1750531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Intra articular OO may </a:t>
            </a:r>
            <a:r>
              <a:rPr lang="en-US" err="1"/>
              <a:t>mimi</a:t>
            </a:r>
            <a:r>
              <a:rPr lang="en-US"/>
              <a:t> inflammatory arthritis, growth disturbance of near growth plate, spinal can cause</a:t>
            </a:r>
            <a:r>
              <a:rPr lang="en-US" baseline="0"/>
              <a:t> painful scoliosis</a:t>
            </a:r>
            <a:endParaRPr lang="en-US"/>
          </a:p>
        </p:txBody>
      </p:sp>
      <p:sp>
        <p:nvSpPr>
          <p:cNvPr id="4" name="Slide Number Placeholder 3"/>
          <p:cNvSpPr>
            <a:spLocks noGrp="1"/>
          </p:cNvSpPr>
          <p:nvPr>
            <p:ph type="sldNum" sz="quarter" idx="10"/>
          </p:nvPr>
        </p:nvSpPr>
        <p:spPr/>
        <p:txBody>
          <a:bodyPr/>
          <a:lstStyle/>
          <a:p>
            <a:fld id="{E694C7E6-7846-45E8-8435-986E887895EA}" type="slidenum">
              <a:rPr lang="en-US" smtClean="0"/>
              <a:t>42</a:t>
            </a:fld>
            <a:endParaRPr lang="en-US"/>
          </a:p>
        </p:txBody>
      </p:sp>
    </p:spTree>
    <p:extLst>
      <p:ext uri="{BB962C8B-B14F-4D97-AF65-F5344CB8AC3E}">
        <p14:creationId xmlns:p14="http://schemas.microsoft.com/office/powerpoint/2010/main" val="660586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gif"/><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gif"/><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picture containing blur&#10;&#10;Description automatically generated">
            <a:extLst>
              <a:ext uri="{FF2B5EF4-FFF2-40B4-BE49-F238E27FC236}">
                <a16:creationId xmlns:a16="http://schemas.microsoft.com/office/drawing/2014/main" id="{2AF66CB0-6B13-45DF-9632-5943C7D41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798DFC61-CA47-0F21-A46D-069ECB2866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21126"/>
            <a:ext cx="12249771" cy="1256877"/>
          </a:xfrm>
          <a:prstGeom prst="rect">
            <a:avLst/>
          </a:prstGeom>
        </p:spPr>
      </p:pic>
      <p:sp>
        <p:nvSpPr>
          <p:cNvPr id="17" name="Title 1">
            <a:extLst>
              <a:ext uri="{FF2B5EF4-FFF2-40B4-BE49-F238E27FC236}">
                <a16:creationId xmlns:a16="http://schemas.microsoft.com/office/drawing/2014/main" id="{B1BD47D8-5EC8-2B4D-847A-AD08B0C9AE81}"/>
              </a:ext>
            </a:extLst>
          </p:cNvPr>
          <p:cNvSpPr>
            <a:spLocks noGrp="1"/>
          </p:cNvSpPr>
          <p:nvPr>
            <p:ph type="title" hasCustomPrompt="1"/>
          </p:nvPr>
        </p:nvSpPr>
        <p:spPr>
          <a:xfrm>
            <a:off x="737028" y="3133535"/>
            <a:ext cx="7492573" cy="590931"/>
          </a:xfrm>
        </p:spPr>
        <p:txBody>
          <a:bodyPr wrap="square" anchor="b">
            <a:spAutoFit/>
          </a:bodyPr>
          <a:lstStyle>
            <a:lvl1pPr marL="0" marR="0" indent="0" algn="l" defTabSz="385763" rtl="0" eaLnBrk="1" fontAlgn="auto" latinLnBrk="0" hangingPunct="1">
              <a:lnSpc>
                <a:spcPct val="90000"/>
              </a:lnSpc>
              <a:spcBef>
                <a:spcPct val="0"/>
              </a:spcBef>
              <a:spcAft>
                <a:spcPts val="0"/>
              </a:spcAft>
              <a:buClrTx/>
              <a:buSzTx/>
              <a:buFontTx/>
              <a:buNone/>
              <a:tabLst/>
              <a:defRPr sz="3600" b="1">
                <a:solidFill>
                  <a:schemeClr val="bg1"/>
                </a:solidFill>
              </a:defRPr>
            </a:lvl1pPr>
          </a:lstStyle>
          <a:p>
            <a:r>
              <a:rPr lang="en-US"/>
              <a:t>2023 Convention Title Here</a:t>
            </a:r>
          </a:p>
        </p:txBody>
      </p:sp>
      <p:sp>
        <p:nvSpPr>
          <p:cNvPr id="18" name="Text Placeholder 2">
            <a:extLst>
              <a:ext uri="{FF2B5EF4-FFF2-40B4-BE49-F238E27FC236}">
                <a16:creationId xmlns:a16="http://schemas.microsoft.com/office/drawing/2014/main" id="{2023EA7F-1A7D-EC40-8526-CFB039E64CE0}"/>
              </a:ext>
            </a:extLst>
          </p:cNvPr>
          <p:cNvSpPr>
            <a:spLocks noGrp="1"/>
          </p:cNvSpPr>
          <p:nvPr>
            <p:ph type="body" idx="1" hasCustomPrompt="1"/>
          </p:nvPr>
        </p:nvSpPr>
        <p:spPr>
          <a:xfrm>
            <a:off x="737027" y="3834476"/>
            <a:ext cx="7038763" cy="633024"/>
          </a:xfrm>
        </p:spPr>
        <p:txBody>
          <a:bodyPr>
            <a:noAutofit/>
          </a:bodyPr>
          <a:lstStyle>
            <a:lvl1pPr marL="0" indent="0" algn="l">
              <a:lnSpc>
                <a:spcPct val="100000"/>
              </a:lnSpc>
              <a:buNone/>
              <a:defRPr sz="2400">
                <a:solidFill>
                  <a:schemeClr val="bg1"/>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a:t>Subtitle Here</a:t>
            </a:r>
          </a:p>
        </p:txBody>
      </p:sp>
      <p:pic>
        <p:nvPicPr>
          <p:cNvPr id="11" name="Picture 10" descr="A picture containing text, clipart&#10;&#10;Description automatically generated">
            <a:extLst>
              <a:ext uri="{FF2B5EF4-FFF2-40B4-BE49-F238E27FC236}">
                <a16:creationId xmlns:a16="http://schemas.microsoft.com/office/drawing/2014/main" id="{241F5402-C31C-EA30-190C-72A1C98EBF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15813" y="474296"/>
            <a:ext cx="3524147" cy="937423"/>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9C59872E-985C-8598-9F61-96583B96FBA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63841" y="4941325"/>
            <a:ext cx="1466315" cy="509530"/>
          </a:xfrm>
          <a:prstGeom prst="rect">
            <a:avLst/>
          </a:prstGeom>
        </p:spPr>
      </p:pic>
      <p:pic>
        <p:nvPicPr>
          <p:cNvPr id="20" name="Picture 19" descr="Icon&#10;&#10;Description automatically generated">
            <a:extLst>
              <a:ext uri="{FF2B5EF4-FFF2-40B4-BE49-F238E27FC236}">
                <a16:creationId xmlns:a16="http://schemas.microsoft.com/office/drawing/2014/main" id="{C84A9BC9-2385-EF30-543F-E593C08C444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16566" y="4985486"/>
            <a:ext cx="2340047" cy="421208"/>
          </a:xfrm>
          <a:prstGeom prst="rect">
            <a:avLst/>
          </a:prstGeom>
        </p:spPr>
      </p:pic>
      <p:sp>
        <p:nvSpPr>
          <p:cNvPr id="22" name="Footer Placeholder 3">
            <a:extLst>
              <a:ext uri="{FF2B5EF4-FFF2-40B4-BE49-F238E27FC236}">
                <a16:creationId xmlns:a16="http://schemas.microsoft.com/office/drawing/2014/main" id="{C092A08A-10AC-EE67-155D-9F9C8FFB5E1D}"/>
              </a:ext>
            </a:extLst>
          </p:cNvPr>
          <p:cNvSpPr>
            <a:spLocks noGrp="1"/>
          </p:cNvSpPr>
          <p:nvPr>
            <p:ph type="ftr" sz="quarter" idx="3"/>
          </p:nvPr>
        </p:nvSpPr>
        <p:spPr>
          <a:xfrm>
            <a:off x="285616" y="6543683"/>
            <a:ext cx="1372171" cy="126958"/>
          </a:xfrm>
          <a:prstGeom prst="rect">
            <a:avLst/>
          </a:prstGeom>
        </p:spPr>
        <p:txBody>
          <a:bodyPr vert="horz" wrap="none" lIns="0" tIns="0" rIns="0" bIns="0" rtlCol="0" anchor="ctr">
            <a:spAutoFit/>
          </a:bodyPr>
          <a:lstStyle>
            <a:lvl1pPr algn="l">
              <a:defRPr sz="825">
                <a:solidFill>
                  <a:schemeClr val="bg1"/>
                </a:solidFill>
                <a:latin typeface="+mj-lt"/>
              </a:defRPr>
            </a:lvl1pPr>
          </a:lstStyle>
          <a:p>
            <a:r>
              <a:rPr lang="en-US"/>
              <a:t>© 2023 Urgent Care Association</a:t>
            </a:r>
          </a:p>
        </p:txBody>
      </p:sp>
      <p:pic>
        <p:nvPicPr>
          <p:cNvPr id="12" name="Picture 11" descr="Graphical user interface, text, application&#10;&#10;Description automatically generated">
            <a:extLst>
              <a:ext uri="{FF2B5EF4-FFF2-40B4-BE49-F238E27FC236}">
                <a16:creationId xmlns:a16="http://schemas.microsoft.com/office/drawing/2014/main" id="{54A11410-2E03-C086-BA04-83F2F88A698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62022" y="4525193"/>
            <a:ext cx="2429980" cy="1322339"/>
          </a:xfrm>
          <a:prstGeom prst="rect">
            <a:avLst/>
          </a:prstGeom>
        </p:spPr>
      </p:pic>
    </p:spTree>
    <p:extLst>
      <p:ext uri="{BB962C8B-B14F-4D97-AF65-F5344CB8AC3E}">
        <p14:creationId xmlns:p14="http://schemas.microsoft.com/office/powerpoint/2010/main" val="3822040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76CF4E-5B56-4300-B6B4-701D8B353016}"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DDEB0-FDE2-4614-9D0D-5DCC4E33BAFB}" type="slidenum">
              <a:rPr lang="en-US" smtClean="0"/>
              <a:t>‹#›</a:t>
            </a:fld>
            <a:endParaRPr lang="en-US"/>
          </a:p>
        </p:txBody>
      </p:sp>
    </p:spTree>
    <p:extLst>
      <p:ext uri="{BB962C8B-B14F-4D97-AF65-F5344CB8AC3E}">
        <p14:creationId xmlns:p14="http://schemas.microsoft.com/office/powerpoint/2010/main" val="91279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76CF4E-5B56-4300-B6B4-701D8B353016}"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DDEB0-FDE2-4614-9D0D-5DCC4E33BAFB}" type="slidenum">
              <a:rPr lang="en-US" smtClean="0"/>
              <a:t>‹#›</a:t>
            </a:fld>
            <a:endParaRPr lang="en-US"/>
          </a:p>
        </p:txBody>
      </p:sp>
    </p:spTree>
    <p:extLst>
      <p:ext uri="{BB962C8B-B14F-4D97-AF65-F5344CB8AC3E}">
        <p14:creationId xmlns:p14="http://schemas.microsoft.com/office/powerpoint/2010/main" val="279735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76CF4E-5B56-4300-B6B4-701D8B353016}"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DDEB0-FDE2-4614-9D0D-5DCC4E33BAFB}" type="slidenum">
              <a:rPr lang="en-US" smtClean="0"/>
              <a:t>‹#›</a:t>
            </a:fld>
            <a:endParaRPr lang="en-US"/>
          </a:p>
        </p:txBody>
      </p:sp>
    </p:spTree>
    <p:extLst>
      <p:ext uri="{BB962C8B-B14F-4D97-AF65-F5344CB8AC3E}">
        <p14:creationId xmlns:p14="http://schemas.microsoft.com/office/powerpoint/2010/main" val="2844308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76CF4E-5B56-4300-B6B4-701D8B353016}"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3DDEB0-FDE2-4614-9D0D-5DCC4E33BAFB}" type="slidenum">
              <a:rPr lang="en-US" smtClean="0"/>
              <a:t>‹#›</a:t>
            </a:fld>
            <a:endParaRPr lang="en-US"/>
          </a:p>
        </p:txBody>
      </p:sp>
    </p:spTree>
    <p:extLst>
      <p:ext uri="{BB962C8B-B14F-4D97-AF65-F5344CB8AC3E}">
        <p14:creationId xmlns:p14="http://schemas.microsoft.com/office/powerpoint/2010/main" val="3801998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76CF4E-5B56-4300-B6B4-701D8B353016}" type="datetimeFigureOut">
              <a:rPr lang="en-US" smtClean="0"/>
              <a:t>3/25/2023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3DDEB0-FDE2-4614-9D0D-5DCC4E33BAFB}" type="slidenum">
              <a:rPr lang="en-US" smtClean="0"/>
              <a:t>‹#›</a:t>
            </a:fld>
            <a:endParaRPr lang="en-US"/>
          </a:p>
        </p:txBody>
      </p:sp>
    </p:spTree>
    <p:extLst>
      <p:ext uri="{BB962C8B-B14F-4D97-AF65-F5344CB8AC3E}">
        <p14:creationId xmlns:p14="http://schemas.microsoft.com/office/powerpoint/2010/main" val="139708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76CF4E-5B56-4300-B6B4-701D8B353016}" type="datetimeFigureOut">
              <a:rPr lang="en-US" smtClean="0"/>
              <a:t>3/25/2023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3DDEB0-FDE2-4614-9D0D-5DCC4E33BAFB}" type="slidenum">
              <a:rPr lang="en-US" smtClean="0"/>
              <a:t>‹#›</a:t>
            </a:fld>
            <a:endParaRPr lang="en-US"/>
          </a:p>
        </p:txBody>
      </p:sp>
    </p:spTree>
    <p:extLst>
      <p:ext uri="{BB962C8B-B14F-4D97-AF65-F5344CB8AC3E}">
        <p14:creationId xmlns:p14="http://schemas.microsoft.com/office/powerpoint/2010/main" val="658827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76CF4E-5B56-4300-B6B4-701D8B353016}" type="datetimeFigureOut">
              <a:rPr lang="en-US" smtClean="0"/>
              <a:t>3/25/2023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3DDEB0-FDE2-4614-9D0D-5DCC4E33BAFB}" type="slidenum">
              <a:rPr lang="en-US" smtClean="0"/>
              <a:t>‹#›</a:t>
            </a:fld>
            <a:endParaRPr lang="en-US"/>
          </a:p>
        </p:txBody>
      </p:sp>
    </p:spTree>
    <p:extLst>
      <p:ext uri="{BB962C8B-B14F-4D97-AF65-F5344CB8AC3E}">
        <p14:creationId xmlns:p14="http://schemas.microsoft.com/office/powerpoint/2010/main" val="276322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76CF4E-5B56-4300-B6B4-701D8B353016}"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3DDEB0-FDE2-4614-9D0D-5DCC4E33BAFB}" type="slidenum">
              <a:rPr lang="en-US" smtClean="0"/>
              <a:t>‹#›</a:t>
            </a:fld>
            <a:endParaRPr lang="en-US"/>
          </a:p>
        </p:txBody>
      </p:sp>
    </p:spTree>
    <p:extLst>
      <p:ext uri="{BB962C8B-B14F-4D97-AF65-F5344CB8AC3E}">
        <p14:creationId xmlns:p14="http://schemas.microsoft.com/office/powerpoint/2010/main" val="332547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76CF4E-5B56-4300-B6B4-701D8B353016}"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3DDEB0-FDE2-4614-9D0D-5DCC4E33BAFB}" type="slidenum">
              <a:rPr lang="en-US" smtClean="0"/>
              <a:t>‹#›</a:t>
            </a:fld>
            <a:endParaRPr lang="en-US"/>
          </a:p>
        </p:txBody>
      </p:sp>
    </p:spTree>
    <p:extLst>
      <p:ext uri="{BB962C8B-B14F-4D97-AF65-F5344CB8AC3E}">
        <p14:creationId xmlns:p14="http://schemas.microsoft.com/office/powerpoint/2010/main" val="2554737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76CF4E-5B56-4300-B6B4-701D8B353016}"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DDEB0-FDE2-4614-9D0D-5DCC4E33BAFB}" type="slidenum">
              <a:rPr lang="en-US" smtClean="0"/>
              <a:t>‹#›</a:t>
            </a:fld>
            <a:endParaRPr lang="en-US"/>
          </a:p>
        </p:txBody>
      </p:sp>
    </p:spTree>
    <p:extLst>
      <p:ext uri="{BB962C8B-B14F-4D97-AF65-F5344CB8AC3E}">
        <p14:creationId xmlns:p14="http://schemas.microsoft.com/office/powerpoint/2010/main" val="108456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ernate">
    <p:spTree>
      <p:nvGrpSpPr>
        <p:cNvPr id="1" name=""/>
        <p:cNvGrpSpPr/>
        <p:nvPr/>
      </p:nvGrpSpPr>
      <p:grpSpPr>
        <a:xfrm>
          <a:off x="0" y="0"/>
          <a:ext cx="0" cy="0"/>
          <a:chOff x="0" y="0"/>
          <a:chExt cx="0" cy="0"/>
        </a:xfrm>
      </p:grpSpPr>
      <p:pic>
        <p:nvPicPr>
          <p:cNvPr id="7" name="Picture 6" descr="A picture containing blur&#10;&#10;Description automatically generated">
            <a:extLst>
              <a:ext uri="{FF2B5EF4-FFF2-40B4-BE49-F238E27FC236}">
                <a16:creationId xmlns:a16="http://schemas.microsoft.com/office/drawing/2014/main" id="{5806FB1A-52F5-5CF8-0139-C9C79B8B2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625F2592-4981-38D9-1510-A89231F973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21126"/>
            <a:ext cx="12249771" cy="1256877"/>
          </a:xfrm>
          <a:prstGeom prst="rect">
            <a:avLst/>
          </a:prstGeom>
        </p:spPr>
      </p:pic>
      <p:sp>
        <p:nvSpPr>
          <p:cNvPr id="17" name="Footer Placeholder 3">
            <a:extLst>
              <a:ext uri="{FF2B5EF4-FFF2-40B4-BE49-F238E27FC236}">
                <a16:creationId xmlns:a16="http://schemas.microsoft.com/office/drawing/2014/main" id="{B4415F47-738D-9454-20A0-E6E34773F10B}"/>
              </a:ext>
            </a:extLst>
          </p:cNvPr>
          <p:cNvSpPr>
            <a:spLocks noGrp="1"/>
          </p:cNvSpPr>
          <p:nvPr>
            <p:ph type="ftr" sz="quarter" idx="3"/>
          </p:nvPr>
        </p:nvSpPr>
        <p:spPr>
          <a:xfrm>
            <a:off x="285616" y="6543683"/>
            <a:ext cx="1372171" cy="126958"/>
          </a:xfrm>
          <a:prstGeom prst="rect">
            <a:avLst/>
          </a:prstGeom>
        </p:spPr>
        <p:txBody>
          <a:bodyPr vert="horz" wrap="none" lIns="0" tIns="0" rIns="0" bIns="0" rtlCol="0" anchor="ctr">
            <a:spAutoFit/>
          </a:bodyPr>
          <a:lstStyle>
            <a:lvl1pPr algn="l">
              <a:defRPr sz="825">
                <a:solidFill>
                  <a:schemeClr val="bg1"/>
                </a:solidFill>
                <a:latin typeface="+mj-lt"/>
              </a:defRPr>
            </a:lvl1pPr>
          </a:lstStyle>
          <a:p>
            <a:r>
              <a:rPr lang="en-US"/>
              <a:t>© 2023 Urgent Care Association</a:t>
            </a:r>
          </a:p>
        </p:txBody>
      </p:sp>
      <p:sp>
        <p:nvSpPr>
          <p:cNvPr id="2" name="Title 1">
            <a:extLst>
              <a:ext uri="{FF2B5EF4-FFF2-40B4-BE49-F238E27FC236}">
                <a16:creationId xmlns:a16="http://schemas.microsoft.com/office/drawing/2014/main" id="{F18D2989-21AB-2555-7C45-F72FAB0FB8D4}"/>
              </a:ext>
            </a:extLst>
          </p:cNvPr>
          <p:cNvSpPr>
            <a:spLocks noGrp="1"/>
          </p:cNvSpPr>
          <p:nvPr>
            <p:ph type="title" hasCustomPrompt="1"/>
          </p:nvPr>
        </p:nvSpPr>
        <p:spPr>
          <a:xfrm>
            <a:off x="737028" y="2728059"/>
            <a:ext cx="7492573" cy="590931"/>
          </a:xfrm>
        </p:spPr>
        <p:txBody>
          <a:bodyPr wrap="square" anchor="b">
            <a:spAutoFit/>
          </a:bodyPr>
          <a:lstStyle>
            <a:lvl1pPr marL="0" marR="0" indent="0" algn="l" defTabSz="385763" rtl="0" eaLnBrk="1" fontAlgn="auto" latinLnBrk="0" hangingPunct="1">
              <a:lnSpc>
                <a:spcPct val="90000"/>
              </a:lnSpc>
              <a:spcBef>
                <a:spcPct val="0"/>
              </a:spcBef>
              <a:spcAft>
                <a:spcPts val="0"/>
              </a:spcAft>
              <a:buClrTx/>
              <a:buSzTx/>
              <a:buFontTx/>
              <a:buNone/>
              <a:tabLst/>
              <a:defRPr sz="3600" b="1">
                <a:solidFill>
                  <a:schemeClr val="bg1"/>
                </a:solidFill>
              </a:defRPr>
            </a:lvl1pPr>
          </a:lstStyle>
          <a:p>
            <a:r>
              <a:rPr lang="en-US"/>
              <a:t>2023 Convention Title Here</a:t>
            </a:r>
          </a:p>
        </p:txBody>
      </p:sp>
      <p:sp>
        <p:nvSpPr>
          <p:cNvPr id="3" name="Text Placeholder 2">
            <a:extLst>
              <a:ext uri="{FF2B5EF4-FFF2-40B4-BE49-F238E27FC236}">
                <a16:creationId xmlns:a16="http://schemas.microsoft.com/office/drawing/2014/main" id="{DAEA9F71-CFF0-4D19-8BE2-F86DB3ED7341}"/>
              </a:ext>
            </a:extLst>
          </p:cNvPr>
          <p:cNvSpPr>
            <a:spLocks noGrp="1"/>
          </p:cNvSpPr>
          <p:nvPr>
            <p:ph type="body" idx="1" hasCustomPrompt="1"/>
          </p:nvPr>
        </p:nvSpPr>
        <p:spPr>
          <a:xfrm>
            <a:off x="737027" y="3429000"/>
            <a:ext cx="7038763" cy="633024"/>
          </a:xfrm>
        </p:spPr>
        <p:txBody>
          <a:bodyPr>
            <a:noAutofit/>
          </a:bodyPr>
          <a:lstStyle>
            <a:lvl1pPr marL="0" indent="0" algn="l">
              <a:lnSpc>
                <a:spcPct val="100000"/>
              </a:lnSpc>
              <a:buNone/>
              <a:defRPr sz="2400">
                <a:solidFill>
                  <a:schemeClr val="bg1"/>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a:t>Subtitle Here</a:t>
            </a:r>
          </a:p>
        </p:txBody>
      </p:sp>
      <p:pic>
        <p:nvPicPr>
          <p:cNvPr id="4" name="Picture 3" descr="A picture containing text, clipart&#10;&#10;Description automatically generated">
            <a:extLst>
              <a:ext uri="{FF2B5EF4-FFF2-40B4-BE49-F238E27FC236}">
                <a16:creationId xmlns:a16="http://schemas.microsoft.com/office/drawing/2014/main" id="{C71C936A-9856-E839-69D3-B9482FFE42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15813" y="474296"/>
            <a:ext cx="3524147" cy="937423"/>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B1AA27C1-3C3F-92A9-4FDD-69BF617171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56855" y="4438063"/>
            <a:ext cx="2034655" cy="707022"/>
          </a:xfrm>
          <a:prstGeom prst="rect">
            <a:avLst/>
          </a:prstGeom>
        </p:spPr>
      </p:pic>
      <p:pic>
        <p:nvPicPr>
          <p:cNvPr id="6" name="Picture 5" descr="Icon&#10;&#10;Description automatically generated">
            <a:extLst>
              <a:ext uri="{FF2B5EF4-FFF2-40B4-BE49-F238E27FC236}">
                <a16:creationId xmlns:a16="http://schemas.microsoft.com/office/drawing/2014/main" id="{5CC9E5AB-60CD-CB0B-0542-6A3185C5B41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7027" y="4472018"/>
            <a:ext cx="3739276" cy="67306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EB000F5A-EA52-D5CB-4B12-ADA719BDB04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62021" y="1475453"/>
            <a:ext cx="2429980" cy="1322339"/>
          </a:xfrm>
          <a:prstGeom prst="rect">
            <a:avLst/>
          </a:prstGeom>
        </p:spPr>
      </p:pic>
    </p:spTree>
    <p:extLst>
      <p:ext uri="{BB962C8B-B14F-4D97-AF65-F5344CB8AC3E}">
        <p14:creationId xmlns:p14="http://schemas.microsoft.com/office/powerpoint/2010/main" val="2942022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76CF4E-5B56-4300-B6B4-701D8B353016}"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DDEB0-FDE2-4614-9D0D-5DCC4E33BAFB}" type="slidenum">
              <a:rPr lang="en-US" smtClean="0"/>
              <a:t>‹#›</a:t>
            </a:fld>
            <a:endParaRPr lang="en-US"/>
          </a:p>
        </p:txBody>
      </p:sp>
    </p:spTree>
    <p:extLst>
      <p:ext uri="{BB962C8B-B14F-4D97-AF65-F5344CB8AC3E}">
        <p14:creationId xmlns:p14="http://schemas.microsoft.com/office/powerpoint/2010/main" val="430963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8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5891"/>
            <a:ext cx="5384800" cy="2173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51575"/>
            <a:ext cx="28448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8400"/>
            <a:ext cx="2844800" cy="476250"/>
          </a:xfrm>
        </p:spPr>
        <p:txBody>
          <a:bodyPr/>
          <a:lstStyle>
            <a:lvl1pPr>
              <a:defRPr/>
            </a:lvl1pPr>
          </a:lstStyle>
          <a:p>
            <a:fld id="{64A99136-DDC1-4896-B113-88EF5517EBE9}" type="slidenum">
              <a:rPr lang="en-US" altLang="en-US"/>
              <a:pPr/>
              <a:t>‹#›</a:t>
            </a:fld>
            <a:endParaRPr lang="en-US" altLang="en-US"/>
          </a:p>
        </p:txBody>
      </p:sp>
    </p:spTree>
    <p:extLst>
      <p:ext uri="{BB962C8B-B14F-4D97-AF65-F5344CB8AC3E}">
        <p14:creationId xmlns:p14="http://schemas.microsoft.com/office/powerpoint/2010/main" val="8983086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picture containing blur&#10;&#10;Description automatically generated">
            <a:extLst>
              <a:ext uri="{FF2B5EF4-FFF2-40B4-BE49-F238E27FC236}">
                <a16:creationId xmlns:a16="http://schemas.microsoft.com/office/drawing/2014/main" id="{2AF66CB0-6B13-45DF-9632-5943C7D41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798DFC61-CA47-0F21-A46D-069ECB2866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521124"/>
            <a:ext cx="12249771" cy="1256877"/>
          </a:xfrm>
          <a:prstGeom prst="rect">
            <a:avLst/>
          </a:prstGeom>
        </p:spPr>
      </p:pic>
      <p:sp>
        <p:nvSpPr>
          <p:cNvPr id="17" name="Title 1">
            <a:extLst>
              <a:ext uri="{FF2B5EF4-FFF2-40B4-BE49-F238E27FC236}">
                <a16:creationId xmlns:a16="http://schemas.microsoft.com/office/drawing/2014/main" id="{B1BD47D8-5EC8-2B4D-847A-AD08B0C9AE81}"/>
              </a:ext>
            </a:extLst>
          </p:cNvPr>
          <p:cNvSpPr>
            <a:spLocks noGrp="1"/>
          </p:cNvSpPr>
          <p:nvPr>
            <p:ph type="title" hasCustomPrompt="1"/>
          </p:nvPr>
        </p:nvSpPr>
        <p:spPr>
          <a:xfrm>
            <a:off x="737027" y="2967335"/>
            <a:ext cx="9531348" cy="757130"/>
          </a:xfrm>
        </p:spPr>
        <p:txBody>
          <a:bodyPr wrap="square" anchor="b">
            <a:spAutoFit/>
          </a:bodyPr>
          <a:lstStyle>
            <a:lvl1pPr marL="0" marR="0" indent="0" algn="l" defTabSz="514350" rtl="0" eaLnBrk="1" fontAlgn="auto" latinLnBrk="0" hangingPunct="1">
              <a:lnSpc>
                <a:spcPct val="90000"/>
              </a:lnSpc>
              <a:spcBef>
                <a:spcPct val="0"/>
              </a:spcBef>
              <a:spcAft>
                <a:spcPts val="0"/>
              </a:spcAft>
              <a:buClrTx/>
              <a:buSzTx/>
              <a:buFontTx/>
              <a:buNone/>
              <a:tabLst/>
              <a:defRPr sz="4800" b="1">
                <a:solidFill>
                  <a:schemeClr val="bg1"/>
                </a:solidFill>
              </a:defRPr>
            </a:lvl1pPr>
          </a:lstStyle>
          <a:p>
            <a:r>
              <a:rPr lang="en-US" dirty="0"/>
              <a:t>2023 Convention Title Here</a:t>
            </a:r>
          </a:p>
        </p:txBody>
      </p:sp>
      <p:sp>
        <p:nvSpPr>
          <p:cNvPr id="18" name="Text Placeholder 2">
            <a:extLst>
              <a:ext uri="{FF2B5EF4-FFF2-40B4-BE49-F238E27FC236}">
                <a16:creationId xmlns:a16="http://schemas.microsoft.com/office/drawing/2014/main" id="{2023EA7F-1A7D-EC40-8526-CFB039E64CE0}"/>
              </a:ext>
            </a:extLst>
          </p:cNvPr>
          <p:cNvSpPr>
            <a:spLocks noGrp="1"/>
          </p:cNvSpPr>
          <p:nvPr>
            <p:ph type="body" idx="1" hasCustomPrompt="1"/>
          </p:nvPr>
        </p:nvSpPr>
        <p:spPr>
          <a:xfrm>
            <a:off x="737026" y="3834476"/>
            <a:ext cx="7038763" cy="633024"/>
          </a:xfrm>
        </p:spPr>
        <p:txBody>
          <a:bodyPr>
            <a:noAutofit/>
          </a:bodyPr>
          <a:lstStyle>
            <a:lvl1pPr marL="0" indent="0" algn="l">
              <a:lnSpc>
                <a:spcPct val="100000"/>
              </a:lnSpc>
              <a:buNone/>
              <a:defRPr sz="3200">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Subtitle Here</a:t>
            </a:r>
          </a:p>
        </p:txBody>
      </p:sp>
      <p:pic>
        <p:nvPicPr>
          <p:cNvPr id="11" name="Picture 10" descr="A picture containing text, clipart&#10;&#10;Description automatically generated">
            <a:extLst>
              <a:ext uri="{FF2B5EF4-FFF2-40B4-BE49-F238E27FC236}">
                <a16:creationId xmlns:a16="http://schemas.microsoft.com/office/drawing/2014/main" id="{241F5402-C31C-EA30-190C-72A1C98EBF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15813" y="474294"/>
            <a:ext cx="3524147" cy="937423"/>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9C59872E-985C-8598-9F61-96583B96FBA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0140" y="4931595"/>
            <a:ext cx="2213246" cy="769081"/>
          </a:xfrm>
          <a:prstGeom prst="rect">
            <a:avLst/>
          </a:prstGeom>
        </p:spPr>
      </p:pic>
      <p:pic>
        <p:nvPicPr>
          <p:cNvPr id="20" name="Picture 19" descr="Icon&#10;&#10;Description automatically generated">
            <a:extLst>
              <a:ext uri="{FF2B5EF4-FFF2-40B4-BE49-F238E27FC236}">
                <a16:creationId xmlns:a16="http://schemas.microsoft.com/office/drawing/2014/main" id="{C84A9BC9-2385-EF30-543F-E593C08C444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82324" y="5039376"/>
            <a:ext cx="3532054" cy="635769"/>
          </a:xfrm>
          <a:prstGeom prst="rect">
            <a:avLst/>
          </a:prstGeom>
        </p:spPr>
      </p:pic>
      <p:sp>
        <p:nvSpPr>
          <p:cNvPr id="22" name="Footer Placeholder 3">
            <a:extLst>
              <a:ext uri="{FF2B5EF4-FFF2-40B4-BE49-F238E27FC236}">
                <a16:creationId xmlns:a16="http://schemas.microsoft.com/office/drawing/2014/main" id="{C092A08A-10AC-EE67-155D-9F9C8FFB5E1D}"/>
              </a:ext>
            </a:extLst>
          </p:cNvPr>
          <p:cNvSpPr>
            <a:spLocks noGrp="1"/>
          </p:cNvSpPr>
          <p:nvPr>
            <p:ph type="ftr" sz="quarter" idx="3"/>
          </p:nvPr>
        </p:nvSpPr>
        <p:spPr>
          <a:xfrm>
            <a:off x="285614" y="6522523"/>
            <a:ext cx="1827423" cy="169277"/>
          </a:xfrm>
          <a:prstGeom prst="rect">
            <a:avLst/>
          </a:prstGeom>
        </p:spPr>
        <p:txBody>
          <a:bodyPr vert="horz" wrap="none" lIns="0" tIns="0" rIns="0" bIns="0" rtlCol="0" anchor="ctr">
            <a:spAutoFit/>
          </a:bodyPr>
          <a:lstStyle>
            <a:lvl1pPr algn="l">
              <a:defRPr sz="1100">
                <a:solidFill>
                  <a:schemeClr val="bg1"/>
                </a:solidFill>
                <a:latin typeface="+mj-lt"/>
              </a:defRPr>
            </a:lvl1pPr>
          </a:lstStyle>
          <a:p>
            <a:r>
              <a:rPr lang="en-US" dirty="0"/>
              <a:t>© 2023 Urgent Care Association</a:t>
            </a:r>
          </a:p>
        </p:txBody>
      </p:sp>
    </p:spTree>
    <p:extLst>
      <p:ext uri="{BB962C8B-B14F-4D97-AF65-F5344CB8AC3E}">
        <p14:creationId xmlns:p14="http://schemas.microsoft.com/office/powerpoint/2010/main" val="1473795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Alternate">
    <p:spTree>
      <p:nvGrpSpPr>
        <p:cNvPr id="1" name=""/>
        <p:cNvGrpSpPr/>
        <p:nvPr/>
      </p:nvGrpSpPr>
      <p:grpSpPr>
        <a:xfrm>
          <a:off x="0" y="0"/>
          <a:ext cx="0" cy="0"/>
          <a:chOff x="0" y="0"/>
          <a:chExt cx="0" cy="0"/>
        </a:xfrm>
      </p:grpSpPr>
      <p:pic>
        <p:nvPicPr>
          <p:cNvPr id="7" name="Picture 6" descr="A picture containing blur&#10;&#10;Description automatically generated">
            <a:extLst>
              <a:ext uri="{FF2B5EF4-FFF2-40B4-BE49-F238E27FC236}">
                <a16:creationId xmlns:a16="http://schemas.microsoft.com/office/drawing/2014/main" id="{5806FB1A-52F5-5CF8-0139-C9C79B8B2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1EB0B22B-4D22-935B-7E14-F427C36968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381" y="2453269"/>
            <a:ext cx="6462390" cy="1718996"/>
          </a:xfrm>
          <a:prstGeom prst="rect">
            <a:avLst/>
          </a:prstGeom>
        </p:spPr>
      </p:pic>
      <p:pic>
        <p:nvPicPr>
          <p:cNvPr id="18" name="Picture 17" descr="Text&#10;&#10;Description automatically generated with medium confidence">
            <a:extLst>
              <a:ext uri="{FF2B5EF4-FFF2-40B4-BE49-F238E27FC236}">
                <a16:creationId xmlns:a16="http://schemas.microsoft.com/office/drawing/2014/main" id="{94DE516E-CB68-C770-07C3-8507900050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13467" y="4351732"/>
            <a:ext cx="2213246" cy="769081"/>
          </a:xfrm>
          <a:prstGeom prst="rect">
            <a:avLst/>
          </a:prstGeom>
        </p:spPr>
      </p:pic>
      <p:pic>
        <p:nvPicPr>
          <p:cNvPr id="19" name="Picture 18" descr="Icon&#10;&#10;Description automatically generated">
            <a:extLst>
              <a:ext uri="{FF2B5EF4-FFF2-40B4-BE49-F238E27FC236}">
                <a16:creationId xmlns:a16="http://schemas.microsoft.com/office/drawing/2014/main" id="{CE2ABE21-9D11-D780-831B-4D53611740D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55651" y="4459513"/>
            <a:ext cx="3532054" cy="635769"/>
          </a:xfrm>
          <a:prstGeom prst="rect">
            <a:avLst/>
          </a:prstGeom>
        </p:spPr>
      </p:pic>
      <p:pic>
        <p:nvPicPr>
          <p:cNvPr id="13" name="Picture 12">
            <a:extLst>
              <a:ext uri="{FF2B5EF4-FFF2-40B4-BE49-F238E27FC236}">
                <a16:creationId xmlns:a16="http://schemas.microsoft.com/office/drawing/2014/main" id="{625F2592-4981-38D9-1510-A89231F973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5521124"/>
            <a:ext cx="12249771" cy="1256877"/>
          </a:xfrm>
          <a:prstGeom prst="rect">
            <a:avLst/>
          </a:prstGeom>
        </p:spPr>
      </p:pic>
      <p:sp>
        <p:nvSpPr>
          <p:cNvPr id="17" name="Footer Placeholder 3">
            <a:extLst>
              <a:ext uri="{FF2B5EF4-FFF2-40B4-BE49-F238E27FC236}">
                <a16:creationId xmlns:a16="http://schemas.microsoft.com/office/drawing/2014/main" id="{B4415F47-738D-9454-20A0-E6E34773F10B}"/>
              </a:ext>
            </a:extLst>
          </p:cNvPr>
          <p:cNvSpPr>
            <a:spLocks noGrp="1"/>
          </p:cNvSpPr>
          <p:nvPr>
            <p:ph type="ftr" sz="quarter" idx="3"/>
          </p:nvPr>
        </p:nvSpPr>
        <p:spPr>
          <a:xfrm>
            <a:off x="285614" y="6522523"/>
            <a:ext cx="1827423" cy="169277"/>
          </a:xfrm>
          <a:prstGeom prst="rect">
            <a:avLst/>
          </a:prstGeom>
        </p:spPr>
        <p:txBody>
          <a:bodyPr vert="horz" wrap="none" lIns="0" tIns="0" rIns="0" bIns="0" rtlCol="0" anchor="ctr">
            <a:spAutoFit/>
          </a:bodyPr>
          <a:lstStyle>
            <a:lvl1pPr algn="l">
              <a:defRPr sz="1100">
                <a:solidFill>
                  <a:schemeClr val="bg1"/>
                </a:solidFill>
                <a:latin typeface="+mj-lt"/>
              </a:defRPr>
            </a:lvl1pPr>
          </a:lstStyle>
          <a:p>
            <a:r>
              <a:rPr lang="en-US" dirty="0"/>
              <a:t>© 2023 Urgent Care Association</a:t>
            </a:r>
          </a:p>
        </p:txBody>
      </p:sp>
    </p:spTree>
    <p:extLst>
      <p:ext uri="{BB962C8B-B14F-4D97-AF65-F5344CB8AC3E}">
        <p14:creationId xmlns:p14="http://schemas.microsoft.com/office/powerpoint/2010/main" val="3800082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F4D5-2DCB-451C-BD8C-59A2711E72D7}"/>
              </a:ext>
            </a:extLst>
          </p:cNvPr>
          <p:cNvSpPr>
            <a:spLocks noGrp="1"/>
          </p:cNvSpPr>
          <p:nvPr>
            <p:ph type="title"/>
          </p:nvPr>
        </p:nvSpPr>
        <p:spPr>
          <a:solidFill>
            <a:schemeClr val="bg1">
              <a:alpha val="80381"/>
            </a:schemeClr>
          </a:solidFill>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7D620A5-1DE8-46B4-A4D0-1B17EA8600F4}"/>
              </a:ext>
            </a:extLst>
          </p:cNvPr>
          <p:cNvSpPr>
            <a:spLocks noGrp="1"/>
          </p:cNvSpPr>
          <p:nvPr>
            <p:ph idx="1"/>
          </p:nvPr>
        </p:nvSpPr>
        <p:spPr>
          <a:xfrm>
            <a:off x="458895" y="1005142"/>
            <a:ext cx="11410645" cy="4755578"/>
          </a:xfrm>
          <a:solidFill>
            <a:schemeClr val="bg1">
              <a:alpha val="80381"/>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E764C6F-7D17-A5C8-4F92-736D5F23E2A8}"/>
              </a:ext>
            </a:extLst>
          </p:cNvPr>
          <p:cNvSpPr>
            <a:spLocks noGrp="1"/>
          </p:cNvSpPr>
          <p:nvPr>
            <p:ph type="sldNum" sz="quarter" idx="4"/>
          </p:nvPr>
        </p:nvSpPr>
        <p:spPr>
          <a:xfrm>
            <a:off x="8381605" y="6558572"/>
            <a:ext cx="3657600" cy="299428"/>
          </a:xfrm>
          <a:prstGeom prst="rect">
            <a:avLst/>
          </a:prstGeom>
        </p:spPr>
        <p:txBody>
          <a:bodyPr/>
          <a:lstStyle>
            <a:lvl1pPr algn="r">
              <a:defRPr sz="1100">
                <a:solidFill>
                  <a:schemeClr val="bg1"/>
                </a:solidFill>
              </a:defRPr>
            </a:lvl1pPr>
          </a:lstStyle>
          <a:p>
            <a:fld id="{53EDEC15-6757-1842-81B7-3B7BFAA1573D}" type="slidenum">
              <a:rPr lang="en-US" smtClean="0"/>
              <a:pPr/>
              <a:t>‹#›</a:t>
            </a:fld>
            <a:endParaRPr lang="en-US" dirty="0"/>
          </a:p>
        </p:txBody>
      </p:sp>
      <p:sp>
        <p:nvSpPr>
          <p:cNvPr id="10" name="Footer Placeholder 3">
            <a:extLst>
              <a:ext uri="{FF2B5EF4-FFF2-40B4-BE49-F238E27FC236}">
                <a16:creationId xmlns:a16="http://schemas.microsoft.com/office/drawing/2014/main" id="{E5970EE2-D785-4DCB-4BC0-DBBA4741FE65}"/>
              </a:ext>
            </a:extLst>
          </p:cNvPr>
          <p:cNvSpPr>
            <a:spLocks noGrp="1"/>
          </p:cNvSpPr>
          <p:nvPr>
            <p:ph type="ftr" sz="quarter" idx="3"/>
          </p:nvPr>
        </p:nvSpPr>
        <p:spPr>
          <a:xfrm>
            <a:off x="285614" y="6522523"/>
            <a:ext cx="1827423" cy="169277"/>
          </a:xfrm>
          <a:prstGeom prst="rect">
            <a:avLst/>
          </a:prstGeom>
        </p:spPr>
        <p:txBody>
          <a:bodyPr vert="horz" wrap="none" lIns="0" tIns="0" rIns="0" bIns="0" rtlCol="0" anchor="ctr">
            <a:spAutoFit/>
          </a:bodyPr>
          <a:lstStyle>
            <a:lvl1pPr algn="l">
              <a:defRPr sz="1100">
                <a:solidFill>
                  <a:schemeClr val="bg1"/>
                </a:solidFill>
                <a:latin typeface="+mj-lt"/>
              </a:defRPr>
            </a:lvl1pPr>
          </a:lstStyle>
          <a:p>
            <a:r>
              <a:rPr lang="en-US" dirty="0"/>
              <a:t>© 2023 Urgent Care Association</a:t>
            </a:r>
          </a:p>
        </p:txBody>
      </p:sp>
    </p:spTree>
    <p:extLst>
      <p:ext uri="{BB962C8B-B14F-4D97-AF65-F5344CB8AC3E}">
        <p14:creationId xmlns:p14="http://schemas.microsoft.com/office/powerpoint/2010/main" val="79420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and Content Body 2 Colum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FDB4-546C-40E4-AF0D-1F5C5B54276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9419A7C-8272-46DF-B517-6BF1B15A4A82}"/>
              </a:ext>
            </a:extLst>
          </p:cNvPr>
          <p:cNvSpPr>
            <a:spLocks noGrp="1"/>
          </p:cNvSpPr>
          <p:nvPr>
            <p:ph sz="half" idx="1"/>
          </p:nvPr>
        </p:nvSpPr>
        <p:spPr>
          <a:xfrm>
            <a:off x="458894" y="1036239"/>
            <a:ext cx="5497505" cy="4774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39159-10E0-4182-99BE-7D456442AB12}"/>
              </a:ext>
            </a:extLst>
          </p:cNvPr>
          <p:cNvSpPr>
            <a:spLocks noGrp="1"/>
          </p:cNvSpPr>
          <p:nvPr>
            <p:ph sz="half" idx="2"/>
          </p:nvPr>
        </p:nvSpPr>
        <p:spPr>
          <a:xfrm>
            <a:off x="6235604" y="1047024"/>
            <a:ext cx="5633939" cy="4774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5FB68FAC-6CD9-2A1A-5F9F-90E07DD5CF93}"/>
              </a:ext>
            </a:extLst>
          </p:cNvPr>
          <p:cNvSpPr>
            <a:spLocks noGrp="1"/>
          </p:cNvSpPr>
          <p:nvPr>
            <p:ph type="sldNum" sz="quarter" idx="4"/>
          </p:nvPr>
        </p:nvSpPr>
        <p:spPr>
          <a:xfrm>
            <a:off x="8381605" y="6558572"/>
            <a:ext cx="3657600" cy="299428"/>
          </a:xfrm>
          <a:prstGeom prst="rect">
            <a:avLst/>
          </a:prstGeom>
        </p:spPr>
        <p:txBody>
          <a:bodyPr/>
          <a:lstStyle>
            <a:lvl1pPr algn="r">
              <a:defRPr sz="1100">
                <a:solidFill>
                  <a:schemeClr val="bg1"/>
                </a:solidFill>
              </a:defRPr>
            </a:lvl1pPr>
          </a:lstStyle>
          <a:p>
            <a:fld id="{53EDEC15-6757-1842-81B7-3B7BFAA1573D}" type="slidenum">
              <a:rPr lang="en-US" smtClean="0"/>
              <a:pPr/>
              <a:t>‹#›</a:t>
            </a:fld>
            <a:endParaRPr lang="en-US" dirty="0"/>
          </a:p>
        </p:txBody>
      </p:sp>
      <p:sp>
        <p:nvSpPr>
          <p:cNvPr id="6" name="Footer Placeholder 3">
            <a:extLst>
              <a:ext uri="{FF2B5EF4-FFF2-40B4-BE49-F238E27FC236}">
                <a16:creationId xmlns:a16="http://schemas.microsoft.com/office/drawing/2014/main" id="{38A2A3EA-14D1-8682-487B-6DA9BFF86286}"/>
              </a:ext>
            </a:extLst>
          </p:cNvPr>
          <p:cNvSpPr>
            <a:spLocks noGrp="1"/>
          </p:cNvSpPr>
          <p:nvPr>
            <p:ph type="ftr" sz="quarter" idx="3"/>
          </p:nvPr>
        </p:nvSpPr>
        <p:spPr>
          <a:xfrm>
            <a:off x="285614" y="6522523"/>
            <a:ext cx="1827423" cy="169277"/>
          </a:xfrm>
          <a:prstGeom prst="rect">
            <a:avLst/>
          </a:prstGeom>
        </p:spPr>
        <p:txBody>
          <a:bodyPr vert="horz" wrap="none" lIns="0" tIns="0" rIns="0" bIns="0" rtlCol="0" anchor="ctr">
            <a:spAutoFit/>
          </a:bodyPr>
          <a:lstStyle>
            <a:lvl1pPr algn="l">
              <a:defRPr sz="1100">
                <a:solidFill>
                  <a:schemeClr val="bg1"/>
                </a:solidFill>
                <a:latin typeface="+mj-lt"/>
              </a:defRPr>
            </a:lvl1pPr>
          </a:lstStyle>
          <a:p>
            <a:r>
              <a:rPr lang="en-US" dirty="0"/>
              <a:t>© 2023 Urgent Care Association</a:t>
            </a:r>
          </a:p>
        </p:txBody>
      </p:sp>
    </p:spTree>
    <p:extLst>
      <p:ext uri="{BB962C8B-B14F-4D97-AF65-F5344CB8AC3E}">
        <p14:creationId xmlns:p14="http://schemas.microsoft.com/office/powerpoint/2010/main" val="3726544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itle and Content Body 2 Colum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FDB4-546C-40E4-AF0D-1F5C5B542761}"/>
              </a:ext>
            </a:extLst>
          </p:cNvPr>
          <p:cNvSpPr>
            <a:spLocks noGrp="1"/>
          </p:cNvSpPr>
          <p:nvPr>
            <p:ph type="title"/>
          </p:nvPr>
        </p:nvSpPr>
        <p:spPr>
          <a:solidFill>
            <a:schemeClr val="bg1">
              <a:alpha val="79720"/>
            </a:schemeClr>
          </a:solid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9419A7C-8272-46DF-B517-6BF1B15A4A82}"/>
              </a:ext>
            </a:extLst>
          </p:cNvPr>
          <p:cNvSpPr>
            <a:spLocks noGrp="1"/>
          </p:cNvSpPr>
          <p:nvPr>
            <p:ph sz="half" idx="1"/>
          </p:nvPr>
        </p:nvSpPr>
        <p:spPr>
          <a:xfrm>
            <a:off x="458895" y="1036240"/>
            <a:ext cx="5149427" cy="4470481"/>
          </a:xfrm>
          <a:solidFill>
            <a:schemeClr val="bg1">
              <a:alpha val="7972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39159-10E0-4182-99BE-7D456442AB12}"/>
              </a:ext>
            </a:extLst>
          </p:cNvPr>
          <p:cNvSpPr>
            <a:spLocks noGrp="1"/>
          </p:cNvSpPr>
          <p:nvPr>
            <p:ph sz="half" idx="2"/>
          </p:nvPr>
        </p:nvSpPr>
        <p:spPr>
          <a:xfrm>
            <a:off x="5788565" y="1036865"/>
            <a:ext cx="5035223" cy="4470481"/>
          </a:xfrm>
          <a:solidFill>
            <a:schemeClr val="bg1">
              <a:alpha val="7972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7D1B9D0-7172-EF45-C209-D1901415905D}"/>
              </a:ext>
            </a:extLst>
          </p:cNvPr>
          <p:cNvSpPr>
            <a:spLocks noGrp="1"/>
          </p:cNvSpPr>
          <p:nvPr>
            <p:ph type="sldNum" sz="quarter" idx="4"/>
          </p:nvPr>
        </p:nvSpPr>
        <p:spPr>
          <a:xfrm>
            <a:off x="8381605" y="6558572"/>
            <a:ext cx="3657600" cy="299428"/>
          </a:xfrm>
          <a:prstGeom prst="rect">
            <a:avLst/>
          </a:prstGeom>
        </p:spPr>
        <p:txBody>
          <a:bodyPr/>
          <a:lstStyle>
            <a:lvl1pPr algn="r">
              <a:defRPr sz="1100">
                <a:solidFill>
                  <a:schemeClr val="bg1"/>
                </a:solidFill>
              </a:defRPr>
            </a:lvl1pPr>
          </a:lstStyle>
          <a:p>
            <a:fld id="{53EDEC15-6757-1842-81B7-3B7BFAA1573D}" type="slidenum">
              <a:rPr lang="en-US" smtClean="0"/>
              <a:pPr/>
              <a:t>‹#›</a:t>
            </a:fld>
            <a:endParaRPr lang="en-US" dirty="0"/>
          </a:p>
        </p:txBody>
      </p:sp>
      <p:sp>
        <p:nvSpPr>
          <p:cNvPr id="6" name="Footer Placeholder 3">
            <a:extLst>
              <a:ext uri="{FF2B5EF4-FFF2-40B4-BE49-F238E27FC236}">
                <a16:creationId xmlns:a16="http://schemas.microsoft.com/office/drawing/2014/main" id="{3A6C6606-682B-77B3-762B-8A0C401977E1}"/>
              </a:ext>
            </a:extLst>
          </p:cNvPr>
          <p:cNvSpPr>
            <a:spLocks noGrp="1"/>
          </p:cNvSpPr>
          <p:nvPr>
            <p:ph type="ftr" sz="quarter" idx="3"/>
          </p:nvPr>
        </p:nvSpPr>
        <p:spPr>
          <a:xfrm>
            <a:off x="285614" y="6522523"/>
            <a:ext cx="1827423" cy="169277"/>
          </a:xfrm>
          <a:prstGeom prst="rect">
            <a:avLst/>
          </a:prstGeom>
        </p:spPr>
        <p:txBody>
          <a:bodyPr vert="horz" wrap="none" lIns="0" tIns="0" rIns="0" bIns="0" rtlCol="0" anchor="ctr">
            <a:spAutoFit/>
          </a:bodyPr>
          <a:lstStyle>
            <a:lvl1pPr algn="l">
              <a:defRPr sz="1100">
                <a:solidFill>
                  <a:schemeClr val="bg1"/>
                </a:solidFill>
                <a:latin typeface="+mj-lt"/>
              </a:defRPr>
            </a:lvl1pPr>
          </a:lstStyle>
          <a:p>
            <a:r>
              <a:rPr lang="en-US" dirty="0"/>
              <a:t>© 2023 Urgent Care Association</a:t>
            </a:r>
          </a:p>
        </p:txBody>
      </p:sp>
    </p:spTree>
    <p:extLst>
      <p:ext uri="{BB962C8B-B14F-4D97-AF65-F5344CB8AC3E}">
        <p14:creationId xmlns:p14="http://schemas.microsoft.com/office/powerpoint/2010/main" val="2671710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BC46-A273-5041-8ED2-00793F30386A}"/>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981FDA0E-7DF0-A637-0593-0DA693D91D57}"/>
              </a:ext>
            </a:extLst>
          </p:cNvPr>
          <p:cNvSpPr>
            <a:spLocks noGrp="1"/>
          </p:cNvSpPr>
          <p:nvPr>
            <p:ph type="sldNum" sz="quarter" idx="4"/>
          </p:nvPr>
        </p:nvSpPr>
        <p:spPr>
          <a:xfrm>
            <a:off x="8381605" y="6558572"/>
            <a:ext cx="3657600" cy="299428"/>
          </a:xfrm>
          <a:prstGeom prst="rect">
            <a:avLst/>
          </a:prstGeom>
        </p:spPr>
        <p:txBody>
          <a:bodyPr/>
          <a:lstStyle>
            <a:lvl1pPr algn="r">
              <a:defRPr sz="1100">
                <a:solidFill>
                  <a:schemeClr val="bg1"/>
                </a:solidFill>
              </a:defRPr>
            </a:lvl1pPr>
          </a:lstStyle>
          <a:p>
            <a:fld id="{53EDEC15-6757-1842-81B7-3B7BFAA1573D}" type="slidenum">
              <a:rPr lang="en-US" smtClean="0"/>
              <a:pPr/>
              <a:t>‹#›</a:t>
            </a:fld>
            <a:endParaRPr lang="en-US" dirty="0"/>
          </a:p>
        </p:txBody>
      </p:sp>
      <p:sp>
        <p:nvSpPr>
          <p:cNvPr id="4" name="Footer Placeholder 3">
            <a:extLst>
              <a:ext uri="{FF2B5EF4-FFF2-40B4-BE49-F238E27FC236}">
                <a16:creationId xmlns:a16="http://schemas.microsoft.com/office/drawing/2014/main" id="{D7C609C6-EC05-4693-0EA6-4A6AB86918FE}"/>
              </a:ext>
            </a:extLst>
          </p:cNvPr>
          <p:cNvSpPr>
            <a:spLocks noGrp="1"/>
          </p:cNvSpPr>
          <p:nvPr>
            <p:ph type="ftr" sz="quarter" idx="3"/>
          </p:nvPr>
        </p:nvSpPr>
        <p:spPr>
          <a:xfrm>
            <a:off x="285614" y="6522523"/>
            <a:ext cx="1827423" cy="169277"/>
          </a:xfrm>
          <a:prstGeom prst="rect">
            <a:avLst/>
          </a:prstGeom>
        </p:spPr>
        <p:txBody>
          <a:bodyPr vert="horz" wrap="none" lIns="0" tIns="0" rIns="0" bIns="0" rtlCol="0" anchor="ctr">
            <a:spAutoFit/>
          </a:bodyPr>
          <a:lstStyle>
            <a:lvl1pPr algn="l">
              <a:defRPr sz="1100">
                <a:solidFill>
                  <a:schemeClr val="bg1"/>
                </a:solidFill>
                <a:latin typeface="+mj-lt"/>
              </a:defRPr>
            </a:lvl1pPr>
          </a:lstStyle>
          <a:p>
            <a:r>
              <a:rPr lang="en-US" dirty="0"/>
              <a:t>© 2023 Urgent Care Association</a:t>
            </a:r>
          </a:p>
        </p:txBody>
      </p:sp>
    </p:spTree>
    <p:extLst>
      <p:ext uri="{BB962C8B-B14F-4D97-AF65-F5344CB8AC3E}">
        <p14:creationId xmlns:p14="http://schemas.microsoft.com/office/powerpoint/2010/main" val="3504148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ransition">
    <p:spTree>
      <p:nvGrpSpPr>
        <p:cNvPr id="1" name=""/>
        <p:cNvGrpSpPr/>
        <p:nvPr/>
      </p:nvGrpSpPr>
      <p:grpSpPr>
        <a:xfrm>
          <a:off x="0" y="0"/>
          <a:ext cx="0" cy="0"/>
          <a:chOff x="0" y="0"/>
          <a:chExt cx="0" cy="0"/>
        </a:xfrm>
      </p:grpSpPr>
      <p:pic>
        <p:nvPicPr>
          <p:cNvPr id="6" name="Picture 5" descr="A picture containing blur&#10;&#10;Description automatically generated">
            <a:extLst>
              <a:ext uri="{FF2B5EF4-FFF2-40B4-BE49-F238E27FC236}">
                <a16:creationId xmlns:a16="http://schemas.microsoft.com/office/drawing/2014/main" id="{7DA8C73E-5763-587F-0AB6-269CB47C28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D86E3321-7066-238F-3748-9DD6E3A3C1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5813" y="474294"/>
            <a:ext cx="3524147" cy="937423"/>
          </a:xfrm>
          <a:prstGeom prst="rect">
            <a:avLst/>
          </a:prstGeom>
        </p:spPr>
      </p:pic>
      <p:sp>
        <p:nvSpPr>
          <p:cNvPr id="2" name="Slide Number Placeholder 5">
            <a:extLst>
              <a:ext uri="{FF2B5EF4-FFF2-40B4-BE49-F238E27FC236}">
                <a16:creationId xmlns:a16="http://schemas.microsoft.com/office/drawing/2014/main" id="{3653C1D6-C8B0-6435-52EC-2744271EDC62}"/>
              </a:ext>
            </a:extLst>
          </p:cNvPr>
          <p:cNvSpPr>
            <a:spLocks noGrp="1"/>
          </p:cNvSpPr>
          <p:nvPr>
            <p:ph type="sldNum" sz="quarter" idx="4"/>
          </p:nvPr>
        </p:nvSpPr>
        <p:spPr>
          <a:xfrm>
            <a:off x="8381605" y="6558572"/>
            <a:ext cx="3657600" cy="299428"/>
          </a:xfrm>
          <a:prstGeom prst="rect">
            <a:avLst/>
          </a:prstGeom>
        </p:spPr>
        <p:txBody>
          <a:bodyPr/>
          <a:lstStyle>
            <a:lvl1pPr algn="r">
              <a:defRPr sz="1100">
                <a:solidFill>
                  <a:schemeClr val="bg1"/>
                </a:solidFill>
              </a:defRPr>
            </a:lvl1pPr>
          </a:lstStyle>
          <a:p>
            <a:fld id="{53EDEC15-6757-1842-81B7-3B7BFAA1573D}" type="slidenum">
              <a:rPr lang="en-US" smtClean="0"/>
              <a:pPr/>
              <a:t>‹#›</a:t>
            </a:fld>
            <a:endParaRPr lang="en-US" dirty="0"/>
          </a:p>
        </p:txBody>
      </p:sp>
      <p:sp>
        <p:nvSpPr>
          <p:cNvPr id="5" name="Footer Placeholder 3">
            <a:extLst>
              <a:ext uri="{FF2B5EF4-FFF2-40B4-BE49-F238E27FC236}">
                <a16:creationId xmlns:a16="http://schemas.microsoft.com/office/drawing/2014/main" id="{D66988B3-DAAE-5EDA-381F-E9916D586B3E}"/>
              </a:ext>
            </a:extLst>
          </p:cNvPr>
          <p:cNvSpPr>
            <a:spLocks noGrp="1"/>
          </p:cNvSpPr>
          <p:nvPr>
            <p:ph type="ftr" sz="quarter" idx="3"/>
          </p:nvPr>
        </p:nvSpPr>
        <p:spPr>
          <a:xfrm>
            <a:off x="285614" y="6522523"/>
            <a:ext cx="1827423" cy="169277"/>
          </a:xfrm>
          <a:prstGeom prst="rect">
            <a:avLst/>
          </a:prstGeom>
        </p:spPr>
        <p:txBody>
          <a:bodyPr vert="horz" wrap="none" lIns="0" tIns="0" rIns="0" bIns="0" rtlCol="0" anchor="ctr">
            <a:spAutoFit/>
          </a:bodyPr>
          <a:lstStyle>
            <a:lvl1pPr algn="l">
              <a:defRPr sz="1100">
                <a:solidFill>
                  <a:schemeClr val="bg1"/>
                </a:solidFill>
                <a:latin typeface="+mj-lt"/>
              </a:defRPr>
            </a:lvl1pPr>
          </a:lstStyle>
          <a:p>
            <a:r>
              <a:rPr lang="en-US" dirty="0"/>
              <a:t>© 2023 Urgent Care Association</a:t>
            </a:r>
          </a:p>
        </p:txBody>
      </p:sp>
      <p:sp>
        <p:nvSpPr>
          <p:cNvPr id="8" name="Title 7">
            <a:extLst>
              <a:ext uri="{FF2B5EF4-FFF2-40B4-BE49-F238E27FC236}">
                <a16:creationId xmlns:a16="http://schemas.microsoft.com/office/drawing/2014/main" id="{3824814F-317E-8BB0-836F-C9B24AE79AD4}"/>
              </a:ext>
            </a:extLst>
          </p:cNvPr>
          <p:cNvSpPr>
            <a:spLocks noGrp="1"/>
          </p:cNvSpPr>
          <p:nvPr>
            <p:ph type="title" hasCustomPrompt="1"/>
          </p:nvPr>
        </p:nvSpPr>
        <p:spPr>
          <a:xfrm>
            <a:off x="2113037" y="3582740"/>
            <a:ext cx="7766595" cy="552118"/>
          </a:xfrm>
        </p:spPr>
        <p:txBody>
          <a:bodyPr>
            <a:noAutofit/>
          </a:bodyPr>
          <a:lstStyle>
            <a:lvl1pPr algn="ctr">
              <a:defRPr sz="4400">
                <a:solidFill>
                  <a:schemeClr val="bg1"/>
                </a:solidFill>
              </a:defRPr>
            </a:lvl1pPr>
          </a:lstStyle>
          <a:p>
            <a:r>
              <a:rPr lang="en-US" dirty="0"/>
              <a:t>Transition</a:t>
            </a:r>
          </a:p>
        </p:txBody>
      </p:sp>
    </p:spTree>
    <p:extLst>
      <p:ext uri="{BB962C8B-B14F-4D97-AF65-F5344CB8AC3E}">
        <p14:creationId xmlns:p14="http://schemas.microsoft.com/office/powerpoint/2010/main" val="495981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nge_Transi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A184ED-2537-6EEF-7D0A-7C2CC3FCA789}"/>
              </a:ext>
            </a:extLst>
          </p:cNvPr>
          <p:cNvPicPr>
            <a:picLocks noChangeAspect="1"/>
          </p:cNvPicPr>
          <p:nvPr userDrawn="1"/>
        </p:nvPicPr>
        <p:blipFill rotWithShape="1">
          <a:blip r:embed="rId2"/>
          <a:srcRect l="24939" t="41436" r="15802" b="-704"/>
          <a:stretch/>
        </p:blipFill>
        <p:spPr>
          <a:xfrm>
            <a:off x="0" y="-1"/>
            <a:ext cx="12192000" cy="6979921"/>
          </a:xfrm>
          <a:prstGeom prst="rect">
            <a:avLst/>
          </a:prstGeom>
        </p:spPr>
      </p:pic>
      <p:sp>
        <p:nvSpPr>
          <p:cNvPr id="2" name="Slide Number Placeholder 5">
            <a:extLst>
              <a:ext uri="{FF2B5EF4-FFF2-40B4-BE49-F238E27FC236}">
                <a16:creationId xmlns:a16="http://schemas.microsoft.com/office/drawing/2014/main" id="{3653C1D6-C8B0-6435-52EC-2744271EDC62}"/>
              </a:ext>
            </a:extLst>
          </p:cNvPr>
          <p:cNvSpPr>
            <a:spLocks noGrp="1"/>
          </p:cNvSpPr>
          <p:nvPr>
            <p:ph type="sldNum" sz="quarter" idx="4"/>
          </p:nvPr>
        </p:nvSpPr>
        <p:spPr>
          <a:xfrm>
            <a:off x="8381605" y="6558572"/>
            <a:ext cx="3657600" cy="299428"/>
          </a:xfrm>
          <a:prstGeom prst="rect">
            <a:avLst/>
          </a:prstGeom>
        </p:spPr>
        <p:txBody>
          <a:bodyPr/>
          <a:lstStyle>
            <a:lvl1pPr algn="r">
              <a:defRPr sz="1100">
                <a:solidFill>
                  <a:schemeClr val="bg1"/>
                </a:solidFill>
              </a:defRPr>
            </a:lvl1pPr>
          </a:lstStyle>
          <a:p>
            <a:fld id="{53EDEC15-6757-1842-81B7-3B7BFAA1573D}" type="slidenum">
              <a:rPr lang="en-US" smtClean="0"/>
              <a:pPr/>
              <a:t>‹#›</a:t>
            </a:fld>
            <a:endParaRPr lang="en-US" dirty="0"/>
          </a:p>
        </p:txBody>
      </p:sp>
      <p:sp>
        <p:nvSpPr>
          <p:cNvPr id="5" name="Footer Placeholder 3">
            <a:extLst>
              <a:ext uri="{FF2B5EF4-FFF2-40B4-BE49-F238E27FC236}">
                <a16:creationId xmlns:a16="http://schemas.microsoft.com/office/drawing/2014/main" id="{D66988B3-DAAE-5EDA-381F-E9916D586B3E}"/>
              </a:ext>
            </a:extLst>
          </p:cNvPr>
          <p:cNvSpPr>
            <a:spLocks noGrp="1"/>
          </p:cNvSpPr>
          <p:nvPr>
            <p:ph type="ftr" sz="quarter" idx="3"/>
          </p:nvPr>
        </p:nvSpPr>
        <p:spPr>
          <a:xfrm>
            <a:off x="285614" y="6522523"/>
            <a:ext cx="1827423" cy="169277"/>
          </a:xfrm>
          <a:prstGeom prst="rect">
            <a:avLst/>
          </a:prstGeom>
        </p:spPr>
        <p:txBody>
          <a:bodyPr vert="horz" wrap="none" lIns="0" tIns="0" rIns="0" bIns="0" rtlCol="0" anchor="ctr">
            <a:spAutoFit/>
          </a:bodyPr>
          <a:lstStyle>
            <a:lvl1pPr algn="l">
              <a:defRPr sz="1100">
                <a:solidFill>
                  <a:schemeClr val="bg1"/>
                </a:solidFill>
                <a:latin typeface="+mj-lt"/>
              </a:defRPr>
            </a:lvl1pPr>
          </a:lstStyle>
          <a:p>
            <a:r>
              <a:rPr lang="en-US" dirty="0"/>
              <a:t>© 2023 Urgent Care Association</a:t>
            </a:r>
          </a:p>
        </p:txBody>
      </p:sp>
      <p:pic>
        <p:nvPicPr>
          <p:cNvPr id="14" name="Picture 13">
            <a:extLst>
              <a:ext uri="{FF2B5EF4-FFF2-40B4-BE49-F238E27FC236}">
                <a16:creationId xmlns:a16="http://schemas.microsoft.com/office/drawing/2014/main" id="{751E76D4-2C25-DCE7-6727-6CB25332E7C0}"/>
              </a:ext>
            </a:extLst>
          </p:cNvPr>
          <p:cNvPicPr>
            <a:picLocks noChangeAspect="1"/>
          </p:cNvPicPr>
          <p:nvPr userDrawn="1"/>
        </p:nvPicPr>
        <p:blipFill>
          <a:blip r:embed="rId3"/>
          <a:stretch>
            <a:fillRect/>
          </a:stretch>
        </p:blipFill>
        <p:spPr>
          <a:xfrm>
            <a:off x="7806143" y="5603574"/>
            <a:ext cx="3916052" cy="412216"/>
          </a:xfrm>
          <a:prstGeom prst="rect">
            <a:avLst/>
          </a:prstGeom>
        </p:spPr>
      </p:pic>
      <p:sp>
        <p:nvSpPr>
          <p:cNvPr id="31" name="Text Placeholder 6">
            <a:extLst>
              <a:ext uri="{FF2B5EF4-FFF2-40B4-BE49-F238E27FC236}">
                <a16:creationId xmlns:a16="http://schemas.microsoft.com/office/drawing/2014/main" id="{733646D3-81AC-7DA0-6A90-9DE0596CF056}"/>
              </a:ext>
            </a:extLst>
          </p:cNvPr>
          <p:cNvSpPr>
            <a:spLocks noGrp="1"/>
          </p:cNvSpPr>
          <p:nvPr>
            <p:ph type="body" idx="1" hasCustomPrompt="1"/>
          </p:nvPr>
        </p:nvSpPr>
        <p:spPr>
          <a:xfrm>
            <a:off x="589725" y="2311726"/>
            <a:ext cx="7038763" cy="1850956"/>
          </a:xfrm>
        </p:spPr>
        <p:txBody>
          <a:bodyPr>
            <a:spAutoFit/>
          </a:bodyPr>
          <a:lstStyle>
            <a:lvl1pPr marL="239713" indent="-239713">
              <a:tabLst/>
              <a:defRPr>
                <a:solidFill>
                  <a:srgbClr val="FFFFFF"/>
                </a:solidFill>
              </a:defRPr>
            </a:lvl1pPr>
          </a:lstStyle>
          <a:p>
            <a:pPr marL="457200" indent="-457200">
              <a:buFont typeface="Arial" panose="020B0604020202020204" pitchFamily="34" charset="0"/>
              <a:buChar char="•"/>
            </a:pPr>
            <a:r>
              <a:rPr lang="en-US" sz="2400" dirty="0">
                <a:solidFill>
                  <a:schemeClr val="bg1"/>
                </a:solidFill>
              </a:rPr>
              <a:t>Takeaway one</a:t>
            </a:r>
          </a:p>
          <a:p>
            <a:pPr marL="457200" indent="-457200">
              <a:buFont typeface="Arial" panose="020B0604020202020204" pitchFamily="34" charset="0"/>
              <a:buChar char="•"/>
            </a:pPr>
            <a:r>
              <a:rPr lang="en-US" sz="2400" dirty="0">
                <a:solidFill>
                  <a:schemeClr val="bg1"/>
                </a:solidFill>
              </a:rPr>
              <a:t>Takeaway two</a:t>
            </a:r>
          </a:p>
          <a:p>
            <a:pPr marL="457200" indent="-457200">
              <a:buFont typeface="Arial" panose="020B0604020202020204" pitchFamily="34" charset="0"/>
              <a:buChar char="•"/>
            </a:pPr>
            <a:r>
              <a:rPr lang="en-US" sz="2400" dirty="0">
                <a:solidFill>
                  <a:schemeClr val="bg1"/>
                </a:solidFill>
              </a:rPr>
              <a:t>Takeaway three</a:t>
            </a:r>
            <a:endParaRPr lang="en-US" dirty="0"/>
          </a:p>
        </p:txBody>
      </p:sp>
      <p:sp>
        <p:nvSpPr>
          <p:cNvPr id="32" name="Title 31">
            <a:extLst>
              <a:ext uri="{FF2B5EF4-FFF2-40B4-BE49-F238E27FC236}">
                <a16:creationId xmlns:a16="http://schemas.microsoft.com/office/drawing/2014/main" id="{964C2A78-BA5C-E245-34C3-38DC67E0B3A6}"/>
              </a:ext>
            </a:extLst>
          </p:cNvPr>
          <p:cNvSpPr>
            <a:spLocks noGrp="1"/>
          </p:cNvSpPr>
          <p:nvPr>
            <p:ph type="title" hasCustomPrompt="1"/>
          </p:nvPr>
        </p:nvSpPr>
        <p:spPr>
          <a:xfrm>
            <a:off x="589725" y="1008529"/>
            <a:ext cx="7766595" cy="1136997"/>
          </a:xfrm>
        </p:spPr>
        <p:txBody>
          <a:bodyPr/>
          <a:lstStyle>
            <a:lvl1pPr>
              <a:defRPr>
                <a:solidFill>
                  <a:srgbClr val="FFFFFF"/>
                </a:solidFill>
                <a:latin typeface="+mn-lt"/>
              </a:defRPr>
            </a:lvl1pPr>
          </a:lstStyle>
          <a:p>
            <a:r>
              <a:rPr lang="en-US" sz="3200" dirty="0">
                <a:solidFill>
                  <a:schemeClr val="bg1"/>
                </a:solidFill>
              </a:rPr>
              <a:t>How You Can Drive Change: </a:t>
            </a:r>
          </a:p>
        </p:txBody>
      </p:sp>
    </p:spTree>
    <p:extLst>
      <p:ext uri="{BB962C8B-B14F-4D97-AF65-F5344CB8AC3E}">
        <p14:creationId xmlns:p14="http://schemas.microsoft.com/office/powerpoint/2010/main" val="119870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F4D5-2DCB-451C-BD8C-59A2711E72D7}"/>
              </a:ext>
            </a:extLst>
          </p:cNvPr>
          <p:cNvSpPr>
            <a:spLocks noGrp="1"/>
          </p:cNvSpPr>
          <p:nvPr>
            <p:ph type="title"/>
          </p:nvPr>
        </p:nvSpPr>
        <p:spPr>
          <a:solidFill>
            <a:schemeClr val="bg1">
              <a:alpha val="80381"/>
            </a:schemeClr>
          </a:solidFill>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7D620A5-1DE8-46B4-A4D0-1B17EA8600F4}"/>
              </a:ext>
            </a:extLst>
          </p:cNvPr>
          <p:cNvSpPr>
            <a:spLocks noGrp="1"/>
          </p:cNvSpPr>
          <p:nvPr>
            <p:ph idx="1"/>
          </p:nvPr>
        </p:nvSpPr>
        <p:spPr>
          <a:xfrm>
            <a:off x="458896" y="1005142"/>
            <a:ext cx="11410645" cy="4755578"/>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E764C6F-7D17-A5C8-4F92-736D5F23E2A8}"/>
              </a:ext>
            </a:extLst>
          </p:cNvPr>
          <p:cNvSpPr>
            <a:spLocks noGrp="1"/>
          </p:cNvSpPr>
          <p:nvPr>
            <p:ph type="sldNum" sz="quarter" idx="4"/>
          </p:nvPr>
        </p:nvSpPr>
        <p:spPr>
          <a:xfrm>
            <a:off x="8381605" y="6558572"/>
            <a:ext cx="3657600" cy="299428"/>
          </a:xfrm>
          <a:prstGeom prst="rect">
            <a:avLst/>
          </a:prstGeom>
        </p:spPr>
        <p:txBody>
          <a:bodyPr/>
          <a:lstStyle>
            <a:lvl1pPr algn="r">
              <a:defRPr sz="825">
                <a:solidFill>
                  <a:schemeClr val="bg1"/>
                </a:solidFill>
              </a:defRPr>
            </a:lvl1pPr>
          </a:lstStyle>
          <a:p>
            <a:fld id="{53EDEC15-6757-1842-81B7-3B7BFAA1573D}" type="slidenum">
              <a:rPr lang="en-US" smtClean="0"/>
              <a:pPr/>
              <a:t>‹#›</a:t>
            </a:fld>
            <a:endParaRPr lang="en-US"/>
          </a:p>
        </p:txBody>
      </p:sp>
      <p:sp>
        <p:nvSpPr>
          <p:cNvPr id="10" name="Footer Placeholder 3">
            <a:extLst>
              <a:ext uri="{FF2B5EF4-FFF2-40B4-BE49-F238E27FC236}">
                <a16:creationId xmlns:a16="http://schemas.microsoft.com/office/drawing/2014/main" id="{E5970EE2-D785-4DCB-4BC0-DBBA4741FE65}"/>
              </a:ext>
            </a:extLst>
          </p:cNvPr>
          <p:cNvSpPr>
            <a:spLocks noGrp="1"/>
          </p:cNvSpPr>
          <p:nvPr>
            <p:ph type="ftr" sz="quarter" idx="3"/>
          </p:nvPr>
        </p:nvSpPr>
        <p:spPr>
          <a:xfrm>
            <a:off x="285616" y="6543683"/>
            <a:ext cx="1372171" cy="126958"/>
          </a:xfrm>
          <a:prstGeom prst="rect">
            <a:avLst/>
          </a:prstGeom>
        </p:spPr>
        <p:txBody>
          <a:bodyPr vert="horz" wrap="none" lIns="0" tIns="0" rIns="0" bIns="0" rtlCol="0" anchor="ctr">
            <a:spAutoFit/>
          </a:bodyPr>
          <a:lstStyle>
            <a:lvl1pPr algn="l">
              <a:defRPr sz="825">
                <a:solidFill>
                  <a:schemeClr val="bg1"/>
                </a:solidFill>
                <a:latin typeface="+mj-lt"/>
              </a:defRPr>
            </a:lvl1pPr>
          </a:lstStyle>
          <a:p>
            <a:r>
              <a:rPr lang="en-US"/>
              <a:t>© 2023 Urgent Care Association</a:t>
            </a:r>
          </a:p>
        </p:txBody>
      </p:sp>
    </p:spTree>
    <p:extLst>
      <p:ext uri="{BB962C8B-B14F-4D97-AF65-F5344CB8AC3E}">
        <p14:creationId xmlns:p14="http://schemas.microsoft.com/office/powerpoint/2010/main" val="1555921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Bod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725A7ED-606B-EA19-681A-7D645F2890ED}"/>
              </a:ext>
            </a:extLst>
          </p:cNvPr>
          <p:cNvSpPr>
            <a:spLocks noGrp="1"/>
          </p:cNvSpPr>
          <p:nvPr>
            <p:ph type="sldNum" sz="quarter" idx="4"/>
          </p:nvPr>
        </p:nvSpPr>
        <p:spPr>
          <a:xfrm>
            <a:off x="8381605" y="6558572"/>
            <a:ext cx="3657600" cy="299428"/>
          </a:xfrm>
          <a:prstGeom prst="rect">
            <a:avLst/>
          </a:prstGeom>
        </p:spPr>
        <p:txBody>
          <a:bodyPr/>
          <a:lstStyle>
            <a:lvl1pPr algn="r">
              <a:defRPr sz="1100">
                <a:solidFill>
                  <a:schemeClr val="bg1"/>
                </a:solidFill>
              </a:defRPr>
            </a:lvl1pPr>
          </a:lstStyle>
          <a:p>
            <a:fld id="{53EDEC15-6757-1842-81B7-3B7BFAA1573D}" type="slidenum">
              <a:rPr lang="en-US" smtClean="0"/>
              <a:pPr/>
              <a:t>‹#›</a:t>
            </a:fld>
            <a:endParaRPr lang="en-US" dirty="0"/>
          </a:p>
        </p:txBody>
      </p:sp>
      <p:sp>
        <p:nvSpPr>
          <p:cNvPr id="3" name="Footer Placeholder 3">
            <a:extLst>
              <a:ext uri="{FF2B5EF4-FFF2-40B4-BE49-F238E27FC236}">
                <a16:creationId xmlns:a16="http://schemas.microsoft.com/office/drawing/2014/main" id="{867F608A-B18D-05F6-00BE-FD80EB62DB3B}"/>
              </a:ext>
            </a:extLst>
          </p:cNvPr>
          <p:cNvSpPr>
            <a:spLocks noGrp="1"/>
          </p:cNvSpPr>
          <p:nvPr>
            <p:ph type="ftr" sz="quarter" idx="3"/>
          </p:nvPr>
        </p:nvSpPr>
        <p:spPr>
          <a:xfrm>
            <a:off x="285614" y="6522523"/>
            <a:ext cx="1827423" cy="169277"/>
          </a:xfrm>
          <a:prstGeom prst="rect">
            <a:avLst/>
          </a:prstGeom>
        </p:spPr>
        <p:txBody>
          <a:bodyPr vert="horz" wrap="none" lIns="0" tIns="0" rIns="0" bIns="0" rtlCol="0" anchor="ctr">
            <a:spAutoFit/>
          </a:bodyPr>
          <a:lstStyle>
            <a:lvl1pPr algn="l">
              <a:defRPr sz="1100">
                <a:solidFill>
                  <a:schemeClr val="bg1"/>
                </a:solidFill>
                <a:latin typeface="+mj-lt"/>
              </a:defRPr>
            </a:lvl1pPr>
          </a:lstStyle>
          <a:p>
            <a:r>
              <a:rPr lang="en-US" dirty="0"/>
              <a:t>© 2023 Urgent Care Association</a:t>
            </a:r>
          </a:p>
        </p:txBody>
      </p:sp>
    </p:spTree>
    <p:extLst>
      <p:ext uri="{BB962C8B-B14F-4D97-AF65-F5344CB8AC3E}">
        <p14:creationId xmlns:p14="http://schemas.microsoft.com/office/powerpoint/2010/main" val="316665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and Content Body 2 Colum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FDB4-546C-40E4-AF0D-1F5C5B542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19A7C-8272-46DF-B517-6BF1B15A4A82}"/>
              </a:ext>
            </a:extLst>
          </p:cNvPr>
          <p:cNvSpPr>
            <a:spLocks noGrp="1"/>
          </p:cNvSpPr>
          <p:nvPr>
            <p:ph sz="half" idx="1"/>
          </p:nvPr>
        </p:nvSpPr>
        <p:spPr>
          <a:xfrm>
            <a:off x="458896" y="1036239"/>
            <a:ext cx="5497505" cy="4774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39159-10E0-4182-99BE-7D456442AB12}"/>
              </a:ext>
            </a:extLst>
          </p:cNvPr>
          <p:cNvSpPr>
            <a:spLocks noGrp="1"/>
          </p:cNvSpPr>
          <p:nvPr>
            <p:ph sz="half" idx="2"/>
          </p:nvPr>
        </p:nvSpPr>
        <p:spPr>
          <a:xfrm>
            <a:off x="6235605" y="1047024"/>
            <a:ext cx="5633939" cy="4774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5FB68FAC-6CD9-2A1A-5F9F-90E07DD5CF93}"/>
              </a:ext>
            </a:extLst>
          </p:cNvPr>
          <p:cNvSpPr>
            <a:spLocks noGrp="1"/>
          </p:cNvSpPr>
          <p:nvPr>
            <p:ph type="sldNum" sz="quarter" idx="4"/>
          </p:nvPr>
        </p:nvSpPr>
        <p:spPr>
          <a:xfrm>
            <a:off x="8381605" y="6558572"/>
            <a:ext cx="3657600" cy="299428"/>
          </a:xfrm>
          <a:prstGeom prst="rect">
            <a:avLst/>
          </a:prstGeom>
        </p:spPr>
        <p:txBody>
          <a:bodyPr/>
          <a:lstStyle>
            <a:lvl1pPr algn="r">
              <a:defRPr sz="825">
                <a:solidFill>
                  <a:schemeClr val="bg1"/>
                </a:solidFill>
              </a:defRPr>
            </a:lvl1pPr>
          </a:lstStyle>
          <a:p>
            <a:fld id="{53EDEC15-6757-1842-81B7-3B7BFAA1573D}" type="slidenum">
              <a:rPr lang="en-US" smtClean="0"/>
              <a:pPr/>
              <a:t>‹#›</a:t>
            </a:fld>
            <a:endParaRPr lang="en-US"/>
          </a:p>
        </p:txBody>
      </p:sp>
      <p:sp>
        <p:nvSpPr>
          <p:cNvPr id="6" name="Footer Placeholder 3">
            <a:extLst>
              <a:ext uri="{FF2B5EF4-FFF2-40B4-BE49-F238E27FC236}">
                <a16:creationId xmlns:a16="http://schemas.microsoft.com/office/drawing/2014/main" id="{38A2A3EA-14D1-8682-487B-6DA9BFF86286}"/>
              </a:ext>
            </a:extLst>
          </p:cNvPr>
          <p:cNvSpPr>
            <a:spLocks noGrp="1"/>
          </p:cNvSpPr>
          <p:nvPr>
            <p:ph type="ftr" sz="quarter" idx="3"/>
          </p:nvPr>
        </p:nvSpPr>
        <p:spPr>
          <a:xfrm>
            <a:off x="285616" y="6543683"/>
            <a:ext cx="1372171" cy="126958"/>
          </a:xfrm>
          <a:prstGeom prst="rect">
            <a:avLst/>
          </a:prstGeom>
        </p:spPr>
        <p:txBody>
          <a:bodyPr vert="horz" wrap="none" lIns="0" tIns="0" rIns="0" bIns="0" rtlCol="0" anchor="ctr">
            <a:spAutoFit/>
          </a:bodyPr>
          <a:lstStyle>
            <a:lvl1pPr algn="l">
              <a:defRPr sz="825">
                <a:solidFill>
                  <a:schemeClr val="bg1"/>
                </a:solidFill>
                <a:latin typeface="+mj-lt"/>
              </a:defRPr>
            </a:lvl1pPr>
          </a:lstStyle>
          <a:p>
            <a:r>
              <a:rPr lang="en-US"/>
              <a:t>© 2023 Urgent Care Association</a:t>
            </a:r>
          </a:p>
        </p:txBody>
      </p:sp>
    </p:spTree>
    <p:extLst>
      <p:ext uri="{BB962C8B-B14F-4D97-AF65-F5344CB8AC3E}">
        <p14:creationId xmlns:p14="http://schemas.microsoft.com/office/powerpoint/2010/main" val="516154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itle and Content Body 2 Colum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FDB4-546C-40E4-AF0D-1F5C5B542761}"/>
              </a:ext>
            </a:extLst>
          </p:cNvPr>
          <p:cNvSpPr>
            <a:spLocks noGrp="1"/>
          </p:cNvSpPr>
          <p:nvPr>
            <p:ph type="title"/>
          </p:nvPr>
        </p:nvSpPr>
        <p:spPr>
          <a:noFill/>
        </p:spPr>
        <p:txBody>
          <a:bodyPr/>
          <a:lstStyle/>
          <a:p>
            <a:r>
              <a:rPr lang="en-US"/>
              <a:t>Click to edit Master title style</a:t>
            </a:r>
          </a:p>
        </p:txBody>
      </p:sp>
      <p:sp>
        <p:nvSpPr>
          <p:cNvPr id="3" name="Content Placeholder 2">
            <a:extLst>
              <a:ext uri="{FF2B5EF4-FFF2-40B4-BE49-F238E27FC236}">
                <a16:creationId xmlns:a16="http://schemas.microsoft.com/office/drawing/2014/main" id="{69419A7C-8272-46DF-B517-6BF1B15A4A82}"/>
              </a:ext>
            </a:extLst>
          </p:cNvPr>
          <p:cNvSpPr>
            <a:spLocks noGrp="1"/>
          </p:cNvSpPr>
          <p:nvPr>
            <p:ph sz="half" idx="1"/>
          </p:nvPr>
        </p:nvSpPr>
        <p:spPr>
          <a:xfrm>
            <a:off x="458896" y="1036242"/>
            <a:ext cx="5149427" cy="4470481"/>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39159-10E0-4182-99BE-7D456442AB12}"/>
              </a:ext>
            </a:extLst>
          </p:cNvPr>
          <p:cNvSpPr>
            <a:spLocks noGrp="1"/>
          </p:cNvSpPr>
          <p:nvPr>
            <p:ph sz="half" idx="2"/>
          </p:nvPr>
        </p:nvSpPr>
        <p:spPr>
          <a:xfrm>
            <a:off x="5788566" y="1036867"/>
            <a:ext cx="5035223" cy="4470481"/>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7D1B9D0-7172-EF45-C209-D1901415905D}"/>
              </a:ext>
            </a:extLst>
          </p:cNvPr>
          <p:cNvSpPr>
            <a:spLocks noGrp="1"/>
          </p:cNvSpPr>
          <p:nvPr>
            <p:ph type="sldNum" sz="quarter" idx="4"/>
          </p:nvPr>
        </p:nvSpPr>
        <p:spPr>
          <a:xfrm>
            <a:off x="8381605" y="6558572"/>
            <a:ext cx="3657600" cy="299428"/>
          </a:xfrm>
          <a:prstGeom prst="rect">
            <a:avLst/>
          </a:prstGeom>
        </p:spPr>
        <p:txBody>
          <a:bodyPr/>
          <a:lstStyle>
            <a:lvl1pPr algn="r">
              <a:defRPr sz="825">
                <a:solidFill>
                  <a:schemeClr val="bg1"/>
                </a:solidFill>
              </a:defRPr>
            </a:lvl1pPr>
          </a:lstStyle>
          <a:p>
            <a:fld id="{53EDEC15-6757-1842-81B7-3B7BFAA1573D}" type="slidenum">
              <a:rPr lang="en-US" smtClean="0"/>
              <a:pPr/>
              <a:t>‹#›</a:t>
            </a:fld>
            <a:endParaRPr lang="en-US"/>
          </a:p>
        </p:txBody>
      </p:sp>
      <p:sp>
        <p:nvSpPr>
          <p:cNvPr id="6" name="Footer Placeholder 3">
            <a:extLst>
              <a:ext uri="{FF2B5EF4-FFF2-40B4-BE49-F238E27FC236}">
                <a16:creationId xmlns:a16="http://schemas.microsoft.com/office/drawing/2014/main" id="{3A6C6606-682B-77B3-762B-8A0C401977E1}"/>
              </a:ext>
            </a:extLst>
          </p:cNvPr>
          <p:cNvSpPr>
            <a:spLocks noGrp="1"/>
          </p:cNvSpPr>
          <p:nvPr>
            <p:ph type="ftr" sz="quarter" idx="3"/>
          </p:nvPr>
        </p:nvSpPr>
        <p:spPr>
          <a:xfrm>
            <a:off x="285616" y="6543683"/>
            <a:ext cx="1372171" cy="126958"/>
          </a:xfrm>
          <a:prstGeom prst="rect">
            <a:avLst/>
          </a:prstGeom>
        </p:spPr>
        <p:txBody>
          <a:bodyPr vert="horz" wrap="none" lIns="0" tIns="0" rIns="0" bIns="0" rtlCol="0" anchor="ctr">
            <a:spAutoFit/>
          </a:bodyPr>
          <a:lstStyle>
            <a:lvl1pPr algn="l">
              <a:defRPr sz="825">
                <a:solidFill>
                  <a:schemeClr val="bg1"/>
                </a:solidFill>
                <a:latin typeface="+mj-lt"/>
              </a:defRPr>
            </a:lvl1pPr>
          </a:lstStyle>
          <a:p>
            <a:r>
              <a:rPr lang="en-US"/>
              <a:t>© 2023 Urgent Care Association</a:t>
            </a:r>
          </a:p>
        </p:txBody>
      </p:sp>
    </p:spTree>
    <p:extLst>
      <p:ext uri="{BB962C8B-B14F-4D97-AF65-F5344CB8AC3E}">
        <p14:creationId xmlns:p14="http://schemas.microsoft.com/office/powerpoint/2010/main" val="165061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BC46-A273-5041-8ED2-00793F30386A}"/>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981FDA0E-7DF0-A637-0593-0DA693D91D57}"/>
              </a:ext>
            </a:extLst>
          </p:cNvPr>
          <p:cNvSpPr>
            <a:spLocks noGrp="1"/>
          </p:cNvSpPr>
          <p:nvPr>
            <p:ph type="sldNum" sz="quarter" idx="4"/>
          </p:nvPr>
        </p:nvSpPr>
        <p:spPr>
          <a:xfrm>
            <a:off x="8381605" y="6558572"/>
            <a:ext cx="3657600" cy="299428"/>
          </a:xfrm>
          <a:prstGeom prst="rect">
            <a:avLst/>
          </a:prstGeom>
        </p:spPr>
        <p:txBody>
          <a:bodyPr/>
          <a:lstStyle>
            <a:lvl1pPr algn="r">
              <a:defRPr sz="825">
                <a:solidFill>
                  <a:schemeClr val="bg1"/>
                </a:solidFill>
              </a:defRPr>
            </a:lvl1pPr>
          </a:lstStyle>
          <a:p>
            <a:fld id="{53EDEC15-6757-1842-81B7-3B7BFAA1573D}" type="slidenum">
              <a:rPr lang="en-US" smtClean="0"/>
              <a:pPr/>
              <a:t>‹#›</a:t>
            </a:fld>
            <a:endParaRPr lang="en-US"/>
          </a:p>
        </p:txBody>
      </p:sp>
      <p:sp>
        <p:nvSpPr>
          <p:cNvPr id="4" name="Footer Placeholder 3">
            <a:extLst>
              <a:ext uri="{FF2B5EF4-FFF2-40B4-BE49-F238E27FC236}">
                <a16:creationId xmlns:a16="http://schemas.microsoft.com/office/drawing/2014/main" id="{D7C609C6-EC05-4693-0EA6-4A6AB86918FE}"/>
              </a:ext>
            </a:extLst>
          </p:cNvPr>
          <p:cNvSpPr>
            <a:spLocks noGrp="1"/>
          </p:cNvSpPr>
          <p:nvPr>
            <p:ph type="ftr" sz="quarter" idx="3"/>
          </p:nvPr>
        </p:nvSpPr>
        <p:spPr>
          <a:xfrm>
            <a:off x="285616" y="6543683"/>
            <a:ext cx="1372171" cy="126958"/>
          </a:xfrm>
          <a:prstGeom prst="rect">
            <a:avLst/>
          </a:prstGeom>
        </p:spPr>
        <p:txBody>
          <a:bodyPr vert="horz" wrap="none" lIns="0" tIns="0" rIns="0" bIns="0" rtlCol="0" anchor="ctr">
            <a:spAutoFit/>
          </a:bodyPr>
          <a:lstStyle>
            <a:lvl1pPr algn="l">
              <a:defRPr sz="825">
                <a:solidFill>
                  <a:schemeClr val="bg1"/>
                </a:solidFill>
                <a:latin typeface="+mj-lt"/>
              </a:defRPr>
            </a:lvl1pPr>
          </a:lstStyle>
          <a:p>
            <a:r>
              <a:rPr lang="en-US"/>
              <a:t>© 2023 Urgent Care Association</a:t>
            </a:r>
          </a:p>
        </p:txBody>
      </p:sp>
    </p:spTree>
    <p:extLst>
      <p:ext uri="{BB962C8B-B14F-4D97-AF65-F5344CB8AC3E}">
        <p14:creationId xmlns:p14="http://schemas.microsoft.com/office/powerpoint/2010/main" val="58359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ransition">
    <p:spTree>
      <p:nvGrpSpPr>
        <p:cNvPr id="1" name=""/>
        <p:cNvGrpSpPr/>
        <p:nvPr/>
      </p:nvGrpSpPr>
      <p:grpSpPr>
        <a:xfrm>
          <a:off x="0" y="0"/>
          <a:ext cx="0" cy="0"/>
          <a:chOff x="0" y="0"/>
          <a:chExt cx="0" cy="0"/>
        </a:xfrm>
      </p:grpSpPr>
      <p:pic>
        <p:nvPicPr>
          <p:cNvPr id="6" name="Picture 5" descr="A picture containing blur&#10;&#10;Description automatically generated">
            <a:extLst>
              <a:ext uri="{FF2B5EF4-FFF2-40B4-BE49-F238E27FC236}">
                <a16:creationId xmlns:a16="http://schemas.microsoft.com/office/drawing/2014/main" id="{7DA8C73E-5763-587F-0AB6-269CB47C28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D86E3321-7066-238F-3748-9DD6E3A3C1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5813" y="474296"/>
            <a:ext cx="3524147" cy="937423"/>
          </a:xfrm>
          <a:prstGeom prst="rect">
            <a:avLst/>
          </a:prstGeom>
        </p:spPr>
      </p:pic>
      <p:sp>
        <p:nvSpPr>
          <p:cNvPr id="2" name="Slide Number Placeholder 5">
            <a:extLst>
              <a:ext uri="{FF2B5EF4-FFF2-40B4-BE49-F238E27FC236}">
                <a16:creationId xmlns:a16="http://schemas.microsoft.com/office/drawing/2014/main" id="{3653C1D6-C8B0-6435-52EC-2744271EDC62}"/>
              </a:ext>
            </a:extLst>
          </p:cNvPr>
          <p:cNvSpPr>
            <a:spLocks noGrp="1"/>
          </p:cNvSpPr>
          <p:nvPr>
            <p:ph type="sldNum" sz="quarter" idx="4"/>
          </p:nvPr>
        </p:nvSpPr>
        <p:spPr>
          <a:xfrm>
            <a:off x="8381605" y="6558572"/>
            <a:ext cx="3657600" cy="299428"/>
          </a:xfrm>
          <a:prstGeom prst="rect">
            <a:avLst/>
          </a:prstGeom>
        </p:spPr>
        <p:txBody>
          <a:bodyPr/>
          <a:lstStyle>
            <a:lvl1pPr algn="r">
              <a:defRPr sz="825">
                <a:solidFill>
                  <a:schemeClr val="bg1"/>
                </a:solidFill>
              </a:defRPr>
            </a:lvl1pPr>
          </a:lstStyle>
          <a:p>
            <a:fld id="{53EDEC15-6757-1842-81B7-3B7BFAA1573D}" type="slidenum">
              <a:rPr lang="en-US" smtClean="0"/>
              <a:pPr/>
              <a:t>‹#›</a:t>
            </a:fld>
            <a:endParaRPr lang="en-US"/>
          </a:p>
        </p:txBody>
      </p:sp>
      <p:sp>
        <p:nvSpPr>
          <p:cNvPr id="5" name="Footer Placeholder 3">
            <a:extLst>
              <a:ext uri="{FF2B5EF4-FFF2-40B4-BE49-F238E27FC236}">
                <a16:creationId xmlns:a16="http://schemas.microsoft.com/office/drawing/2014/main" id="{D66988B3-DAAE-5EDA-381F-E9916D586B3E}"/>
              </a:ext>
            </a:extLst>
          </p:cNvPr>
          <p:cNvSpPr>
            <a:spLocks noGrp="1"/>
          </p:cNvSpPr>
          <p:nvPr>
            <p:ph type="ftr" sz="quarter" idx="3"/>
          </p:nvPr>
        </p:nvSpPr>
        <p:spPr>
          <a:xfrm>
            <a:off x="285616" y="6543683"/>
            <a:ext cx="1372171" cy="126958"/>
          </a:xfrm>
          <a:prstGeom prst="rect">
            <a:avLst/>
          </a:prstGeom>
        </p:spPr>
        <p:txBody>
          <a:bodyPr vert="horz" wrap="none" lIns="0" tIns="0" rIns="0" bIns="0" rtlCol="0" anchor="ctr">
            <a:spAutoFit/>
          </a:bodyPr>
          <a:lstStyle>
            <a:lvl1pPr algn="l">
              <a:defRPr sz="825">
                <a:solidFill>
                  <a:schemeClr val="bg1"/>
                </a:solidFill>
                <a:latin typeface="+mj-lt"/>
              </a:defRPr>
            </a:lvl1pPr>
          </a:lstStyle>
          <a:p>
            <a:r>
              <a:rPr lang="en-US"/>
              <a:t>© 2023 Urgent Care Association</a:t>
            </a:r>
          </a:p>
        </p:txBody>
      </p:sp>
      <p:sp>
        <p:nvSpPr>
          <p:cNvPr id="8" name="Title 7">
            <a:extLst>
              <a:ext uri="{FF2B5EF4-FFF2-40B4-BE49-F238E27FC236}">
                <a16:creationId xmlns:a16="http://schemas.microsoft.com/office/drawing/2014/main" id="{3824814F-317E-8BB0-836F-C9B24AE79AD4}"/>
              </a:ext>
            </a:extLst>
          </p:cNvPr>
          <p:cNvSpPr>
            <a:spLocks noGrp="1"/>
          </p:cNvSpPr>
          <p:nvPr>
            <p:ph type="title" hasCustomPrompt="1"/>
          </p:nvPr>
        </p:nvSpPr>
        <p:spPr>
          <a:xfrm>
            <a:off x="2113037" y="3582740"/>
            <a:ext cx="7766595" cy="552118"/>
          </a:xfrm>
        </p:spPr>
        <p:txBody>
          <a:bodyPr>
            <a:noAutofit/>
          </a:bodyPr>
          <a:lstStyle>
            <a:lvl1pPr algn="ctr">
              <a:defRPr sz="3300">
                <a:solidFill>
                  <a:schemeClr val="bg1"/>
                </a:solidFill>
              </a:defRPr>
            </a:lvl1pPr>
          </a:lstStyle>
          <a:p>
            <a:r>
              <a:rPr lang="en-US"/>
              <a:t>Transition</a:t>
            </a:r>
          </a:p>
        </p:txBody>
      </p:sp>
      <p:pic>
        <p:nvPicPr>
          <p:cNvPr id="3" name="Picture 2" descr="Graphical user interface, text, application&#10;&#10;Description automatically generated">
            <a:extLst>
              <a:ext uri="{FF2B5EF4-FFF2-40B4-BE49-F238E27FC236}">
                <a16:creationId xmlns:a16="http://schemas.microsoft.com/office/drawing/2014/main" id="{C55A1C2C-2053-F88C-3284-7E2BAED6AA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7887" y="4685547"/>
            <a:ext cx="2429980" cy="1322339"/>
          </a:xfrm>
          <a:prstGeom prst="rect">
            <a:avLst/>
          </a:prstGeom>
        </p:spPr>
      </p:pic>
    </p:spTree>
    <p:extLst>
      <p:ext uri="{BB962C8B-B14F-4D97-AF65-F5344CB8AC3E}">
        <p14:creationId xmlns:p14="http://schemas.microsoft.com/office/powerpoint/2010/main" val="1390377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Bod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725A7ED-606B-EA19-681A-7D645F2890ED}"/>
              </a:ext>
            </a:extLst>
          </p:cNvPr>
          <p:cNvSpPr>
            <a:spLocks noGrp="1"/>
          </p:cNvSpPr>
          <p:nvPr>
            <p:ph type="sldNum" sz="quarter" idx="4"/>
          </p:nvPr>
        </p:nvSpPr>
        <p:spPr>
          <a:xfrm>
            <a:off x="8381605" y="6558572"/>
            <a:ext cx="3657600" cy="299428"/>
          </a:xfrm>
          <a:prstGeom prst="rect">
            <a:avLst/>
          </a:prstGeom>
        </p:spPr>
        <p:txBody>
          <a:bodyPr/>
          <a:lstStyle>
            <a:lvl1pPr algn="r">
              <a:defRPr sz="825">
                <a:solidFill>
                  <a:schemeClr val="bg1"/>
                </a:solidFill>
              </a:defRPr>
            </a:lvl1pPr>
          </a:lstStyle>
          <a:p>
            <a:fld id="{53EDEC15-6757-1842-81B7-3B7BFAA1573D}" type="slidenum">
              <a:rPr lang="en-US" smtClean="0"/>
              <a:pPr/>
              <a:t>‹#›</a:t>
            </a:fld>
            <a:endParaRPr lang="en-US"/>
          </a:p>
        </p:txBody>
      </p:sp>
      <p:sp>
        <p:nvSpPr>
          <p:cNvPr id="3" name="Footer Placeholder 3">
            <a:extLst>
              <a:ext uri="{FF2B5EF4-FFF2-40B4-BE49-F238E27FC236}">
                <a16:creationId xmlns:a16="http://schemas.microsoft.com/office/drawing/2014/main" id="{867F608A-B18D-05F6-00BE-FD80EB62DB3B}"/>
              </a:ext>
            </a:extLst>
          </p:cNvPr>
          <p:cNvSpPr>
            <a:spLocks noGrp="1"/>
          </p:cNvSpPr>
          <p:nvPr>
            <p:ph type="ftr" sz="quarter" idx="3"/>
          </p:nvPr>
        </p:nvSpPr>
        <p:spPr>
          <a:xfrm>
            <a:off x="285616" y="6543683"/>
            <a:ext cx="1372171" cy="126958"/>
          </a:xfrm>
          <a:prstGeom prst="rect">
            <a:avLst/>
          </a:prstGeom>
        </p:spPr>
        <p:txBody>
          <a:bodyPr vert="horz" wrap="none" lIns="0" tIns="0" rIns="0" bIns="0" rtlCol="0" anchor="ctr">
            <a:spAutoFit/>
          </a:bodyPr>
          <a:lstStyle>
            <a:lvl1pPr algn="l">
              <a:defRPr sz="825">
                <a:solidFill>
                  <a:schemeClr val="bg1"/>
                </a:solidFill>
                <a:latin typeface="+mj-lt"/>
              </a:defRPr>
            </a:lvl1pPr>
          </a:lstStyle>
          <a:p>
            <a:r>
              <a:rPr lang="en-US"/>
              <a:t>© 2023 Urgent Care Association</a:t>
            </a:r>
          </a:p>
        </p:txBody>
      </p:sp>
    </p:spTree>
    <p:extLst>
      <p:ext uri="{BB962C8B-B14F-4D97-AF65-F5344CB8AC3E}">
        <p14:creationId xmlns:p14="http://schemas.microsoft.com/office/powerpoint/2010/main" val="2658148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_Transi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867DE8-E527-8B9B-DBD4-85DB102079D3}"/>
              </a:ext>
            </a:extLst>
          </p:cNvPr>
          <p:cNvPicPr>
            <a:picLocks noChangeAspect="1"/>
          </p:cNvPicPr>
          <p:nvPr userDrawn="1"/>
        </p:nvPicPr>
        <p:blipFill rotWithShape="1">
          <a:blip r:embed="rId2"/>
          <a:srcRect l="24939" t="41436" r="15802" b="-704"/>
          <a:stretch/>
        </p:blipFill>
        <p:spPr>
          <a:xfrm>
            <a:off x="0" y="-1"/>
            <a:ext cx="12192000" cy="6979921"/>
          </a:xfrm>
          <a:prstGeom prst="rect">
            <a:avLst/>
          </a:prstGeom>
        </p:spPr>
      </p:pic>
      <p:sp>
        <p:nvSpPr>
          <p:cNvPr id="2" name="Slide Number Placeholder 5">
            <a:extLst>
              <a:ext uri="{FF2B5EF4-FFF2-40B4-BE49-F238E27FC236}">
                <a16:creationId xmlns:a16="http://schemas.microsoft.com/office/drawing/2014/main" id="{3653C1D6-C8B0-6435-52EC-2744271EDC62}"/>
              </a:ext>
            </a:extLst>
          </p:cNvPr>
          <p:cNvSpPr>
            <a:spLocks noGrp="1"/>
          </p:cNvSpPr>
          <p:nvPr>
            <p:ph type="sldNum" sz="quarter" idx="4"/>
          </p:nvPr>
        </p:nvSpPr>
        <p:spPr>
          <a:xfrm>
            <a:off x="8381605" y="6558572"/>
            <a:ext cx="3657600" cy="299428"/>
          </a:xfrm>
          <a:prstGeom prst="rect">
            <a:avLst/>
          </a:prstGeom>
        </p:spPr>
        <p:txBody>
          <a:bodyPr/>
          <a:lstStyle>
            <a:lvl1pPr algn="r">
              <a:defRPr sz="825">
                <a:solidFill>
                  <a:schemeClr val="bg1"/>
                </a:solidFill>
              </a:defRPr>
            </a:lvl1pPr>
          </a:lstStyle>
          <a:p>
            <a:fld id="{53EDEC15-6757-1842-81B7-3B7BFAA1573D}" type="slidenum">
              <a:rPr lang="en-US" smtClean="0"/>
              <a:pPr/>
              <a:t>‹#›</a:t>
            </a:fld>
            <a:endParaRPr lang="en-US"/>
          </a:p>
        </p:txBody>
      </p:sp>
      <p:sp>
        <p:nvSpPr>
          <p:cNvPr id="5" name="Footer Placeholder 3">
            <a:extLst>
              <a:ext uri="{FF2B5EF4-FFF2-40B4-BE49-F238E27FC236}">
                <a16:creationId xmlns:a16="http://schemas.microsoft.com/office/drawing/2014/main" id="{D66988B3-DAAE-5EDA-381F-E9916D586B3E}"/>
              </a:ext>
            </a:extLst>
          </p:cNvPr>
          <p:cNvSpPr>
            <a:spLocks noGrp="1"/>
          </p:cNvSpPr>
          <p:nvPr>
            <p:ph type="ftr" sz="quarter" idx="3"/>
          </p:nvPr>
        </p:nvSpPr>
        <p:spPr>
          <a:xfrm>
            <a:off x="285616" y="6543683"/>
            <a:ext cx="1372171" cy="126958"/>
          </a:xfrm>
          <a:prstGeom prst="rect">
            <a:avLst/>
          </a:prstGeom>
        </p:spPr>
        <p:txBody>
          <a:bodyPr vert="horz" wrap="none" lIns="0" tIns="0" rIns="0" bIns="0" rtlCol="0" anchor="ctr">
            <a:spAutoFit/>
          </a:bodyPr>
          <a:lstStyle>
            <a:lvl1pPr algn="l">
              <a:defRPr sz="825">
                <a:solidFill>
                  <a:schemeClr val="bg1"/>
                </a:solidFill>
                <a:latin typeface="+mj-lt"/>
              </a:defRPr>
            </a:lvl1pPr>
          </a:lstStyle>
          <a:p>
            <a:r>
              <a:rPr lang="en-US"/>
              <a:t>© 2023 Urgent Care Association</a:t>
            </a:r>
          </a:p>
        </p:txBody>
      </p:sp>
      <p:pic>
        <p:nvPicPr>
          <p:cNvPr id="14" name="Picture 13">
            <a:extLst>
              <a:ext uri="{FF2B5EF4-FFF2-40B4-BE49-F238E27FC236}">
                <a16:creationId xmlns:a16="http://schemas.microsoft.com/office/drawing/2014/main" id="{751E76D4-2C25-DCE7-6727-6CB25332E7C0}"/>
              </a:ext>
            </a:extLst>
          </p:cNvPr>
          <p:cNvPicPr>
            <a:picLocks noChangeAspect="1"/>
          </p:cNvPicPr>
          <p:nvPr userDrawn="1"/>
        </p:nvPicPr>
        <p:blipFill>
          <a:blip r:embed="rId3"/>
          <a:stretch>
            <a:fillRect/>
          </a:stretch>
        </p:blipFill>
        <p:spPr>
          <a:xfrm>
            <a:off x="7806143" y="5603574"/>
            <a:ext cx="3916052" cy="412216"/>
          </a:xfrm>
          <a:prstGeom prst="rect">
            <a:avLst/>
          </a:prstGeom>
        </p:spPr>
      </p:pic>
      <p:sp>
        <p:nvSpPr>
          <p:cNvPr id="31" name="Text Placeholder 6">
            <a:extLst>
              <a:ext uri="{FF2B5EF4-FFF2-40B4-BE49-F238E27FC236}">
                <a16:creationId xmlns:a16="http://schemas.microsoft.com/office/drawing/2014/main" id="{733646D3-81AC-7DA0-6A90-9DE0596CF056}"/>
              </a:ext>
            </a:extLst>
          </p:cNvPr>
          <p:cNvSpPr>
            <a:spLocks noGrp="1"/>
          </p:cNvSpPr>
          <p:nvPr>
            <p:ph type="body" idx="1" hasCustomPrompt="1"/>
          </p:nvPr>
        </p:nvSpPr>
        <p:spPr>
          <a:xfrm>
            <a:off x="589725" y="2311726"/>
            <a:ext cx="7038763" cy="1398460"/>
          </a:xfrm>
        </p:spPr>
        <p:txBody>
          <a:bodyPr>
            <a:spAutoFit/>
          </a:bodyPr>
          <a:lstStyle>
            <a:lvl1pPr marL="457200" indent="-457200">
              <a:buFont typeface="Arial" panose="020B0604020202020204" pitchFamily="34" charset="0"/>
              <a:buChar char="•"/>
              <a:tabLst/>
              <a:defRPr>
                <a:solidFill>
                  <a:srgbClr val="FFFFFF"/>
                </a:solidFill>
              </a:defRPr>
            </a:lvl1pPr>
          </a:lstStyle>
          <a:p>
            <a:pPr marL="457200" indent="-457200">
              <a:buFont typeface="Arial" panose="020B0604020202020204" pitchFamily="34" charset="0"/>
              <a:buChar char="•"/>
            </a:pPr>
            <a:r>
              <a:rPr lang="en-US" sz="1800">
                <a:solidFill>
                  <a:schemeClr val="bg1"/>
                </a:solidFill>
              </a:rPr>
              <a:t>Takeaway one</a:t>
            </a:r>
          </a:p>
          <a:p>
            <a:pPr marL="457200" indent="-457200">
              <a:buFont typeface="Arial" panose="020B0604020202020204" pitchFamily="34" charset="0"/>
              <a:buChar char="•"/>
            </a:pPr>
            <a:r>
              <a:rPr lang="en-US" sz="1800">
                <a:solidFill>
                  <a:schemeClr val="bg1"/>
                </a:solidFill>
              </a:rPr>
              <a:t>Takeaway two</a:t>
            </a:r>
          </a:p>
          <a:p>
            <a:pPr marL="457200" indent="-457200">
              <a:buFont typeface="Arial" panose="020B0604020202020204" pitchFamily="34" charset="0"/>
              <a:buChar char="•"/>
            </a:pPr>
            <a:r>
              <a:rPr lang="en-US" sz="1800">
                <a:solidFill>
                  <a:schemeClr val="bg1"/>
                </a:solidFill>
              </a:rPr>
              <a:t>Takeaway three</a:t>
            </a:r>
            <a:endParaRPr lang="en-US"/>
          </a:p>
        </p:txBody>
      </p:sp>
      <p:sp>
        <p:nvSpPr>
          <p:cNvPr id="32" name="Title 31">
            <a:extLst>
              <a:ext uri="{FF2B5EF4-FFF2-40B4-BE49-F238E27FC236}">
                <a16:creationId xmlns:a16="http://schemas.microsoft.com/office/drawing/2014/main" id="{964C2A78-BA5C-E245-34C3-38DC67E0B3A6}"/>
              </a:ext>
            </a:extLst>
          </p:cNvPr>
          <p:cNvSpPr>
            <a:spLocks noGrp="1"/>
          </p:cNvSpPr>
          <p:nvPr>
            <p:ph type="title" hasCustomPrompt="1"/>
          </p:nvPr>
        </p:nvSpPr>
        <p:spPr>
          <a:xfrm>
            <a:off x="589725" y="1008531"/>
            <a:ext cx="7766595" cy="1136997"/>
          </a:xfrm>
        </p:spPr>
        <p:txBody>
          <a:bodyPr/>
          <a:lstStyle>
            <a:lvl1pPr>
              <a:defRPr>
                <a:solidFill>
                  <a:srgbClr val="FFFFFF"/>
                </a:solidFill>
                <a:latin typeface="+mn-lt"/>
              </a:defRPr>
            </a:lvl1pPr>
          </a:lstStyle>
          <a:p>
            <a:r>
              <a:rPr lang="en-US" sz="2400">
                <a:solidFill>
                  <a:schemeClr val="bg1"/>
                </a:solidFill>
              </a:rPr>
              <a:t>How You Can Drive Change: </a:t>
            </a:r>
          </a:p>
        </p:txBody>
      </p:sp>
      <p:pic>
        <p:nvPicPr>
          <p:cNvPr id="3" name="Picture 2" descr="Graphical user interface, text, application&#10;&#10;Description automatically generated">
            <a:extLst>
              <a:ext uri="{FF2B5EF4-FFF2-40B4-BE49-F238E27FC236}">
                <a16:creationId xmlns:a16="http://schemas.microsoft.com/office/drawing/2014/main" id="{66397432-A9B8-43DA-C3A5-744F772D5D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4170" y="254690"/>
            <a:ext cx="2429980" cy="1322339"/>
          </a:xfrm>
          <a:prstGeom prst="rect">
            <a:avLst/>
          </a:prstGeom>
        </p:spPr>
      </p:pic>
    </p:spTree>
    <p:extLst>
      <p:ext uri="{BB962C8B-B14F-4D97-AF65-F5344CB8AC3E}">
        <p14:creationId xmlns:p14="http://schemas.microsoft.com/office/powerpoint/2010/main" val="1710411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4.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3.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jpe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low confidence">
            <a:extLst>
              <a:ext uri="{FF2B5EF4-FFF2-40B4-BE49-F238E27FC236}">
                <a16:creationId xmlns:a16="http://schemas.microsoft.com/office/drawing/2014/main" id="{280B3154-21FD-BC5C-AA81-89DFBE5CEF5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4317359"/>
            <a:ext cx="12195087" cy="2540643"/>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2191BE14-FFC0-EC6C-0F78-D2F196DA4C5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995415" y="4926510"/>
            <a:ext cx="2429980" cy="1322339"/>
          </a:xfrm>
          <a:prstGeom prst="rect">
            <a:avLst/>
          </a:prstGeom>
        </p:spPr>
      </p:pic>
      <p:pic>
        <p:nvPicPr>
          <p:cNvPr id="17" name="Picture 16">
            <a:extLst>
              <a:ext uri="{FF2B5EF4-FFF2-40B4-BE49-F238E27FC236}">
                <a16:creationId xmlns:a16="http://schemas.microsoft.com/office/drawing/2014/main" id="{B5A8741F-3C5F-A00F-C1F9-EEA115DF49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646" y="5418884"/>
            <a:ext cx="12249771" cy="1256877"/>
          </a:xfrm>
          <a:prstGeom prst="rect">
            <a:avLst/>
          </a:prstGeom>
        </p:spPr>
      </p:pic>
      <p:sp>
        <p:nvSpPr>
          <p:cNvPr id="2" name="Title Placeholder 1">
            <a:extLst>
              <a:ext uri="{FF2B5EF4-FFF2-40B4-BE49-F238E27FC236}">
                <a16:creationId xmlns:a16="http://schemas.microsoft.com/office/drawing/2014/main" id="{60860F3C-12FD-4CAC-8B9D-03C88F133C48}"/>
              </a:ext>
            </a:extLst>
          </p:cNvPr>
          <p:cNvSpPr>
            <a:spLocks noGrp="1"/>
          </p:cNvSpPr>
          <p:nvPr>
            <p:ph type="title"/>
          </p:nvPr>
        </p:nvSpPr>
        <p:spPr>
          <a:xfrm>
            <a:off x="458893" y="315878"/>
            <a:ext cx="7766595" cy="552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2C6683-1E45-48EE-A8CF-36D55D39564C}"/>
              </a:ext>
            </a:extLst>
          </p:cNvPr>
          <p:cNvSpPr>
            <a:spLocks noGrp="1"/>
          </p:cNvSpPr>
          <p:nvPr>
            <p:ph type="body" idx="1"/>
          </p:nvPr>
        </p:nvSpPr>
        <p:spPr>
          <a:xfrm>
            <a:off x="458896" y="1005142"/>
            <a:ext cx="11424192" cy="42475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Logo&#10;&#10;Description automatically generated with low confidence">
            <a:extLst>
              <a:ext uri="{FF2B5EF4-FFF2-40B4-BE49-F238E27FC236}">
                <a16:creationId xmlns:a16="http://schemas.microsoft.com/office/drawing/2014/main" id="{19279206-164B-2B8C-209E-8F537EE4F30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58941" y="217147"/>
            <a:ext cx="3524147" cy="937423"/>
          </a:xfrm>
          <a:prstGeom prst="rect">
            <a:avLst/>
          </a:prstGeom>
        </p:spPr>
      </p:pic>
      <p:sp>
        <p:nvSpPr>
          <p:cNvPr id="18" name="Slide Number Placeholder 5">
            <a:extLst>
              <a:ext uri="{FF2B5EF4-FFF2-40B4-BE49-F238E27FC236}">
                <a16:creationId xmlns:a16="http://schemas.microsoft.com/office/drawing/2014/main" id="{E53638BE-4C01-966B-53AE-9FBBD3BE7273}"/>
              </a:ext>
            </a:extLst>
          </p:cNvPr>
          <p:cNvSpPr>
            <a:spLocks noGrp="1"/>
          </p:cNvSpPr>
          <p:nvPr>
            <p:ph type="sldNum" sz="quarter" idx="4"/>
          </p:nvPr>
        </p:nvSpPr>
        <p:spPr>
          <a:xfrm>
            <a:off x="8381605" y="6558572"/>
            <a:ext cx="3657600" cy="299428"/>
          </a:xfrm>
          <a:prstGeom prst="rect">
            <a:avLst/>
          </a:prstGeom>
        </p:spPr>
        <p:txBody>
          <a:bodyPr/>
          <a:lstStyle>
            <a:lvl1pPr algn="r">
              <a:defRPr sz="825">
                <a:solidFill>
                  <a:schemeClr val="bg1"/>
                </a:solidFill>
              </a:defRPr>
            </a:lvl1pPr>
          </a:lstStyle>
          <a:p>
            <a:fld id="{53EDEC15-6757-1842-81B7-3B7BFAA1573D}" type="slidenum">
              <a:rPr lang="en-US" smtClean="0"/>
              <a:pPr/>
              <a:t>‹#›</a:t>
            </a:fld>
            <a:endParaRPr lang="en-US"/>
          </a:p>
        </p:txBody>
      </p:sp>
      <p:sp>
        <p:nvSpPr>
          <p:cNvPr id="19" name="Footer Placeholder 3">
            <a:extLst>
              <a:ext uri="{FF2B5EF4-FFF2-40B4-BE49-F238E27FC236}">
                <a16:creationId xmlns:a16="http://schemas.microsoft.com/office/drawing/2014/main" id="{834ACDE5-AF77-3683-4222-9307B27BE0E9}"/>
              </a:ext>
            </a:extLst>
          </p:cNvPr>
          <p:cNvSpPr>
            <a:spLocks noGrp="1"/>
          </p:cNvSpPr>
          <p:nvPr>
            <p:ph type="ftr" sz="quarter" idx="3"/>
          </p:nvPr>
        </p:nvSpPr>
        <p:spPr>
          <a:xfrm>
            <a:off x="285616" y="6543683"/>
            <a:ext cx="1372171" cy="126958"/>
          </a:xfrm>
          <a:prstGeom prst="rect">
            <a:avLst/>
          </a:prstGeom>
        </p:spPr>
        <p:txBody>
          <a:bodyPr vert="horz" wrap="none" lIns="0" tIns="0" rIns="0" bIns="0" rtlCol="0" anchor="ctr">
            <a:spAutoFit/>
          </a:bodyPr>
          <a:lstStyle>
            <a:lvl1pPr algn="l">
              <a:defRPr sz="825">
                <a:solidFill>
                  <a:schemeClr val="bg1"/>
                </a:solidFill>
                <a:latin typeface="+mj-lt"/>
              </a:defRPr>
            </a:lvl1pPr>
          </a:lstStyle>
          <a:p>
            <a:r>
              <a:rPr lang="en-US"/>
              <a:t>© 2023 Urgent Care Association</a:t>
            </a:r>
          </a:p>
        </p:txBody>
      </p:sp>
    </p:spTree>
    <p:extLst>
      <p:ext uri="{BB962C8B-B14F-4D97-AF65-F5344CB8AC3E}">
        <p14:creationId xmlns:p14="http://schemas.microsoft.com/office/powerpoint/2010/main" val="1711514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385763" rtl="0" eaLnBrk="1" latinLnBrk="0" hangingPunct="1">
        <a:lnSpc>
          <a:spcPct val="90000"/>
        </a:lnSpc>
        <a:spcBef>
          <a:spcPct val="0"/>
        </a:spcBef>
        <a:buNone/>
        <a:defRPr sz="2400" b="0" i="0" kern="1200">
          <a:solidFill>
            <a:schemeClr val="tx1"/>
          </a:solidFill>
          <a:latin typeface="+mj-lt"/>
          <a:ea typeface="+mj-ea"/>
          <a:cs typeface="Calibri" panose="020F0502020204030204" pitchFamily="34" charset="0"/>
        </a:defRPr>
      </a:lvl1pPr>
    </p:titleStyle>
    <p:bodyStyle>
      <a:lvl1pPr marL="96441" indent="-96441" algn="l" defTabSz="385763" rtl="0" eaLnBrk="1" latinLnBrk="0" hangingPunct="1">
        <a:lnSpc>
          <a:spcPct val="150000"/>
        </a:lnSpc>
        <a:spcBef>
          <a:spcPts val="422"/>
        </a:spcBef>
        <a:buFont typeface="Arial" panose="020B0604020202020204" pitchFamily="34" charset="0"/>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289322" indent="-96441" algn="l" defTabSz="385763" rtl="0" eaLnBrk="1" latinLnBrk="0" hangingPunct="1">
        <a:lnSpc>
          <a:spcPct val="150000"/>
        </a:lnSpc>
        <a:spcBef>
          <a:spcPts val="211"/>
        </a:spcBef>
        <a:buFont typeface="Arial" panose="020B0604020202020204" pitchFamily="34" charset="0"/>
        <a:buChar char="•"/>
        <a:defRPr sz="15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482204" indent="-96441" algn="l" defTabSz="385763" rtl="0" eaLnBrk="1" latinLnBrk="0" hangingPunct="1">
        <a:lnSpc>
          <a:spcPct val="150000"/>
        </a:lnSpc>
        <a:spcBef>
          <a:spcPts val="211"/>
        </a:spcBef>
        <a:buFont typeface="Arial" panose="020B0604020202020204" pitchFamily="34" charset="0"/>
        <a:buChar char="•"/>
        <a:defRPr sz="135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675085" indent="-96441" algn="l" defTabSz="385763" rtl="0" eaLnBrk="1" latinLnBrk="0" hangingPunct="1">
        <a:lnSpc>
          <a:spcPct val="150000"/>
        </a:lnSpc>
        <a:spcBef>
          <a:spcPts val="211"/>
        </a:spcBef>
        <a:buFont typeface="Arial" panose="020B0604020202020204" pitchFamily="34" charset="0"/>
        <a:buChar char="•"/>
        <a:defRPr sz="105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867966" indent="-96441" algn="l" defTabSz="385763" rtl="0" eaLnBrk="1" latinLnBrk="0" hangingPunct="1">
        <a:lnSpc>
          <a:spcPct val="150000"/>
        </a:lnSpc>
        <a:spcBef>
          <a:spcPts val="211"/>
        </a:spcBef>
        <a:buFont typeface="Arial" panose="020B0604020202020204" pitchFamily="34" charset="0"/>
        <a:buChar char="•"/>
        <a:defRPr sz="105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76CF4E-5B56-4300-B6B4-701D8B353016}" type="datetimeFigureOut">
              <a:rPr lang="en-US" smtClean="0"/>
              <a:t>3/25/2023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DDEB0-FDE2-4614-9D0D-5DCC4E33BAFB}" type="slidenum">
              <a:rPr lang="en-US" smtClean="0"/>
              <a:t>‹#›</a:t>
            </a:fld>
            <a:endParaRPr lang="en-US"/>
          </a:p>
        </p:txBody>
      </p:sp>
    </p:spTree>
    <p:extLst>
      <p:ext uri="{BB962C8B-B14F-4D97-AF65-F5344CB8AC3E}">
        <p14:creationId xmlns:p14="http://schemas.microsoft.com/office/powerpoint/2010/main" val="361176530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low confidence">
            <a:extLst>
              <a:ext uri="{FF2B5EF4-FFF2-40B4-BE49-F238E27FC236}">
                <a16:creationId xmlns:a16="http://schemas.microsoft.com/office/drawing/2014/main" id="{280B3154-21FD-BC5C-AA81-89DFBE5CEF5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4317357"/>
            <a:ext cx="12195086" cy="2540643"/>
          </a:xfrm>
          <a:prstGeom prst="rect">
            <a:avLst/>
          </a:prstGeom>
        </p:spPr>
      </p:pic>
      <p:pic>
        <p:nvPicPr>
          <p:cNvPr id="17" name="Picture 16">
            <a:extLst>
              <a:ext uri="{FF2B5EF4-FFF2-40B4-BE49-F238E27FC236}">
                <a16:creationId xmlns:a16="http://schemas.microsoft.com/office/drawing/2014/main" id="{B5A8741F-3C5F-A00F-C1F9-EEA115DF49C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646" y="5418882"/>
            <a:ext cx="12249771" cy="1256877"/>
          </a:xfrm>
          <a:prstGeom prst="rect">
            <a:avLst/>
          </a:prstGeom>
        </p:spPr>
      </p:pic>
      <p:sp>
        <p:nvSpPr>
          <p:cNvPr id="2" name="Title Placeholder 1">
            <a:extLst>
              <a:ext uri="{FF2B5EF4-FFF2-40B4-BE49-F238E27FC236}">
                <a16:creationId xmlns:a16="http://schemas.microsoft.com/office/drawing/2014/main" id="{60860F3C-12FD-4CAC-8B9D-03C88F133C48}"/>
              </a:ext>
            </a:extLst>
          </p:cNvPr>
          <p:cNvSpPr>
            <a:spLocks noGrp="1"/>
          </p:cNvSpPr>
          <p:nvPr>
            <p:ph type="title"/>
          </p:nvPr>
        </p:nvSpPr>
        <p:spPr>
          <a:xfrm>
            <a:off x="458893" y="315878"/>
            <a:ext cx="7766595" cy="5521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2C6683-1E45-48EE-A8CF-36D55D39564C}"/>
              </a:ext>
            </a:extLst>
          </p:cNvPr>
          <p:cNvSpPr>
            <a:spLocks noGrp="1"/>
          </p:cNvSpPr>
          <p:nvPr>
            <p:ph type="body" idx="1"/>
          </p:nvPr>
        </p:nvSpPr>
        <p:spPr>
          <a:xfrm>
            <a:off x="458895" y="1005142"/>
            <a:ext cx="11410649" cy="49848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Logo&#10;&#10;Description automatically generated with low confidence">
            <a:extLst>
              <a:ext uri="{FF2B5EF4-FFF2-40B4-BE49-F238E27FC236}">
                <a16:creationId xmlns:a16="http://schemas.microsoft.com/office/drawing/2014/main" id="{19279206-164B-2B8C-209E-8F537EE4F3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58941" y="217145"/>
            <a:ext cx="3524147" cy="937423"/>
          </a:xfrm>
          <a:prstGeom prst="rect">
            <a:avLst/>
          </a:prstGeom>
        </p:spPr>
      </p:pic>
      <p:sp>
        <p:nvSpPr>
          <p:cNvPr id="18" name="Slide Number Placeholder 5">
            <a:extLst>
              <a:ext uri="{FF2B5EF4-FFF2-40B4-BE49-F238E27FC236}">
                <a16:creationId xmlns:a16="http://schemas.microsoft.com/office/drawing/2014/main" id="{E53638BE-4C01-966B-53AE-9FBBD3BE7273}"/>
              </a:ext>
            </a:extLst>
          </p:cNvPr>
          <p:cNvSpPr>
            <a:spLocks noGrp="1"/>
          </p:cNvSpPr>
          <p:nvPr>
            <p:ph type="sldNum" sz="quarter" idx="4"/>
          </p:nvPr>
        </p:nvSpPr>
        <p:spPr>
          <a:xfrm>
            <a:off x="8381605" y="6558572"/>
            <a:ext cx="3657600" cy="299428"/>
          </a:xfrm>
          <a:prstGeom prst="rect">
            <a:avLst/>
          </a:prstGeom>
        </p:spPr>
        <p:txBody>
          <a:bodyPr/>
          <a:lstStyle>
            <a:lvl1pPr algn="r">
              <a:defRPr sz="1100">
                <a:solidFill>
                  <a:schemeClr val="bg1"/>
                </a:solidFill>
              </a:defRPr>
            </a:lvl1pPr>
          </a:lstStyle>
          <a:p>
            <a:fld id="{53EDEC15-6757-1842-81B7-3B7BFAA1573D}" type="slidenum">
              <a:rPr lang="en-US" smtClean="0"/>
              <a:pPr/>
              <a:t>‹#›</a:t>
            </a:fld>
            <a:endParaRPr lang="en-US" dirty="0"/>
          </a:p>
        </p:txBody>
      </p:sp>
      <p:sp>
        <p:nvSpPr>
          <p:cNvPr id="19" name="Footer Placeholder 3">
            <a:extLst>
              <a:ext uri="{FF2B5EF4-FFF2-40B4-BE49-F238E27FC236}">
                <a16:creationId xmlns:a16="http://schemas.microsoft.com/office/drawing/2014/main" id="{834ACDE5-AF77-3683-4222-9307B27BE0E9}"/>
              </a:ext>
            </a:extLst>
          </p:cNvPr>
          <p:cNvSpPr>
            <a:spLocks noGrp="1"/>
          </p:cNvSpPr>
          <p:nvPr>
            <p:ph type="ftr" sz="quarter" idx="3"/>
          </p:nvPr>
        </p:nvSpPr>
        <p:spPr>
          <a:xfrm>
            <a:off x="285614" y="6522523"/>
            <a:ext cx="1827423" cy="169277"/>
          </a:xfrm>
          <a:prstGeom prst="rect">
            <a:avLst/>
          </a:prstGeom>
        </p:spPr>
        <p:txBody>
          <a:bodyPr vert="horz" wrap="none" lIns="0" tIns="0" rIns="0" bIns="0" rtlCol="0" anchor="ctr">
            <a:spAutoFit/>
          </a:bodyPr>
          <a:lstStyle>
            <a:lvl1pPr algn="l">
              <a:defRPr sz="1100">
                <a:solidFill>
                  <a:schemeClr val="bg1"/>
                </a:solidFill>
                <a:latin typeface="+mj-lt"/>
              </a:defRPr>
            </a:lvl1pPr>
          </a:lstStyle>
          <a:p>
            <a:r>
              <a:rPr lang="en-US" dirty="0"/>
              <a:t>© 2023 Urgent Care Association</a:t>
            </a:r>
          </a:p>
        </p:txBody>
      </p:sp>
    </p:spTree>
    <p:extLst>
      <p:ext uri="{BB962C8B-B14F-4D97-AF65-F5344CB8AC3E}">
        <p14:creationId xmlns:p14="http://schemas.microsoft.com/office/powerpoint/2010/main" val="3748240354"/>
      </p:ext>
    </p:extLst>
  </p:cSld>
  <p:clrMap bg1="lt1" tx1="dk1" bg2="lt2" tx2="dk2" accent1="accent1" accent2="accent2" accent3="accent3" accent4="accent4" accent5="accent5" accent6="accent6" hlink="hlink" folHlink="folHlink"/>
  <p:sldLayoutIdLst>
    <p:sldLayoutId id="2147483699" r:id="rId1"/>
    <p:sldLayoutId id="2147483720" r:id="rId2"/>
    <p:sldLayoutId id="2147483719" r:id="rId3"/>
    <p:sldLayoutId id="2147483702" r:id="rId4"/>
    <p:sldLayoutId id="2147483721" r:id="rId5"/>
    <p:sldLayoutId id="2147483718" r:id="rId6"/>
    <p:sldLayoutId id="2147483723" r:id="rId7"/>
    <p:sldLayoutId id="2147483724" r:id="rId8"/>
    <p:sldLayoutId id="2147483705" r:id="rId9"/>
  </p:sldLayoutIdLst>
  <p:hf hdr="0" dt="0"/>
  <p:txStyles>
    <p:titleStyle>
      <a:lvl1pPr algn="l" defTabSz="514350" rtl="0" eaLnBrk="1" latinLnBrk="0" hangingPunct="1">
        <a:lnSpc>
          <a:spcPct val="90000"/>
        </a:lnSpc>
        <a:spcBef>
          <a:spcPct val="0"/>
        </a:spcBef>
        <a:buNone/>
        <a:defRPr sz="3200" b="0" i="0" kern="1200">
          <a:solidFill>
            <a:schemeClr val="tx1"/>
          </a:solidFill>
          <a:latin typeface="+mj-lt"/>
          <a:ea typeface="+mj-ea"/>
          <a:cs typeface="Calibri" panose="020F0502020204030204" pitchFamily="34" charset="0"/>
        </a:defRPr>
      </a:lvl1pPr>
    </p:titleStyle>
    <p:bodyStyle>
      <a:lvl1pPr marL="128588" indent="-128588" algn="l" defTabSz="514350" rtl="0" eaLnBrk="1" latinLnBrk="0" hangingPunct="1">
        <a:lnSpc>
          <a:spcPct val="150000"/>
        </a:lnSpc>
        <a:spcBef>
          <a:spcPts val="563"/>
        </a:spcBef>
        <a:buFont typeface="Arial" panose="020B0604020202020204" pitchFamily="34" charset="0"/>
        <a:buChar char="•"/>
        <a:defRPr sz="2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85763" indent="-128588" algn="l" defTabSz="514350" rtl="0" eaLnBrk="1" latinLnBrk="0" hangingPunct="1">
        <a:lnSpc>
          <a:spcPct val="150000"/>
        </a:lnSpc>
        <a:spcBef>
          <a:spcPts val="281"/>
        </a:spcBef>
        <a:buFont typeface="Arial" panose="020B0604020202020204" pitchFamily="34" charset="0"/>
        <a:buChar char="•"/>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42938" indent="-128588" algn="l" defTabSz="514350" rtl="0" eaLnBrk="1" latinLnBrk="0" hangingPunct="1">
        <a:lnSpc>
          <a:spcPct val="150000"/>
        </a:lnSpc>
        <a:spcBef>
          <a:spcPts val="281"/>
        </a:spcBef>
        <a:buFont typeface="Arial" panose="020B0604020202020204" pitchFamily="34" charset="0"/>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900113" indent="-128588" algn="l" defTabSz="514350" rtl="0" eaLnBrk="1" latinLnBrk="0" hangingPunct="1">
        <a:lnSpc>
          <a:spcPct val="150000"/>
        </a:lnSpc>
        <a:spcBef>
          <a:spcPts val="281"/>
        </a:spcBef>
        <a:buFont typeface="Arial" panose="020B0604020202020204" pitchFamily="34" charset="0"/>
        <a:buChar char="•"/>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157288" indent="-128588" algn="l" defTabSz="514350" rtl="0" eaLnBrk="1" latinLnBrk="0" hangingPunct="1">
        <a:lnSpc>
          <a:spcPct val="150000"/>
        </a:lnSpc>
        <a:spcBef>
          <a:spcPts val="281"/>
        </a:spcBef>
        <a:buFont typeface="Arial" panose="020B0604020202020204" pitchFamily="34" charset="0"/>
        <a:buChar char="•"/>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jpeg"/><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6.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84.jpe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8" Type="http://schemas.openxmlformats.org/officeDocument/2006/relationships/image" Target="../media/image99.jpeg"/><Relationship Id="rId3" Type="http://schemas.microsoft.com/office/2007/relationships/hdphoto" Target="../media/hdphoto1.wdp"/><Relationship Id="rId7" Type="http://schemas.openxmlformats.org/officeDocument/2006/relationships/image" Target="../media/image98.jpeg"/><Relationship Id="rId2" Type="http://schemas.openxmlformats.org/officeDocument/2006/relationships/image" Target="../media/image9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97.png"/><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6.xml"/><Relationship Id="rId5" Type="http://schemas.openxmlformats.org/officeDocument/2006/relationships/image" Target="../media/image100.png"/><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6.xml"/><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111.png"/><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117.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120.png"/><Relationship Id="rId4" Type="http://schemas.openxmlformats.org/officeDocument/2006/relationships/image" Target="../media/image119.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BBEB49-F4DA-A6B2-63F7-5FFC393B6B5B}"/>
              </a:ext>
            </a:extLst>
          </p:cNvPr>
          <p:cNvSpPr>
            <a:spLocks noGrp="1"/>
          </p:cNvSpPr>
          <p:nvPr>
            <p:ph type="title"/>
          </p:nvPr>
        </p:nvSpPr>
        <p:spPr>
          <a:xfrm>
            <a:off x="2076771" y="2561071"/>
            <a:ext cx="5619430" cy="1089529"/>
          </a:xfrm>
        </p:spPr>
        <p:txBody>
          <a:bodyPr/>
          <a:lstStyle/>
          <a:p>
            <a:r>
              <a:rPr lang="en-US"/>
              <a:t>Pediatric X-ray Zebras</a:t>
            </a:r>
            <a:br>
              <a:rPr lang="en-US"/>
            </a:br>
            <a:r>
              <a:rPr lang="en-US"/>
              <a:t>Crazy cases from the Archives</a:t>
            </a:r>
          </a:p>
        </p:txBody>
      </p:sp>
      <p:sp>
        <p:nvSpPr>
          <p:cNvPr id="7" name="Text Placeholder 6">
            <a:extLst>
              <a:ext uri="{FF2B5EF4-FFF2-40B4-BE49-F238E27FC236}">
                <a16:creationId xmlns:a16="http://schemas.microsoft.com/office/drawing/2014/main" id="{E988EE98-C2AD-4390-020B-BE6D615BD8AF}"/>
              </a:ext>
            </a:extLst>
          </p:cNvPr>
          <p:cNvSpPr>
            <a:spLocks noGrp="1"/>
          </p:cNvSpPr>
          <p:nvPr>
            <p:ph type="body" idx="1"/>
          </p:nvPr>
        </p:nvSpPr>
        <p:spPr/>
        <p:txBody>
          <a:bodyPr/>
          <a:lstStyle/>
          <a:p>
            <a:r>
              <a:rPr lang="en-US"/>
              <a:t>Mark Bittman, MD</a:t>
            </a:r>
          </a:p>
        </p:txBody>
      </p:sp>
      <p:sp>
        <p:nvSpPr>
          <p:cNvPr id="2" name="Footer Placeholder 1">
            <a:extLst>
              <a:ext uri="{FF2B5EF4-FFF2-40B4-BE49-F238E27FC236}">
                <a16:creationId xmlns:a16="http://schemas.microsoft.com/office/drawing/2014/main" id="{305CA07E-FDF9-EA49-9FDB-95FB89694AEE}"/>
              </a:ext>
            </a:extLst>
          </p:cNvPr>
          <p:cNvSpPr>
            <a:spLocks noGrp="1"/>
          </p:cNvSpPr>
          <p:nvPr>
            <p:ph type="ftr" sz="quarter" idx="3"/>
          </p:nvPr>
        </p:nvSpPr>
        <p:spPr>
          <a:xfrm>
            <a:off x="1684660" y="5749143"/>
            <a:ext cx="1370567" cy="126958"/>
          </a:xfrm>
        </p:spPr>
        <p:txBody>
          <a:bodyPr/>
          <a:lstStyle/>
          <a:p>
            <a:pPr defTabSz="685800">
              <a:defRPr/>
            </a:pPr>
            <a:r>
              <a:rPr lang="en-US">
                <a:solidFill>
                  <a:prstClr val="white"/>
                </a:solidFill>
                <a:latin typeface="Calibri Light" panose="020F0302020204030204"/>
              </a:rPr>
              <a:t>© 2023 Urgent Care Association</a:t>
            </a:r>
          </a:p>
        </p:txBody>
      </p:sp>
      <p:pic>
        <p:nvPicPr>
          <p:cNvPr id="5" name="Picture 2" descr="Weill Cornell Medicine">
            <a:extLst>
              <a:ext uri="{FF2B5EF4-FFF2-40B4-BE49-F238E27FC236}">
                <a16:creationId xmlns:a16="http://schemas.microsoft.com/office/drawing/2014/main" id="{33CA794A-F9D1-3E43-B9B2-BA8AE73B1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494" y="4549205"/>
            <a:ext cx="2264276" cy="52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205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2906419" y="420923"/>
            <a:ext cx="6172200" cy="709613"/>
          </a:xfrm>
          <a:prstGeom prst="rect">
            <a:avLst/>
          </a:prstGeom>
          <a:noFill/>
          <a:ln>
            <a:noFill/>
          </a:ln>
          <a:effectLst/>
        </p:spPr>
        <p:txBody>
          <a:bodyPr anchor="ct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MS PGothic" charset="0"/>
                <a:cs typeface="Arial" charset="0"/>
              </a:defRPr>
            </a:lvl2pPr>
            <a:lvl3pPr>
              <a:defRPr sz="2400">
                <a:solidFill>
                  <a:schemeClr val="tx1"/>
                </a:solidFill>
                <a:latin typeface="Arial" charset="0"/>
                <a:ea typeface="MS PGothic" charset="0"/>
                <a:cs typeface="Arial" charset="0"/>
              </a:defRPr>
            </a:lvl3pPr>
            <a:lvl4pPr>
              <a:defRPr sz="2000">
                <a:solidFill>
                  <a:schemeClr val="tx1"/>
                </a:solidFill>
                <a:latin typeface="Arial" charset="0"/>
                <a:ea typeface="MS PGothic" charset="0"/>
                <a:cs typeface="Arial" charset="0"/>
              </a:defRPr>
            </a:lvl4pPr>
            <a:lvl5pPr>
              <a:defRPr sz="2000">
                <a:solidFill>
                  <a:schemeClr val="tx1"/>
                </a:solidFill>
                <a:latin typeface="Arial" charset="0"/>
                <a:ea typeface="MS PGothic" charset="0"/>
                <a:cs typeface="Arial" charset="0"/>
              </a:defRPr>
            </a:lvl5pPr>
            <a:lvl6pPr eaLnBrk="0" hangingPunct="0">
              <a:buFont typeface="Wingdings" charset="0"/>
              <a:defRPr sz="2000">
                <a:solidFill>
                  <a:schemeClr val="tx1"/>
                </a:solidFill>
                <a:latin typeface="Arial" charset="0"/>
                <a:ea typeface="MS PGothic" charset="0"/>
                <a:cs typeface="Arial" charset="0"/>
              </a:defRPr>
            </a:lvl6pPr>
            <a:lvl7pPr eaLnBrk="0" hangingPunct="0">
              <a:buFont typeface="Wingdings" charset="0"/>
              <a:defRPr sz="2000">
                <a:solidFill>
                  <a:schemeClr val="tx1"/>
                </a:solidFill>
                <a:latin typeface="Arial" charset="0"/>
                <a:ea typeface="MS PGothic" charset="0"/>
                <a:cs typeface="Arial" charset="0"/>
              </a:defRPr>
            </a:lvl7pPr>
            <a:lvl8pPr eaLnBrk="0" hangingPunct="0">
              <a:buFont typeface="Wingdings" charset="0"/>
              <a:defRPr sz="2000">
                <a:solidFill>
                  <a:schemeClr val="tx1"/>
                </a:solidFill>
                <a:latin typeface="Arial" charset="0"/>
                <a:ea typeface="MS PGothic" charset="0"/>
                <a:cs typeface="Arial" charset="0"/>
              </a:defRPr>
            </a:lvl8pPr>
            <a:lvl9pPr eaLnBrk="0" hangingPunct="0">
              <a:buFont typeface="Wingdings" charset="0"/>
              <a:defRPr sz="2000">
                <a:solidFill>
                  <a:schemeClr val="tx1"/>
                </a:solidFill>
                <a:latin typeface="Arial" charset="0"/>
                <a:ea typeface="MS PGothic" charset="0"/>
                <a:cs typeface="Arial" charset="0"/>
              </a:defRPr>
            </a:lvl9pPr>
          </a:lstStyle>
          <a:p>
            <a:pPr algn="ctr" eaLnBrk="0" hangingPunct="0"/>
            <a:r>
              <a:rPr lang="en-US" sz="2400">
                <a:solidFill>
                  <a:schemeClr val="bg1"/>
                </a:solidFill>
              </a:rPr>
              <a:t>Thoracic Neuroblastoma</a:t>
            </a:r>
          </a:p>
        </p:txBody>
      </p:sp>
      <p:pic>
        <p:nvPicPr>
          <p:cNvPr id="59395" name="Picture 2" descr="C:\Users\mbittman\Desktop\Mediastina Mass\_mbittman__0721102003\ser005img00070.jpg"/>
          <p:cNvPicPr>
            <a:picLocks noChangeAspect="1" noChangeArrowheads="1"/>
          </p:cNvPicPr>
          <p:nvPr/>
        </p:nvPicPr>
        <p:blipFill>
          <a:blip r:embed="rId2" cstate="email">
            <a:extLst>
              <a:ext uri="{28A0092B-C50C-407E-A947-70E740481C1C}">
                <a14:useLocalDpi xmlns:a14="http://schemas.microsoft.com/office/drawing/2010/main" val="0"/>
              </a:ext>
            </a:extLst>
          </a:blip>
          <a:srcRect l="26405" t="22644" r="7074" b="24901"/>
          <a:stretch>
            <a:fillRect/>
          </a:stretch>
        </p:blipFill>
        <p:spPr bwMode="auto">
          <a:xfrm>
            <a:off x="2783682" y="1729978"/>
            <a:ext cx="218122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3" descr="C:\Users\mbittman\Desktop\Mediastina Mass\_mbittman__0721102003\ser601img00037.jpg"/>
          <p:cNvPicPr>
            <a:picLocks noChangeAspect="1" noChangeArrowheads="1"/>
          </p:cNvPicPr>
          <p:nvPr/>
        </p:nvPicPr>
        <p:blipFill>
          <a:blip r:embed="rId3" cstate="email">
            <a:extLst>
              <a:ext uri="{28A0092B-C50C-407E-A947-70E740481C1C}">
                <a14:useLocalDpi xmlns:a14="http://schemas.microsoft.com/office/drawing/2010/main" val="0"/>
              </a:ext>
            </a:extLst>
          </a:blip>
          <a:srcRect l="17538" t="19295" r="6447" b="15184"/>
          <a:stretch>
            <a:fillRect/>
          </a:stretch>
        </p:blipFill>
        <p:spPr bwMode="auto">
          <a:xfrm>
            <a:off x="7419975" y="1729980"/>
            <a:ext cx="1991916" cy="184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2" descr="C:\Users\mbittman\Desktop\Mediastina Mass\_mbittman__0721102003\ser602img00034.jpg"/>
          <p:cNvPicPr>
            <a:picLocks noChangeAspect="1" noChangeArrowheads="1"/>
          </p:cNvPicPr>
          <p:nvPr/>
        </p:nvPicPr>
        <p:blipFill>
          <a:blip r:embed="rId4" cstate="email">
            <a:extLst>
              <a:ext uri="{28A0092B-C50C-407E-A947-70E740481C1C}">
                <a14:useLocalDpi xmlns:a14="http://schemas.microsoft.com/office/drawing/2010/main" val="0"/>
              </a:ext>
            </a:extLst>
          </a:blip>
          <a:srcRect l="17749" t="18527" r="19318" b="30325"/>
          <a:stretch>
            <a:fillRect/>
          </a:stretch>
        </p:blipFill>
        <p:spPr bwMode="auto">
          <a:xfrm>
            <a:off x="5133975" y="1729978"/>
            <a:ext cx="211455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1"/>
          </p:nvPr>
        </p:nvSpPr>
        <p:spPr>
          <a:xfrm>
            <a:off x="2696767" y="3823715"/>
            <a:ext cx="6279356" cy="2831306"/>
          </a:xfrm>
        </p:spPr>
        <p:txBody>
          <a:bodyPr vert="horz" lIns="91440" tIns="45720" rIns="91440" bIns="45720" rtlCol="0" anchor="t">
            <a:normAutofit/>
          </a:bodyPr>
          <a:lstStyle/>
          <a:p>
            <a:pPr>
              <a:defRPr/>
            </a:pPr>
            <a:r>
              <a:rPr lang="en-US" sz="1800">
                <a:solidFill>
                  <a:schemeClr val="bg1"/>
                </a:solidFill>
              </a:rPr>
              <a:t>MRI</a:t>
            </a:r>
          </a:p>
          <a:p>
            <a:pPr lvl="1">
              <a:defRPr/>
            </a:pPr>
            <a:r>
              <a:rPr lang="en-US">
                <a:solidFill>
                  <a:schemeClr val="bg1"/>
                </a:solidFill>
              </a:rPr>
              <a:t>Best to assess intraspinal extension</a:t>
            </a:r>
            <a:endParaRPr lang="en-US">
              <a:solidFill>
                <a:schemeClr val="bg1"/>
              </a:solidFill>
              <a:ea typeface="Calibri"/>
              <a:cs typeface="Calibri"/>
            </a:endParaRPr>
          </a:p>
          <a:p>
            <a:pPr>
              <a:defRPr/>
            </a:pPr>
            <a:r>
              <a:rPr lang="en-US" sz="1800">
                <a:solidFill>
                  <a:schemeClr val="bg1"/>
                </a:solidFill>
              </a:rPr>
              <a:t>CT </a:t>
            </a:r>
          </a:p>
          <a:p>
            <a:pPr lvl="1">
              <a:defRPr/>
            </a:pPr>
            <a:r>
              <a:rPr lang="en-US">
                <a:solidFill>
                  <a:schemeClr val="bg1"/>
                </a:solidFill>
              </a:rPr>
              <a:t>Variable enhancing mass</a:t>
            </a:r>
          </a:p>
          <a:p>
            <a:pPr lvl="1">
              <a:defRPr/>
            </a:pPr>
            <a:r>
              <a:rPr lang="en-US">
                <a:solidFill>
                  <a:schemeClr val="bg1"/>
                </a:solidFill>
              </a:rPr>
              <a:t>40% with speckled or curvilinear Ca++</a:t>
            </a:r>
            <a:endParaRPr lang="en-US">
              <a:solidFill>
                <a:schemeClr val="bg1"/>
              </a:solidFill>
              <a:ea typeface="Calibri"/>
              <a:cs typeface="Calibri"/>
            </a:endParaRPr>
          </a:p>
          <a:p>
            <a:pPr lvl="1">
              <a:defRPr/>
            </a:pPr>
            <a:endParaRPr lang="en-US" sz="1200">
              <a:solidFill>
                <a:schemeClr val="bg1"/>
              </a:solidFill>
            </a:endParaRPr>
          </a:p>
        </p:txBody>
      </p:sp>
      <p:sp>
        <p:nvSpPr>
          <p:cNvPr id="10" name="Oval 9"/>
          <p:cNvSpPr/>
          <p:nvPr/>
        </p:nvSpPr>
        <p:spPr bwMode="auto">
          <a:xfrm rot="5400000">
            <a:off x="6468071" y="2274689"/>
            <a:ext cx="603647" cy="438150"/>
          </a:xfrm>
          <a:prstGeom prst="ellipse">
            <a:avLst/>
          </a:prstGeom>
          <a:noFill/>
          <a:ln w="12700" cap="flat" cmpd="sng" algn="ctr">
            <a:solidFill>
              <a:srgbClr val="FF0000"/>
            </a:solidFill>
            <a:prstDash val="solid"/>
            <a:round/>
            <a:headEnd type="none" w="med" len="med"/>
            <a:tailEnd type="none" w="med" len="med"/>
          </a:ln>
          <a:effectLst/>
        </p:spPr>
        <p:txBody>
          <a:bodyPr/>
          <a:lstStyle/>
          <a:p>
            <a:pPr>
              <a:defRPr/>
            </a:pPr>
            <a:endParaRPr lang="en-US" sz="1350">
              <a:effectLst>
                <a:outerShdw blurRad="38100" dist="38100" dir="2700000" algn="tl">
                  <a:srgbClr val="000000">
                    <a:alpha val="43137"/>
                  </a:srgbClr>
                </a:outerShdw>
              </a:effectLst>
              <a:latin typeface="Arial" charset="0"/>
              <a:ea typeface="ＭＳ Ｐゴシック" pitchFamily="34" charset="-128"/>
            </a:endParaRPr>
          </a:p>
        </p:txBody>
      </p:sp>
      <p:sp>
        <p:nvSpPr>
          <p:cNvPr id="12" name="Line 8"/>
          <p:cNvSpPr>
            <a:spLocks noChangeShapeType="1"/>
          </p:cNvSpPr>
          <p:nvPr/>
        </p:nvSpPr>
        <p:spPr bwMode="auto">
          <a:xfrm flipH="1">
            <a:off x="8546307" y="2235995"/>
            <a:ext cx="148829" cy="61913"/>
          </a:xfrm>
          <a:prstGeom prst="line">
            <a:avLst/>
          </a:prstGeom>
          <a:noFill/>
          <a:ln w="15875">
            <a:solidFill>
              <a:srgbClr val="FF0000"/>
            </a:solidFill>
            <a:round/>
            <a:headEnd/>
            <a:tailEnd type="triangle" w="med" len="med"/>
          </a:ln>
        </p:spPr>
        <p:txBody>
          <a:bodyPr/>
          <a:lstStyle/>
          <a:p>
            <a:pPr eaLnBrk="0" hangingPunct="0">
              <a:defRPr/>
            </a:pPr>
            <a:endParaRPr lang="en-US" sz="1350">
              <a:effectLst>
                <a:outerShdw blurRad="38100" dist="38100" dir="2700000" algn="tl">
                  <a:srgbClr val="000000">
                    <a:alpha val="43137"/>
                  </a:srgbClr>
                </a:outerShdw>
              </a:effectLst>
              <a:latin typeface="Comic Sans MS" pitchFamily="66" charset="0"/>
              <a:ea typeface="ＭＳ Ｐゴシック" pitchFamily="34" charset="-128"/>
            </a:endParaRPr>
          </a:p>
        </p:txBody>
      </p:sp>
      <p:sp>
        <p:nvSpPr>
          <p:cNvPr id="13" name="Line 8"/>
          <p:cNvSpPr>
            <a:spLocks noChangeShapeType="1"/>
          </p:cNvSpPr>
          <p:nvPr/>
        </p:nvSpPr>
        <p:spPr bwMode="auto">
          <a:xfrm flipH="1" flipV="1">
            <a:off x="3906441" y="2793206"/>
            <a:ext cx="0" cy="152400"/>
          </a:xfrm>
          <a:prstGeom prst="line">
            <a:avLst/>
          </a:prstGeom>
          <a:noFill/>
          <a:ln w="15875">
            <a:solidFill>
              <a:srgbClr val="FF0000"/>
            </a:solidFill>
            <a:round/>
            <a:headEnd/>
            <a:tailEnd type="triangle" w="med" len="med"/>
          </a:ln>
        </p:spPr>
        <p:txBody>
          <a:bodyPr/>
          <a:lstStyle/>
          <a:p>
            <a:pPr eaLnBrk="0" hangingPunct="0">
              <a:defRPr/>
            </a:pPr>
            <a:endParaRPr lang="en-US" sz="1350">
              <a:effectLst>
                <a:outerShdw blurRad="38100" dist="38100" dir="2700000" algn="tl">
                  <a:srgbClr val="000000">
                    <a:alpha val="43137"/>
                  </a:srgbClr>
                </a:outerShdw>
              </a:effectLst>
              <a:latin typeface="Comic Sans MS" pitchFamily="66" charset="0"/>
              <a:ea typeface="ＭＳ Ｐゴシック" pitchFamily="34" charset="-128"/>
            </a:endParaRPr>
          </a:p>
        </p:txBody>
      </p:sp>
    </p:spTree>
    <p:extLst>
      <p:ext uri="{BB962C8B-B14F-4D97-AF65-F5344CB8AC3E}">
        <p14:creationId xmlns:p14="http://schemas.microsoft.com/office/powerpoint/2010/main" val="427291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51" t="10327" r="37583" b="50254"/>
          <a:stretch/>
        </p:blipFill>
        <p:spPr bwMode="auto">
          <a:xfrm>
            <a:off x="3124201" y="1657352"/>
            <a:ext cx="2745616" cy="3714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89165" y="619322"/>
            <a:ext cx="9575074" cy="584775"/>
          </a:xfrm>
          <a:prstGeom prst="rect">
            <a:avLst/>
          </a:prstGeom>
          <a:noFill/>
        </p:spPr>
        <p:txBody>
          <a:bodyPr wrap="square" rtlCol="0">
            <a:spAutoFit/>
          </a:bodyPr>
          <a:lstStyle/>
          <a:p>
            <a:pPr algn="ctr"/>
            <a:r>
              <a:rPr lang="en-US" sz="3200">
                <a:solidFill>
                  <a:schemeClr val="bg1"/>
                </a:solidFill>
              </a:rPr>
              <a:t>1 </a:t>
            </a:r>
            <a:r>
              <a:rPr lang="en-US" sz="3200" err="1">
                <a:solidFill>
                  <a:schemeClr val="bg1"/>
                </a:solidFill>
              </a:rPr>
              <a:t>yo</a:t>
            </a:r>
            <a:r>
              <a:rPr lang="en-US" sz="3200">
                <a:solidFill>
                  <a:schemeClr val="bg1"/>
                </a:solidFill>
              </a:rPr>
              <a:t> with lateral ankle swelling for 3 weeks</a:t>
            </a: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4304" r="18115" b="41885"/>
          <a:stretch/>
        </p:blipFill>
        <p:spPr bwMode="auto">
          <a:xfrm>
            <a:off x="6096000" y="1616675"/>
            <a:ext cx="2974356" cy="37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97EA45B-2047-5A4C-AA54-71F9B905779B}"/>
              </a:ext>
            </a:extLst>
          </p:cNvPr>
          <p:cNvSpPr txBox="1"/>
          <p:nvPr/>
        </p:nvSpPr>
        <p:spPr>
          <a:xfrm>
            <a:off x="222068" y="249990"/>
            <a:ext cx="1084217" cy="461665"/>
          </a:xfrm>
          <a:prstGeom prst="rect">
            <a:avLst/>
          </a:prstGeom>
          <a:noFill/>
        </p:spPr>
        <p:txBody>
          <a:bodyPr wrap="square" lIns="91440" tIns="45720" rIns="91440" bIns="45720" rtlCol="0" anchor="t">
            <a:spAutoFit/>
          </a:bodyPr>
          <a:lstStyle/>
          <a:p>
            <a:r>
              <a:rPr lang="en-US" sz="2400">
                <a:solidFill>
                  <a:schemeClr val="bg1"/>
                </a:solidFill>
              </a:rPr>
              <a:t>CASE 2</a:t>
            </a:r>
            <a:endParaRPr lang="en-US" sz="2400">
              <a:solidFill>
                <a:schemeClr val="bg1"/>
              </a:solidFill>
              <a:cs typeface="Calibri"/>
            </a:endParaRPr>
          </a:p>
        </p:txBody>
      </p:sp>
    </p:spTree>
    <p:extLst>
      <p:ext uri="{BB962C8B-B14F-4D97-AF65-F5344CB8AC3E}">
        <p14:creationId xmlns:p14="http://schemas.microsoft.com/office/powerpoint/2010/main" val="1873737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5E10-6DC4-131E-C182-A38D4D08BEF3}"/>
              </a:ext>
            </a:extLst>
          </p:cNvPr>
          <p:cNvSpPr>
            <a:spLocks noGrp="1"/>
          </p:cNvSpPr>
          <p:nvPr>
            <p:ph type="title"/>
          </p:nvPr>
        </p:nvSpPr>
        <p:spPr/>
        <p:txBody>
          <a:bodyPr/>
          <a:lstStyle/>
          <a:p>
            <a:r>
              <a:rPr lang="en-US">
                <a:solidFill>
                  <a:schemeClr val="bg1"/>
                </a:solidFill>
              </a:rPr>
              <a:t>Which bone is abnormal?</a:t>
            </a:r>
          </a:p>
        </p:txBody>
      </p:sp>
      <p:sp>
        <p:nvSpPr>
          <p:cNvPr id="3" name="Content Placeholder 2">
            <a:extLst>
              <a:ext uri="{FF2B5EF4-FFF2-40B4-BE49-F238E27FC236}">
                <a16:creationId xmlns:a16="http://schemas.microsoft.com/office/drawing/2014/main" id="{9EA60CEC-65DF-F426-E89E-98B29F727CED}"/>
              </a:ext>
            </a:extLst>
          </p:cNvPr>
          <p:cNvSpPr>
            <a:spLocks noGrp="1"/>
          </p:cNvSpPr>
          <p:nvPr>
            <p:ph idx="1"/>
          </p:nvPr>
        </p:nvSpPr>
        <p:spPr/>
        <p:txBody>
          <a:bodyPr vert="horz" lIns="91440" tIns="45720" rIns="91440" bIns="45720" rtlCol="0" anchor="t">
            <a:normAutofit/>
          </a:bodyPr>
          <a:lstStyle/>
          <a:p>
            <a:pPr marL="0" indent="0">
              <a:buNone/>
            </a:pPr>
            <a:r>
              <a:rPr lang="en-US">
                <a:solidFill>
                  <a:schemeClr val="bg1"/>
                </a:solidFill>
              </a:rPr>
              <a:t>A. Tibia</a:t>
            </a:r>
            <a:endParaRPr lang="en-US"/>
          </a:p>
          <a:p>
            <a:pPr marL="0" indent="0">
              <a:buNone/>
            </a:pPr>
            <a:r>
              <a:rPr lang="en-US">
                <a:solidFill>
                  <a:schemeClr val="bg1"/>
                </a:solidFill>
              </a:rPr>
              <a:t>B. Fibula</a:t>
            </a:r>
            <a:endParaRPr lang="en-US">
              <a:solidFill>
                <a:schemeClr val="bg1"/>
              </a:solidFill>
              <a:ea typeface="Calibri" panose="020F0502020204030204"/>
              <a:cs typeface="Calibri" panose="020F0502020204030204"/>
            </a:endParaRPr>
          </a:p>
          <a:p>
            <a:pPr marL="0" indent="0">
              <a:buNone/>
            </a:pPr>
            <a:r>
              <a:rPr lang="en-US">
                <a:solidFill>
                  <a:schemeClr val="bg1"/>
                </a:solidFill>
              </a:rPr>
              <a:t>C. Talus</a:t>
            </a:r>
            <a:endParaRPr lang="en-US">
              <a:solidFill>
                <a:schemeClr val="bg1"/>
              </a:solidFill>
              <a:ea typeface="Calibri" panose="020F0502020204030204"/>
              <a:cs typeface="Calibri" panose="020F0502020204030204"/>
            </a:endParaRPr>
          </a:p>
          <a:p>
            <a:pPr marL="0" indent="0">
              <a:buNone/>
            </a:pPr>
            <a:r>
              <a:rPr lang="en-US">
                <a:solidFill>
                  <a:schemeClr val="bg1"/>
                </a:solidFill>
              </a:rPr>
              <a:t>D. Navicular</a:t>
            </a:r>
            <a:endParaRPr lang="en-US">
              <a:solidFill>
                <a:schemeClr val="bg1"/>
              </a:solidFill>
              <a:ea typeface="Calibri" panose="020F0502020204030204"/>
              <a:cs typeface="Calibri" panose="020F0502020204030204"/>
            </a:endParaRPr>
          </a:p>
          <a:p>
            <a:pPr marL="0" indent="0">
              <a:buNone/>
            </a:pPr>
            <a:r>
              <a:rPr lang="en-US">
                <a:solidFill>
                  <a:schemeClr val="bg1"/>
                </a:solidFill>
              </a:rPr>
              <a:t>E. Cuboid</a:t>
            </a:r>
            <a:endParaRPr lang="en-US">
              <a:solidFill>
                <a:schemeClr val="bg1"/>
              </a:solidFill>
              <a:ea typeface="Calibri" panose="020F0502020204030204"/>
              <a:cs typeface="Calibri" panose="020F0502020204030204"/>
            </a:endParaRPr>
          </a:p>
        </p:txBody>
      </p:sp>
      <p:pic>
        <p:nvPicPr>
          <p:cNvPr id="4" name="Picture 2">
            <a:extLst>
              <a:ext uri="{FF2B5EF4-FFF2-40B4-BE49-F238E27FC236}">
                <a16:creationId xmlns:a16="http://schemas.microsoft.com/office/drawing/2014/main" id="{0FCACCAB-9A72-0802-FD9A-999A96FAB4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51" t="10327" r="37583" b="50254"/>
          <a:stretch/>
        </p:blipFill>
        <p:spPr bwMode="auto">
          <a:xfrm>
            <a:off x="4872319" y="2054783"/>
            <a:ext cx="2343446" cy="3170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94D8439E-0E16-4535-8900-C89030ECE8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4304" r="18115" b="41885"/>
          <a:stretch/>
        </p:blipFill>
        <p:spPr bwMode="auto">
          <a:xfrm>
            <a:off x="7395035" y="2089608"/>
            <a:ext cx="2459418" cy="313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2224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0" r="15487" b="8009"/>
          <a:stretch/>
        </p:blipFill>
        <p:spPr bwMode="auto">
          <a:xfrm>
            <a:off x="1434830" y="986001"/>
            <a:ext cx="4344870" cy="462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958" t="11368" r="21002" b="5748"/>
          <a:stretch/>
        </p:blipFill>
        <p:spPr bwMode="auto">
          <a:xfrm>
            <a:off x="5949916" y="816668"/>
            <a:ext cx="3942679" cy="4864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30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5E10-6DC4-131E-C182-A38D4D08BEF3}"/>
              </a:ext>
            </a:extLst>
          </p:cNvPr>
          <p:cNvSpPr>
            <a:spLocks noGrp="1"/>
          </p:cNvSpPr>
          <p:nvPr>
            <p:ph type="title"/>
          </p:nvPr>
        </p:nvSpPr>
        <p:spPr/>
        <p:txBody>
          <a:bodyPr/>
          <a:lstStyle/>
          <a:p>
            <a:r>
              <a:rPr lang="en-US">
                <a:solidFill>
                  <a:schemeClr val="bg1"/>
                </a:solidFill>
              </a:rPr>
              <a:t>Which bone is abnormal?</a:t>
            </a:r>
          </a:p>
        </p:txBody>
      </p:sp>
      <p:sp>
        <p:nvSpPr>
          <p:cNvPr id="3" name="Content Placeholder 2">
            <a:extLst>
              <a:ext uri="{FF2B5EF4-FFF2-40B4-BE49-F238E27FC236}">
                <a16:creationId xmlns:a16="http://schemas.microsoft.com/office/drawing/2014/main" id="{9EA60CEC-65DF-F426-E89E-98B29F727CED}"/>
              </a:ext>
            </a:extLst>
          </p:cNvPr>
          <p:cNvSpPr>
            <a:spLocks noGrp="1"/>
          </p:cNvSpPr>
          <p:nvPr>
            <p:ph idx="1"/>
          </p:nvPr>
        </p:nvSpPr>
        <p:spPr/>
        <p:txBody>
          <a:bodyPr vert="horz" lIns="91440" tIns="45720" rIns="91440" bIns="45720" rtlCol="0" anchor="t">
            <a:normAutofit/>
          </a:bodyPr>
          <a:lstStyle/>
          <a:p>
            <a:pPr marL="0" indent="0">
              <a:buNone/>
            </a:pPr>
            <a:r>
              <a:rPr lang="en-US">
                <a:solidFill>
                  <a:schemeClr val="bg1"/>
                </a:solidFill>
              </a:rPr>
              <a:t>A. Tibia</a:t>
            </a:r>
            <a:endParaRPr lang="en-US"/>
          </a:p>
          <a:p>
            <a:pPr marL="0" indent="0">
              <a:buNone/>
            </a:pPr>
            <a:r>
              <a:rPr lang="en-US">
                <a:solidFill>
                  <a:schemeClr val="bg1"/>
                </a:solidFill>
              </a:rPr>
              <a:t>B. Fibula</a:t>
            </a:r>
            <a:endParaRPr lang="en-US">
              <a:solidFill>
                <a:schemeClr val="bg1"/>
              </a:solidFill>
              <a:ea typeface="Calibri" panose="020F0502020204030204"/>
              <a:cs typeface="Calibri" panose="020F0502020204030204"/>
            </a:endParaRPr>
          </a:p>
          <a:p>
            <a:pPr marL="0" indent="0">
              <a:buNone/>
            </a:pPr>
            <a:r>
              <a:rPr lang="en-US">
                <a:highlight>
                  <a:srgbClr val="FFFF00"/>
                </a:highlight>
              </a:rPr>
              <a:t>C. Talus</a:t>
            </a:r>
            <a:endParaRPr lang="en-US">
              <a:highlight>
                <a:srgbClr val="FFFF00"/>
              </a:highlight>
              <a:ea typeface="Calibri" panose="020F0502020204030204"/>
              <a:cs typeface="Calibri" panose="020F0502020204030204"/>
            </a:endParaRPr>
          </a:p>
          <a:p>
            <a:pPr marL="0" indent="0">
              <a:buNone/>
            </a:pPr>
            <a:r>
              <a:rPr lang="en-US">
                <a:solidFill>
                  <a:schemeClr val="bg1"/>
                </a:solidFill>
              </a:rPr>
              <a:t>D. Navicular</a:t>
            </a:r>
            <a:endParaRPr lang="en-US">
              <a:solidFill>
                <a:schemeClr val="bg1"/>
              </a:solidFill>
              <a:ea typeface="Calibri" panose="020F0502020204030204"/>
              <a:cs typeface="Calibri" panose="020F0502020204030204"/>
            </a:endParaRPr>
          </a:p>
          <a:p>
            <a:pPr marL="0" indent="0">
              <a:buNone/>
            </a:pPr>
            <a:r>
              <a:rPr lang="en-US">
                <a:solidFill>
                  <a:schemeClr val="bg1"/>
                </a:solidFill>
              </a:rPr>
              <a:t>E. Cuboid</a:t>
            </a:r>
            <a:endParaRPr lang="en-US">
              <a:solidFill>
                <a:schemeClr val="bg1"/>
              </a:solidFill>
              <a:ea typeface="Calibri" panose="020F0502020204030204"/>
              <a:cs typeface="Calibri" panose="020F0502020204030204"/>
            </a:endParaRPr>
          </a:p>
        </p:txBody>
      </p:sp>
      <p:pic>
        <p:nvPicPr>
          <p:cNvPr id="4" name="Picture 2">
            <a:extLst>
              <a:ext uri="{FF2B5EF4-FFF2-40B4-BE49-F238E27FC236}">
                <a16:creationId xmlns:a16="http://schemas.microsoft.com/office/drawing/2014/main" id="{0FCACCAB-9A72-0802-FD9A-999A96FAB4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907" t="23870" r="37596" b="50228"/>
          <a:stretch/>
        </p:blipFill>
        <p:spPr bwMode="auto">
          <a:xfrm>
            <a:off x="4165303" y="1666397"/>
            <a:ext cx="3254923" cy="3451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522F0C08-DE11-2546-8EEB-5466523CDD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0" r="15487" b="8009"/>
          <a:stretch/>
        </p:blipFill>
        <p:spPr bwMode="auto">
          <a:xfrm>
            <a:off x="7461352" y="1664209"/>
            <a:ext cx="3331033" cy="3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a:extLst>
              <a:ext uri="{FF2B5EF4-FFF2-40B4-BE49-F238E27FC236}">
                <a16:creationId xmlns:a16="http://schemas.microsoft.com/office/drawing/2014/main" id="{D15FBE7C-E8F1-EEB9-4101-835CB93D8AB6}"/>
              </a:ext>
            </a:extLst>
          </p:cNvPr>
          <p:cNvCxnSpPr/>
          <p:nvPr/>
        </p:nvCxnSpPr>
        <p:spPr>
          <a:xfrm flipH="1">
            <a:off x="5969940" y="3065873"/>
            <a:ext cx="684859" cy="415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A8372D4-F7CB-A399-228C-970E687C5B81}"/>
              </a:ext>
            </a:extLst>
          </p:cNvPr>
          <p:cNvCxnSpPr>
            <a:cxnSpLocks/>
          </p:cNvCxnSpPr>
          <p:nvPr/>
        </p:nvCxnSpPr>
        <p:spPr>
          <a:xfrm flipH="1">
            <a:off x="9723933" y="2605894"/>
            <a:ext cx="613976" cy="4955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727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monitor, electronics, screen&#10;&#10;Description automatically generated">
            <a:extLst>
              <a:ext uri="{FF2B5EF4-FFF2-40B4-BE49-F238E27FC236}">
                <a16:creationId xmlns:a16="http://schemas.microsoft.com/office/drawing/2014/main" id="{1D04DE2E-203F-21E2-3415-44164E06C803}"/>
              </a:ext>
            </a:extLst>
          </p:cNvPr>
          <p:cNvPicPr>
            <a:picLocks noChangeAspect="1"/>
          </p:cNvPicPr>
          <p:nvPr/>
        </p:nvPicPr>
        <p:blipFill rotWithShape="1">
          <a:blip r:embed="rId2">
            <a:extLst>
              <a:ext uri="{28A0092B-C50C-407E-A947-70E740481C1C}">
                <a14:useLocalDpi xmlns:a14="http://schemas.microsoft.com/office/drawing/2010/main" val="0"/>
              </a:ext>
            </a:extLst>
          </a:blip>
          <a:srcRect l="17813" t="17258" r="21574" b="8389"/>
          <a:stretch/>
        </p:blipFill>
        <p:spPr>
          <a:xfrm>
            <a:off x="5850106" y="1409925"/>
            <a:ext cx="3538892" cy="3946905"/>
          </a:xfrm>
          <a:prstGeom prst="rect">
            <a:avLst/>
          </a:prstGeom>
        </p:spPr>
      </p:pic>
      <p:pic>
        <p:nvPicPr>
          <p:cNvPr id="4" name="Picture 2">
            <a:extLst>
              <a:ext uri="{FF2B5EF4-FFF2-40B4-BE49-F238E27FC236}">
                <a16:creationId xmlns:a16="http://schemas.microsoft.com/office/drawing/2014/main" id="{0C97FB8D-7B8A-FA1D-271D-289FCFAFBB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51" t="20044" r="37583" b="50254"/>
          <a:stretch/>
        </p:blipFill>
        <p:spPr bwMode="auto">
          <a:xfrm>
            <a:off x="1886493" y="1409924"/>
            <a:ext cx="3870063" cy="3945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a:extLst>
              <a:ext uri="{FF2B5EF4-FFF2-40B4-BE49-F238E27FC236}">
                <a16:creationId xmlns:a16="http://schemas.microsoft.com/office/drawing/2014/main" id="{E8A344CC-FD9E-3C7B-697D-9955C753E52A}"/>
              </a:ext>
            </a:extLst>
          </p:cNvPr>
          <p:cNvCxnSpPr/>
          <p:nvPr/>
        </p:nvCxnSpPr>
        <p:spPr>
          <a:xfrm flipH="1">
            <a:off x="4304173" y="3305106"/>
            <a:ext cx="684859" cy="415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6DBCDAC-98E0-5FEB-734F-AB1459F8051B}"/>
              </a:ext>
            </a:extLst>
          </p:cNvPr>
          <p:cNvCxnSpPr>
            <a:cxnSpLocks/>
          </p:cNvCxnSpPr>
          <p:nvPr/>
        </p:nvCxnSpPr>
        <p:spPr>
          <a:xfrm flipH="1">
            <a:off x="8043289" y="3057012"/>
            <a:ext cx="357022" cy="2297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237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3ADBABC-97F3-C624-8E5C-4BB9DF326865}"/>
              </a:ext>
            </a:extLst>
          </p:cNvPr>
          <p:cNvPicPr>
            <a:picLocks noChangeAspect="1"/>
          </p:cNvPicPr>
          <p:nvPr/>
        </p:nvPicPr>
        <p:blipFill rotWithShape="1">
          <a:blip r:embed="rId2">
            <a:alphaModFix amt="35000"/>
          </a:blip>
          <a:srcRect t="14286" r="-2" b="-2"/>
          <a:stretch/>
        </p:blipFill>
        <p:spPr>
          <a:xfrm>
            <a:off x="20" y="10"/>
            <a:ext cx="12191980" cy="6857990"/>
          </a:xfrm>
          <a:prstGeom prst="rect">
            <a:avLst/>
          </a:prstGeom>
        </p:spPr>
      </p:pic>
      <p:sp>
        <p:nvSpPr>
          <p:cNvPr id="2" name="Title 1">
            <a:extLst>
              <a:ext uri="{FF2B5EF4-FFF2-40B4-BE49-F238E27FC236}">
                <a16:creationId xmlns:a16="http://schemas.microsoft.com/office/drawing/2014/main" id="{5A442E6B-41C4-46FF-8E9D-41619A49BABD}"/>
              </a:ext>
            </a:extLst>
          </p:cNvPr>
          <p:cNvSpPr>
            <a:spLocks noGrp="1"/>
          </p:cNvSpPr>
          <p:nvPr>
            <p:ph type="title"/>
          </p:nvPr>
        </p:nvSpPr>
        <p:spPr>
          <a:xfrm>
            <a:off x="838200" y="365125"/>
            <a:ext cx="10515600" cy="1325563"/>
          </a:xfrm>
        </p:spPr>
        <p:txBody>
          <a:bodyPr>
            <a:normAutofit/>
          </a:bodyPr>
          <a:lstStyle/>
          <a:p>
            <a:r>
              <a:rPr lang="en-US">
                <a:solidFill>
                  <a:srgbClr val="FFFFFF"/>
                </a:solidFill>
              </a:rPr>
              <a:t>Epiphyseal osteomyelitis</a:t>
            </a:r>
          </a:p>
        </p:txBody>
      </p:sp>
      <p:graphicFrame>
        <p:nvGraphicFramePr>
          <p:cNvPr id="21" name="Content Placeholder 2">
            <a:extLst>
              <a:ext uri="{FF2B5EF4-FFF2-40B4-BE49-F238E27FC236}">
                <a16:creationId xmlns:a16="http://schemas.microsoft.com/office/drawing/2014/main" id="{C76C25B5-908E-3374-6C45-AB032B616B5C}"/>
              </a:ext>
            </a:extLst>
          </p:cNvPr>
          <p:cNvGraphicFramePr>
            <a:graphicFrameLocks noGrp="1"/>
          </p:cNvGraphicFramePr>
          <p:nvPr>
            <p:ph idx="1"/>
            <p:extLst>
              <p:ext uri="{D42A27DB-BD31-4B8C-83A1-F6EECF244321}">
                <p14:modId xmlns:p14="http://schemas.microsoft.com/office/powerpoint/2010/main" val="426095067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942951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3" name="Picture 3"/>
          <p:cNvPicPr>
            <a:picLocks noChangeAspect="1"/>
          </p:cNvPicPr>
          <p:nvPr/>
        </p:nvPicPr>
        <p:blipFill>
          <a:blip r:embed="rId2">
            <a:extLst>
              <a:ext uri="{28A0092B-C50C-407E-A947-70E740481C1C}">
                <a14:useLocalDpi xmlns:a14="http://schemas.microsoft.com/office/drawing/2010/main" val="0"/>
              </a:ext>
            </a:extLst>
          </a:blip>
          <a:srcRect l="15738" r="24812"/>
          <a:stretch>
            <a:fillRect/>
          </a:stretch>
        </p:blipFill>
        <p:spPr bwMode="auto">
          <a:xfrm>
            <a:off x="2667001" y="857250"/>
            <a:ext cx="30575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4"/>
          <p:cNvPicPr>
            <a:picLocks noChangeAspect="1"/>
          </p:cNvPicPr>
          <p:nvPr/>
        </p:nvPicPr>
        <p:blipFill>
          <a:blip r:embed="rId3">
            <a:extLst>
              <a:ext uri="{28A0092B-C50C-407E-A947-70E740481C1C}">
                <a14:useLocalDpi xmlns:a14="http://schemas.microsoft.com/office/drawing/2010/main" val="0"/>
              </a:ext>
            </a:extLst>
          </a:blip>
          <a:srcRect l="23047" r="27737"/>
          <a:stretch>
            <a:fillRect/>
          </a:stretch>
        </p:blipFill>
        <p:spPr bwMode="auto">
          <a:xfrm>
            <a:off x="4935143" y="857250"/>
            <a:ext cx="253126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5"/>
          <p:cNvPicPr>
            <a:picLocks noChangeAspect="1"/>
          </p:cNvPicPr>
          <p:nvPr/>
        </p:nvPicPr>
        <p:blipFill>
          <a:blip r:embed="rId4">
            <a:extLst>
              <a:ext uri="{28A0092B-C50C-407E-A947-70E740481C1C}">
                <a14:useLocalDpi xmlns:a14="http://schemas.microsoft.com/office/drawing/2010/main" val="0"/>
              </a:ext>
            </a:extLst>
          </a:blip>
          <a:srcRect l="27432" r="23352"/>
          <a:stretch>
            <a:fillRect/>
          </a:stretch>
        </p:blipFill>
        <p:spPr bwMode="auto">
          <a:xfrm>
            <a:off x="6993733" y="857250"/>
            <a:ext cx="253126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BAA74CD-4E3F-C2DA-396F-3E740F8B0663}"/>
              </a:ext>
            </a:extLst>
          </p:cNvPr>
          <p:cNvSpPr txBox="1"/>
          <p:nvPr/>
        </p:nvSpPr>
        <p:spPr>
          <a:xfrm>
            <a:off x="460291" y="206962"/>
            <a:ext cx="96244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ea typeface="Calibri"/>
                <a:cs typeface="Calibri"/>
              </a:rPr>
              <a:t>Companion case: metaphyseal osteomyelitis, Brodies abscess</a:t>
            </a:r>
          </a:p>
        </p:txBody>
      </p:sp>
    </p:spTree>
    <p:extLst>
      <p:ext uri="{BB962C8B-B14F-4D97-AF65-F5344CB8AC3E}">
        <p14:creationId xmlns:p14="http://schemas.microsoft.com/office/powerpoint/2010/main" val="3707490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897" name="Picture 4"/>
          <p:cNvPicPr>
            <a:picLocks noChangeAspect="1"/>
          </p:cNvPicPr>
          <p:nvPr/>
        </p:nvPicPr>
        <p:blipFill>
          <a:blip r:embed="rId2">
            <a:extLst>
              <a:ext uri="{28A0092B-C50C-407E-A947-70E740481C1C}">
                <a14:useLocalDpi xmlns:a14="http://schemas.microsoft.com/office/drawing/2010/main" val="0"/>
              </a:ext>
            </a:extLst>
          </a:blip>
          <a:srcRect l="11774" r="10304"/>
          <a:stretch>
            <a:fillRect/>
          </a:stretch>
        </p:blipFill>
        <p:spPr bwMode="auto">
          <a:xfrm>
            <a:off x="1556927" y="1159934"/>
            <a:ext cx="249436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5"/>
          <p:cNvPicPr>
            <a:picLocks noChangeAspect="1"/>
          </p:cNvPicPr>
          <p:nvPr/>
        </p:nvPicPr>
        <p:blipFill>
          <a:blip r:embed="rId3">
            <a:extLst>
              <a:ext uri="{28A0092B-C50C-407E-A947-70E740481C1C}">
                <a14:useLocalDpi xmlns:a14="http://schemas.microsoft.com/office/drawing/2010/main" val="0"/>
              </a:ext>
            </a:extLst>
          </a:blip>
          <a:srcRect l="35706" r="32173"/>
          <a:stretch>
            <a:fillRect/>
          </a:stretch>
        </p:blipFill>
        <p:spPr bwMode="auto">
          <a:xfrm>
            <a:off x="4051286" y="1159934"/>
            <a:ext cx="156567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6"/>
          <p:cNvPicPr>
            <a:picLocks noChangeAspect="1"/>
          </p:cNvPicPr>
          <p:nvPr/>
        </p:nvPicPr>
        <p:blipFill>
          <a:blip r:embed="rId4">
            <a:extLst>
              <a:ext uri="{28A0092B-C50C-407E-A947-70E740481C1C}">
                <a14:useLocalDpi xmlns:a14="http://schemas.microsoft.com/office/drawing/2010/main" val="0"/>
              </a:ext>
            </a:extLst>
          </a:blip>
          <a:srcRect l="38019" r="31403"/>
          <a:stretch>
            <a:fillRect/>
          </a:stretch>
        </p:blipFill>
        <p:spPr bwMode="auto">
          <a:xfrm>
            <a:off x="5630055" y="1159934"/>
            <a:ext cx="14906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 picture containing dark&#10;&#10;Description automatically generated">
            <a:extLst>
              <a:ext uri="{FF2B5EF4-FFF2-40B4-BE49-F238E27FC236}">
                <a16:creationId xmlns:a16="http://schemas.microsoft.com/office/drawing/2014/main" id="{A1599EC3-C950-5104-D8EB-AA6CD6FBA0AB}"/>
              </a:ext>
            </a:extLst>
          </p:cNvPr>
          <p:cNvPicPr>
            <a:picLocks noChangeAspect="1"/>
          </p:cNvPicPr>
          <p:nvPr/>
        </p:nvPicPr>
        <p:blipFill>
          <a:blip r:embed="rId5"/>
          <a:stretch>
            <a:fillRect/>
          </a:stretch>
        </p:blipFill>
        <p:spPr>
          <a:xfrm>
            <a:off x="8063912" y="331023"/>
            <a:ext cx="3045178" cy="2930643"/>
          </a:xfrm>
          <a:prstGeom prst="rect">
            <a:avLst/>
          </a:prstGeom>
        </p:spPr>
      </p:pic>
      <p:pic>
        <p:nvPicPr>
          <p:cNvPr id="3" name="Picture 3">
            <a:extLst>
              <a:ext uri="{FF2B5EF4-FFF2-40B4-BE49-F238E27FC236}">
                <a16:creationId xmlns:a16="http://schemas.microsoft.com/office/drawing/2014/main" id="{C361136C-A076-76CC-F4E0-7E69F9AB4CA8}"/>
              </a:ext>
            </a:extLst>
          </p:cNvPr>
          <p:cNvPicPr>
            <a:picLocks noChangeAspect="1"/>
          </p:cNvPicPr>
          <p:nvPr/>
        </p:nvPicPr>
        <p:blipFill>
          <a:blip r:embed="rId6"/>
          <a:stretch>
            <a:fillRect/>
          </a:stretch>
        </p:blipFill>
        <p:spPr>
          <a:xfrm>
            <a:off x="7999823" y="3324342"/>
            <a:ext cx="3109737" cy="3081162"/>
          </a:xfrm>
          <a:prstGeom prst="rect">
            <a:avLst/>
          </a:prstGeom>
        </p:spPr>
      </p:pic>
    </p:spTree>
    <p:extLst>
      <p:ext uri="{BB962C8B-B14F-4D97-AF65-F5344CB8AC3E}">
        <p14:creationId xmlns:p14="http://schemas.microsoft.com/office/powerpoint/2010/main" val="2384339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5" name="Title 4"/>
          <p:cNvSpPr>
            <a:spLocks noGrp="1"/>
          </p:cNvSpPr>
          <p:nvPr>
            <p:ph type="title"/>
          </p:nvPr>
        </p:nvSpPr>
        <p:spPr/>
        <p:txBody>
          <a:bodyPr/>
          <a:lstStyle/>
          <a:p>
            <a:r>
              <a:rPr lang="en-US" altLang="en-US">
                <a:solidFill>
                  <a:schemeClr val="bg1"/>
                </a:solidFill>
              </a:rPr>
              <a:t>Osteomyelitis, brodies abscess</a:t>
            </a:r>
          </a:p>
        </p:txBody>
      </p:sp>
      <p:sp>
        <p:nvSpPr>
          <p:cNvPr id="103426" name="Content Placeholder 1"/>
          <p:cNvSpPr>
            <a:spLocks noGrp="1"/>
          </p:cNvSpPr>
          <p:nvPr>
            <p:ph idx="1"/>
          </p:nvPr>
        </p:nvSpPr>
        <p:spPr/>
        <p:txBody>
          <a:bodyPr vert="horz" lIns="91440" tIns="45720" rIns="91440" bIns="45720" rtlCol="0" anchor="t">
            <a:normAutofit/>
          </a:bodyPr>
          <a:lstStyle/>
          <a:p>
            <a:pPr marL="0" indent="0">
              <a:buNone/>
            </a:pPr>
            <a:endParaRPr lang="en-US" altLang="en-US">
              <a:solidFill>
                <a:schemeClr val="bg1"/>
              </a:solidFill>
              <a:cs typeface="Calibri"/>
            </a:endParaRPr>
          </a:p>
          <a:p>
            <a:r>
              <a:rPr lang="en-US" altLang="en-US">
                <a:solidFill>
                  <a:schemeClr val="bg1"/>
                </a:solidFill>
              </a:rPr>
              <a:t>Geographic, lucent lesion, non sclerotic margins</a:t>
            </a:r>
            <a:endParaRPr lang="en-US" altLang="en-US">
              <a:solidFill>
                <a:schemeClr val="bg1"/>
              </a:solidFill>
              <a:ea typeface="Calibri"/>
              <a:cs typeface="Calibri"/>
            </a:endParaRPr>
          </a:p>
          <a:p>
            <a:r>
              <a:rPr lang="en-US" altLang="en-US">
                <a:solidFill>
                  <a:schemeClr val="bg1"/>
                </a:solidFill>
              </a:rPr>
              <a:t>Metaphyseal, juxta </a:t>
            </a:r>
            <a:r>
              <a:rPr lang="en-US" altLang="en-US" err="1">
                <a:solidFill>
                  <a:schemeClr val="bg1"/>
                </a:solidFill>
              </a:rPr>
              <a:t>physeal</a:t>
            </a:r>
            <a:r>
              <a:rPr lang="en-US" altLang="en-US">
                <a:solidFill>
                  <a:schemeClr val="bg1"/>
                </a:solidFill>
              </a:rPr>
              <a:t> location</a:t>
            </a:r>
            <a:endParaRPr lang="en-US" altLang="en-US">
              <a:solidFill>
                <a:schemeClr val="bg1"/>
              </a:solidFill>
              <a:cs typeface="Calibri"/>
            </a:endParaRPr>
          </a:p>
          <a:p>
            <a:r>
              <a:rPr lang="en-US" altLang="en-US">
                <a:solidFill>
                  <a:schemeClr val="bg1"/>
                </a:solidFill>
              </a:rPr>
              <a:t>Tx: surgical debridement and Abx</a:t>
            </a:r>
            <a:endParaRPr lang="en-US" altLang="en-US">
              <a:solidFill>
                <a:schemeClr val="bg1"/>
              </a:solidFill>
              <a:cs typeface="Calibri"/>
            </a:endParaRPr>
          </a:p>
          <a:p>
            <a:pPr lvl="1"/>
            <a:r>
              <a:rPr lang="en-US" altLang="en-US">
                <a:solidFill>
                  <a:schemeClr val="bg1"/>
                </a:solidFill>
              </a:rPr>
              <a:t>Goal: avoid leg length discrepancy</a:t>
            </a:r>
            <a:endParaRPr lang="en-US" altLang="en-US">
              <a:solidFill>
                <a:schemeClr val="bg1"/>
              </a:solidFill>
              <a:cs typeface="Calibri"/>
            </a:endParaRPr>
          </a:p>
        </p:txBody>
      </p:sp>
    </p:spTree>
    <p:extLst>
      <p:ext uri="{BB962C8B-B14F-4D97-AF65-F5344CB8AC3E}">
        <p14:creationId xmlns:p14="http://schemas.microsoft.com/office/powerpoint/2010/main" val="1008255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9C7386-F569-7A63-45EA-D92833CC9D30}"/>
              </a:ext>
            </a:extLst>
          </p:cNvPr>
          <p:cNvSpPr>
            <a:spLocks noGrp="1"/>
          </p:cNvSpPr>
          <p:nvPr>
            <p:ph type="title"/>
          </p:nvPr>
        </p:nvSpPr>
        <p:spPr/>
        <p:txBody>
          <a:bodyPr/>
          <a:lstStyle/>
          <a:p>
            <a:r>
              <a:rPr lang="en-US"/>
              <a:t>Financial Disclosures</a:t>
            </a:r>
          </a:p>
        </p:txBody>
      </p:sp>
      <p:sp>
        <p:nvSpPr>
          <p:cNvPr id="10" name="Content Placeholder 9">
            <a:extLst>
              <a:ext uri="{FF2B5EF4-FFF2-40B4-BE49-F238E27FC236}">
                <a16:creationId xmlns:a16="http://schemas.microsoft.com/office/drawing/2014/main" id="{FD6889D2-B858-2FB5-13F3-E5C109F541D2}"/>
              </a:ext>
            </a:extLst>
          </p:cNvPr>
          <p:cNvSpPr>
            <a:spLocks noGrp="1"/>
          </p:cNvSpPr>
          <p:nvPr>
            <p:ph idx="1"/>
          </p:nvPr>
        </p:nvSpPr>
        <p:spPr>
          <a:xfrm>
            <a:off x="1868172" y="2059034"/>
            <a:ext cx="8557984" cy="3118757"/>
          </a:xfrm>
        </p:spPr>
        <p:txBody>
          <a:bodyPr/>
          <a:lstStyle/>
          <a:p>
            <a:r>
              <a:rPr lang="en-US"/>
              <a:t>I have no financial disclosures</a:t>
            </a:r>
          </a:p>
        </p:txBody>
      </p:sp>
      <p:sp>
        <p:nvSpPr>
          <p:cNvPr id="2" name="Footer Placeholder 1">
            <a:extLst>
              <a:ext uri="{FF2B5EF4-FFF2-40B4-BE49-F238E27FC236}">
                <a16:creationId xmlns:a16="http://schemas.microsoft.com/office/drawing/2014/main" id="{7F6B93E9-0581-9345-73DE-5563FEF4E4C9}"/>
              </a:ext>
            </a:extLst>
          </p:cNvPr>
          <p:cNvSpPr>
            <a:spLocks noGrp="1"/>
          </p:cNvSpPr>
          <p:nvPr>
            <p:ph type="ftr" sz="quarter" idx="3"/>
          </p:nvPr>
        </p:nvSpPr>
        <p:spPr>
          <a:xfrm>
            <a:off x="1684660" y="5749143"/>
            <a:ext cx="1370567" cy="126958"/>
          </a:xfrm>
        </p:spPr>
        <p:txBody>
          <a:bodyPr/>
          <a:lstStyle/>
          <a:p>
            <a:pPr defTabSz="685800">
              <a:defRPr/>
            </a:pPr>
            <a:r>
              <a:rPr lang="en-US">
                <a:solidFill>
                  <a:prstClr val="white"/>
                </a:solidFill>
                <a:latin typeface="Calibri Light" panose="020F0302020204030204"/>
              </a:rPr>
              <a:t>© 2023 Urgent Care Association</a:t>
            </a:r>
          </a:p>
        </p:txBody>
      </p:sp>
    </p:spTree>
    <p:extLst>
      <p:ext uri="{BB962C8B-B14F-4D97-AF65-F5344CB8AC3E}">
        <p14:creationId xmlns:p14="http://schemas.microsoft.com/office/powerpoint/2010/main" val="1741802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29" name="Picture 4" descr="1"/>
          <p:cNvPicPr>
            <a:picLocks noChangeAspect="1" noChangeArrowheads="1"/>
          </p:cNvPicPr>
          <p:nvPr/>
        </p:nvPicPr>
        <p:blipFill rotWithShape="1">
          <a:blip r:embed="rId2">
            <a:extLst>
              <a:ext uri="{28A0092B-C50C-407E-A947-70E740481C1C}">
                <a14:useLocalDpi xmlns:a14="http://schemas.microsoft.com/office/drawing/2010/main" val="0"/>
              </a:ext>
            </a:extLst>
          </a:blip>
          <a:srcRect l="46279" t="27179" r="30085" b="16834"/>
          <a:stretch/>
        </p:blipFill>
        <p:spPr bwMode="auto">
          <a:xfrm>
            <a:off x="3618411" y="1015399"/>
            <a:ext cx="2284867" cy="5411528"/>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30" name="Picture 4" descr="1"/>
          <p:cNvPicPr>
            <a:picLocks noChangeAspect="1" noChangeArrowheads="1"/>
          </p:cNvPicPr>
          <p:nvPr/>
        </p:nvPicPr>
        <p:blipFill rotWithShape="1">
          <a:blip r:embed="rId3">
            <a:extLst>
              <a:ext uri="{28A0092B-C50C-407E-A947-70E740481C1C}">
                <a14:useLocalDpi xmlns:a14="http://schemas.microsoft.com/office/drawing/2010/main" val="0"/>
              </a:ext>
            </a:extLst>
          </a:blip>
          <a:srcRect l="47093" t="38821" r="22574" b="12766"/>
          <a:stretch/>
        </p:blipFill>
        <p:spPr bwMode="auto">
          <a:xfrm>
            <a:off x="5897287" y="1015398"/>
            <a:ext cx="3390404" cy="5411529"/>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36AC4E-9E58-164C-82B9-D5AD7871519B}"/>
              </a:ext>
            </a:extLst>
          </p:cNvPr>
          <p:cNvSpPr txBox="1"/>
          <p:nvPr/>
        </p:nvSpPr>
        <p:spPr>
          <a:xfrm>
            <a:off x="4310743" y="235131"/>
            <a:ext cx="4976948" cy="523220"/>
          </a:xfrm>
          <a:prstGeom prst="rect">
            <a:avLst/>
          </a:prstGeom>
          <a:noFill/>
        </p:spPr>
        <p:txBody>
          <a:bodyPr wrap="square" rtlCol="0">
            <a:spAutoFit/>
          </a:bodyPr>
          <a:lstStyle/>
          <a:p>
            <a:r>
              <a:rPr lang="en-US" sz="2800">
                <a:solidFill>
                  <a:schemeClr val="bg1"/>
                </a:solidFill>
              </a:rPr>
              <a:t>Infant with fever and irritability</a:t>
            </a:r>
          </a:p>
        </p:txBody>
      </p:sp>
      <p:sp>
        <p:nvSpPr>
          <p:cNvPr id="3" name="TextBox 2">
            <a:extLst>
              <a:ext uri="{FF2B5EF4-FFF2-40B4-BE49-F238E27FC236}">
                <a16:creationId xmlns:a16="http://schemas.microsoft.com/office/drawing/2014/main" id="{95A5ABDB-3AE0-6224-B639-2408688D27DC}"/>
              </a:ext>
            </a:extLst>
          </p:cNvPr>
          <p:cNvSpPr txBox="1"/>
          <p:nvPr/>
        </p:nvSpPr>
        <p:spPr>
          <a:xfrm>
            <a:off x="405580" y="405580"/>
            <a:ext cx="1450258"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Calibri"/>
              </a:rPr>
              <a:t>CASE 3</a:t>
            </a:r>
          </a:p>
        </p:txBody>
      </p:sp>
    </p:spTree>
    <p:extLst>
      <p:ext uri="{BB962C8B-B14F-4D97-AF65-F5344CB8AC3E}">
        <p14:creationId xmlns:p14="http://schemas.microsoft.com/office/powerpoint/2010/main" val="342105069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1337" y="604889"/>
            <a:ext cx="5956663" cy="1467631"/>
          </a:xfrm>
        </p:spPr>
        <p:txBody>
          <a:bodyPr anchor="b">
            <a:normAutofit/>
          </a:bodyPr>
          <a:lstStyle/>
          <a:p>
            <a:r>
              <a:rPr lang="en-US" sz="3150" b="1">
                <a:solidFill>
                  <a:schemeClr val="bg1"/>
                </a:solidFill>
              </a:rPr>
              <a:t>The type of periosteal reaction is:</a:t>
            </a:r>
          </a:p>
        </p:txBody>
      </p:sp>
      <p:sp>
        <p:nvSpPr>
          <p:cNvPr id="3" name="Content Placeholder 2"/>
          <p:cNvSpPr>
            <a:spLocks noGrp="1"/>
          </p:cNvSpPr>
          <p:nvPr>
            <p:ph idx="1"/>
          </p:nvPr>
        </p:nvSpPr>
        <p:spPr>
          <a:xfrm>
            <a:off x="2004060" y="3011925"/>
            <a:ext cx="3182692" cy="2490501"/>
          </a:xfrm>
        </p:spPr>
        <p:txBody>
          <a:bodyPr vert="horz" lIns="91440" tIns="45720" rIns="91440" bIns="45720" rtlCol="0" anchor="t">
            <a:normAutofit/>
          </a:bodyPr>
          <a:lstStyle/>
          <a:p>
            <a:pPr marL="0" indent="0">
              <a:buNone/>
            </a:pPr>
            <a:r>
              <a:rPr lang="en-US" sz="3200">
                <a:solidFill>
                  <a:schemeClr val="bg1"/>
                </a:solidFill>
              </a:rPr>
              <a:t>A. Benign</a:t>
            </a:r>
            <a:endParaRPr lang="en-US"/>
          </a:p>
          <a:p>
            <a:pPr marL="0" indent="0">
              <a:buNone/>
            </a:pPr>
            <a:r>
              <a:rPr lang="en-US" sz="3200">
                <a:solidFill>
                  <a:schemeClr val="bg1"/>
                </a:solidFill>
              </a:rPr>
              <a:t>B. Aggressive</a:t>
            </a:r>
            <a:endParaRPr lang="en-US" sz="3200">
              <a:solidFill>
                <a:schemeClr val="bg1"/>
              </a:solidFill>
              <a:ea typeface="Calibri" panose="020F0502020204030204"/>
              <a:cs typeface="Calibri" panose="020F0502020204030204"/>
            </a:endParaRPr>
          </a:p>
        </p:txBody>
      </p:sp>
      <p:pic>
        <p:nvPicPr>
          <p:cNvPr id="7" name="Picture 4" descr="1">
            <a:extLst>
              <a:ext uri="{FF2B5EF4-FFF2-40B4-BE49-F238E27FC236}">
                <a16:creationId xmlns:a16="http://schemas.microsoft.com/office/drawing/2014/main" id="{5083E77B-288A-0D45-9D58-F45A52DCB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102" t="21129" r="22240" b="11839"/>
          <a:stretch>
            <a:fillRect/>
          </a:stretch>
        </p:blipFill>
        <p:spPr bwMode="auto">
          <a:xfrm>
            <a:off x="7390262" y="439533"/>
            <a:ext cx="2909207" cy="5793024"/>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694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1337" y="604889"/>
            <a:ext cx="5956663" cy="1467631"/>
          </a:xfrm>
        </p:spPr>
        <p:txBody>
          <a:bodyPr anchor="b">
            <a:normAutofit/>
          </a:bodyPr>
          <a:lstStyle/>
          <a:p>
            <a:r>
              <a:rPr lang="en-US" sz="3150" b="1">
                <a:solidFill>
                  <a:schemeClr val="bg1"/>
                </a:solidFill>
              </a:rPr>
              <a:t>The type of periosteal reaction is:</a:t>
            </a:r>
          </a:p>
        </p:txBody>
      </p:sp>
      <p:sp>
        <p:nvSpPr>
          <p:cNvPr id="3" name="Content Placeholder 2"/>
          <p:cNvSpPr>
            <a:spLocks noGrp="1"/>
          </p:cNvSpPr>
          <p:nvPr>
            <p:ph idx="1"/>
          </p:nvPr>
        </p:nvSpPr>
        <p:spPr>
          <a:xfrm>
            <a:off x="2004060" y="3011925"/>
            <a:ext cx="3182692" cy="2490501"/>
          </a:xfrm>
        </p:spPr>
        <p:txBody>
          <a:bodyPr vert="horz" lIns="91440" tIns="45720" rIns="91440" bIns="45720" rtlCol="0" anchor="t">
            <a:normAutofit/>
          </a:bodyPr>
          <a:lstStyle/>
          <a:p>
            <a:pPr marL="0" indent="0">
              <a:buNone/>
            </a:pPr>
            <a:r>
              <a:rPr lang="en-US" sz="3200">
                <a:solidFill>
                  <a:srgbClr val="FFFF00"/>
                </a:solidFill>
              </a:rPr>
              <a:t>A. Benign</a:t>
            </a:r>
            <a:endParaRPr lang="en-US"/>
          </a:p>
          <a:p>
            <a:pPr marL="0" indent="0">
              <a:buNone/>
            </a:pPr>
            <a:r>
              <a:rPr lang="en-US" sz="3200">
                <a:solidFill>
                  <a:schemeClr val="bg1"/>
                </a:solidFill>
              </a:rPr>
              <a:t>B. Aggressive</a:t>
            </a:r>
            <a:endParaRPr lang="en-US" sz="3200">
              <a:solidFill>
                <a:schemeClr val="bg1"/>
              </a:solidFill>
              <a:ea typeface="Calibri" panose="020F0502020204030204"/>
              <a:cs typeface="Calibri" panose="020F0502020204030204"/>
            </a:endParaRPr>
          </a:p>
        </p:txBody>
      </p:sp>
      <p:pic>
        <p:nvPicPr>
          <p:cNvPr id="7" name="Picture 4" descr="1">
            <a:extLst>
              <a:ext uri="{FF2B5EF4-FFF2-40B4-BE49-F238E27FC236}">
                <a16:creationId xmlns:a16="http://schemas.microsoft.com/office/drawing/2014/main" id="{5083E77B-288A-0D45-9D58-F45A52DCB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102" t="21129" r="22240" b="11839"/>
          <a:stretch>
            <a:fillRect/>
          </a:stretch>
        </p:blipFill>
        <p:spPr bwMode="auto">
          <a:xfrm>
            <a:off x="7390262" y="439533"/>
            <a:ext cx="2909207" cy="5793024"/>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180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09" name="Title 1"/>
          <p:cNvSpPr>
            <a:spLocks noGrp="1"/>
          </p:cNvSpPr>
          <p:nvPr>
            <p:ph type="title"/>
          </p:nvPr>
        </p:nvSpPr>
        <p:spPr>
          <a:xfrm>
            <a:off x="838200" y="356164"/>
            <a:ext cx="10722429" cy="1050398"/>
          </a:xfrm>
        </p:spPr>
        <p:txBody>
          <a:bodyPr>
            <a:normAutofit/>
          </a:bodyPr>
          <a:lstStyle/>
          <a:p>
            <a:pPr algn="ctr" eaLnBrk="1" hangingPunct="1"/>
            <a:r>
              <a:rPr lang="en-US" altLang="en-US" sz="4000" b="1" err="1">
                <a:solidFill>
                  <a:schemeClr val="bg1"/>
                </a:solidFill>
                <a:latin typeface="Calibri" pitchFamily="34" charset="0"/>
              </a:rPr>
              <a:t>Caffey’s</a:t>
            </a:r>
            <a:r>
              <a:rPr lang="en-US" altLang="en-US" sz="4000" b="1">
                <a:solidFill>
                  <a:schemeClr val="bg1"/>
                </a:solidFill>
                <a:latin typeface="Calibri" pitchFamily="34" charset="0"/>
              </a:rPr>
              <a:t> = infantile cortical hyperostosis</a:t>
            </a:r>
          </a:p>
        </p:txBody>
      </p:sp>
      <p:sp>
        <p:nvSpPr>
          <p:cNvPr id="43010" name="Content Placeholder 2"/>
          <p:cNvSpPr>
            <a:spLocks noGrp="1"/>
          </p:cNvSpPr>
          <p:nvPr>
            <p:ph idx="1"/>
          </p:nvPr>
        </p:nvSpPr>
        <p:spPr/>
        <p:txBody>
          <a:bodyPr vert="horz" lIns="91440" tIns="45720" rIns="91440" bIns="45720" rtlCol="0" anchor="t">
            <a:normAutofit fontScale="92500" lnSpcReduction="10000"/>
          </a:bodyPr>
          <a:lstStyle/>
          <a:p>
            <a:pPr eaLnBrk="1" hangingPunct="1"/>
            <a:r>
              <a:rPr lang="en-US" altLang="en-US">
                <a:solidFill>
                  <a:schemeClr val="bg1"/>
                </a:solidFill>
                <a:latin typeface="Calibri"/>
                <a:ea typeface="Calibri"/>
                <a:cs typeface="Calibri"/>
              </a:rPr>
              <a:t>1945 by Caffey</a:t>
            </a:r>
          </a:p>
          <a:p>
            <a:pPr lvl="1" eaLnBrk="1" hangingPunct="1"/>
            <a:r>
              <a:rPr lang="en-US" altLang="en-US" err="1">
                <a:solidFill>
                  <a:schemeClr val="bg1"/>
                </a:solidFill>
                <a:latin typeface="Calibri"/>
                <a:ea typeface="Calibri"/>
                <a:cs typeface="Calibri"/>
              </a:rPr>
              <a:t>DeToni</a:t>
            </a:r>
            <a:r>
              <a:rPr lang="en-US" altLang="en-US">
                <a:solidFill>
                  <a:schemeClr val="bg1"/>
                </a:solidFill>
                <a:latin typeface="Calibri"/>
                <a:ea typeface="Calibri"/>
                <a:cs typeface="Calibri"/>
              </a:rPr>
              <a:t>-Caffey</a:t>
            </a:r>
          </a:p>
          <a:p>
            <a:pPr eaLnBrk="1" hangingPunct="1"/>
            <a:r>
              <a:rPr lang="en-US" altLang="en-US">
                <a:solidFill>
                  <a:schemeClr val="bg1"/>
                </a:solidFill>
                <a:latin typeface="Calibri" pitchFamily="34" charset="0"/>
              </a:rPr>
              <a:t>Average age = 9 weeks, almost always &lt; 6 months</a:t>
            </a:r>
          </a:p>
          <a:p>
            <a:pPr eaLnBrk="1" hangingPunct="1"/>
            <a:r>
              <a:rPr lang="en-US" altLang="en-US">
                <a:solidFill>
                  <a:schemeClr val="bg1"/>
                </a:solidFill>
                <a:latin typeface="Calibri"/>
                <a:ea typeface="Calibri"/>
                <a:cs typeface="Calibri"/>
              </a:rPr>
              <a:t>Self-limiting condition, lasting 2 weeks – 3 months</a:t>
            </a:r>
          </a:p>
          <a:p>
            <a:pPr eaLnBrk="1" hangingPunct="1"/>
            <a:r>
              <a:rPr lang="en-US" altLang="en-US">
                <a:solidFill>
                  <a:schemeClr val="bg1"/>
                </a:solidFill>
                <a:latin typeface="Calibri" pitchFamily="34" charset="0"/>
              </a:rPr>
              <a:t>Irritability, soft tissue swelling, fever</a:t>
            </a:r>
          </a:p>
          <a:p>
            <a:pPr marL="556895" lvl="1" indent="-213995"/>
            <a:r>
              <a:rPr lang="en-US">
                <a:solidFill>
                  <a:schemeClr val="bg1"/>
                </a:solidFill>
                <a:ea typeface="+mn-lt"/>
                <a:cs typeface="+mn-lt"/>
              </a:rPr>
              <a:t>Laboratory: mild leukocytosis, elevated estimated sedimentation rate (ESR), and alkaline phosphatase</a:t>
            </a:r>
          </a:p>
          <a:p>
            <a:pPr marL="99695"/>
            <a:r>
              <a:rPr lang="en-US">
                <a:solidFill>
                  <a:schemeClr val="bg1"/>
                </a:solidFill>
                <a:ea typeface="+mn-lt"/>
                <a:cs typeface="+mn-lt"/>
              </a:rPr>
              <a:t>Familial and sporadic forms</a:t>
            </a:r>
          </a:p>
          <a:p>
            <a:pPr lvl="1" indent="-213995"/>
            <a:r>
              <a:rPr lang="en-US">
                <a:solidFill>
                  <a:schemeClr val="bg1"/>
                </a:solidFill>
                <a:ea typeface="+mn-lt"/>
                <a:cs typeface="+mn-lt"/>
              </a:rPr>
              <a:t>Autosomal dominant with variable penetrance</a:t>
            </a:r>
          </a:p>
          <a:p>
            <a:pPr lvl="1" indent="-213995"/>
            <a:r>
              <a:rPr lang="en-US">
                <a:solidFill>
                  <a:schemeClr val="bg1"/>
                </a:solidFill>
                <a:ea typeface="+mn-lt"/>
                <a:cs typeface="+mn-lt"/>
              </a:rPr>
              <a:t>Mutations in type 1 collagen (COL1A1 gene)</a:t>
            </a:r>
          </a:p>
          <a:p>
            <a:r>
              <a:rPr lang="en-US" altLang="en-US">
                <a:solidFill>
                  <a:schemeClr val="bg1"/>
                </a:solidFill>
                <a:latin typeface="Calibri"/>
                <a:ea typeface="Calibri"/>
                <a:cs typeface="Calibri"/>
              </a:rPr>
              <a:t>Mandible (75%), clavicle and ulna most common locations</a:t>
            </a:r>
            <a:endParaRPr lang="en-US" altLang="en-US">
              <a:solidFill>
                <a:schemeClr val="bg1"/>
              </a:solidFill>
              <a:latin typeface="Calibri" pitchFamily="34" charset="0"/>
              <a:ea typeface="Calibri"/>
              <a:cs typeface="Calibri"/>
            </a:endParaRPr>
          </a:p>
        </p:txBody>
      </p:sp>
    </p:spTree>
    <p:extLst>
      <p:ext uri="{BB962C8B-B14F-4D97-AF65-F5344CB8AC3E}">
        <p14:creationId xmlns:p14="http://schemas.microsoft.com/office/powerpoint/2010/main" val="20939192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9" name="Title 2"/>
          <p:cNvSpPr>
            <a:spLocks noGrp="1"/>
          </p:cNvSpPr>
          <p:nvPr>
            <p:ph type="title"/>
          </p:nvPr>
        </p:nvSpPr>
        <p:spPr/>
        <p:txBody>
          <a:bodyPr/>
          <a:lstStyle/>
          <a:p>
            <a:r>
              <a:rPr lang="en-US" altLang="en-US" b="1">
                <a:solidFill>
                  <a:schemeClr val="bg1"/>
                </a:solidFill>
              </a:rPr>
              <a:t>Caffey’s Disease</a:t>
            </a:r>
          </a:p>
        </p:txBody>
      </p:sp>
      <p:sp>
        <p:nvSpPr>
          <p:cNvPr id="48130" name="Content Placeholder 1"/>
          <p:cNvSpPr>
            <a:spLocks noGrp="1"/>
          </p:cNvSpPr>
          <p:nvPr>
            <p:ph sz="half" idx="1"/>
          </p:nvPr>
        </p:nvSpPr>
        <p:spPr/>
        <p:txBody>
          <a:bodyPr vert="horz" lIns="91440" tIns="45720" rIns="91440" bIns="45720" rtlCol="0" anchor="t">
            <a:normAutofit fontScale="85000" lnSpcReduction="20000"/>
          </a:bodyPr>
          <a:lstStyle/>
          <a:p>
            <a:pPr marL="0" indent="0">
              <a:lnSpc>
                <a:spcPct val="80000"/>
              </a:lnSpc>
              <a:buNone/>
            </a:pPr>
            <a:r>
              <a:rPr lang="en-US" altLang="en-US" sz="2200">
                <a:solidFill>
                  <a:schemeClr val="bg1"/>
                </a:solidFill>
                <a:latin typeface="Arial"/>
                <a:cs typeface="Arial"/>
              </a:rPr>
              <a:t>DDx for periosteal reaction:</a:t>
            </a:r>
            <a:endParaRPr lang="en-US" sz="2200">
              <a:solidFill>
                <a:schemeClr val="bg1"/>
              </a:solidFill>
              <a:latin typeface="Arial"/>
              <a:ea typeface="Calibri"/>
              <a:cs typeface="Arial"/>
            </a:endParaRPr>
          </a:p>
          <a:p>
            <a:pPr marL="0" indent="0">
              <a:lnSpc>
                <a:spcPct val="80000"/>
              </a:lnSpc>
              <a:buNone/>
            </a:pPr>
            <a:r>
              <a:rPr lang="en-US" altLang="en-US" sz="2200">
                <a:solidFill>
                  <a:schemeClr val="bg1"/>
                </a:solidFill>
                <a:latin typeface="Arial"/>
                <a:cs typeface="Arial"/>
              </a:rPr>
              <a:t>P: physiologic, prostaglandin</a:t>
            </a:r>
          </a:p>
          <a:p>
            <a:pPr marL="0" indent="0">
              <a:lnSpc>
                <a:spcPct val="80000"/>
              </a:lnSpc>
              <a:buNone/>
            </a:pPr>
            <a:r>
              <a:rPr lang="en-US" altLang="en-US" sz="2200">
                <a:solidFill>
                  <a:schemeClr val="bg1"/>
                </a:solidFill>
                <a:latin typeface="Arial"/>
                <a:cs typeface="Arial"/>
              </a:rPr>
              <a:t>E: EG/LCH</a:t>
            </a:r>
          </a:p>
          <a:p>
            <a:pPr marL="0" indent="0">
              <a:lnSpc>
                <a:spcPct val="80000"/>
              </a:lnSpc>
              <a:buNone/>
            </a:pPr>
            <a:r>
              <a:rPr lang="en-US" altLang="en-US" sz="2200">
                <a:solidFill>
                  <a:schemeClr val="bg1"/>
                </a:solidFill>
                <a:latin typeface="Arial"/>
                <a:cs typeface="Arial"/>
              </a:rPr>
              <a:t>R: Rickets</a:t>
            </a:r>
          </a:p>
          <a:p>
            <a:pPr marL="0" indent="0">
              <a:lnSpc>
                <a:spcPct val="80000"/>
              </a:lnSpc>
              <a:buNone/>
            </a:pPr>
            <a:r>
              <a:rPr lang="en-US" altLang="en-US" sz="2200">
                <a:solidFill>
                  <a:schemeClr val="bg1"/>
                </a:solidFill>
                <a:latin typeface="Arial"/>
                <a:cs typeface="Arial"/>
              </a:rPr>
              <a:t>I: Infantile cortical hyperostosis = Caffey’s</a:t>
            </a:r>
          </a:p>
          <a:p>
            <a:pPr marL="0" indent="0">
              <a:lnSpc>
                <a:spcPct val="80000"/>
              </a:lnSpc>
              <a:buNone/>
            </a:pPr>
            <a:r>
              <a:rPr lang="en-US" altLang="en-US" sz="2200">
                <a:solidFill>
                  <a:schemeClr val="bg1"/>
                </a:solidFill>
                <a:latin typeface="Arial"/>
                <a:cs typeface="Arial"/>
              </a:rPr>
              <a:t>O: Osteomyelitis</a:t>
            </a:r>
          </a:p>
          <a:p>
            <a:pPr marL="0" indent="0">
              <a:lnSpc>
                <a:spcPct val="80000"/>
              </a:lnSpc>
              <a:buNone/>
            </a:pPr>
            <a:r>
              <a:rPr lang="en-US" altLang="en-US" sz="2200">
                <a:solidFill>
                  <a:schemeClr val="bg1"/>
                </a:solidFill>
                <a:latin typeface="Arial"/>
                <a:cs typeface="Arial"/>
              </a:rPr>
              <a:t>S: Sickle cell</a:t>
            </a:r>
          </a:p>
          <a:p>
            <a:pPr marL="0" indent="0">
              <a:lnSpc>
                <a:spcPct val="80000"/>
              </a:lnSpc>
              <a:buNone/>
            </a:pPr>
            <a:r>
              <a:rPr lang="en-US" altLang="en-US" sz="2200">
                <a:solidFill>
                  <a:schemeClr val="bg1"/>
                </a:solidFill>
                <a:latin typeface="Arial"/>
                <a:cs typeface="Arial"/>
              </a:rPr>
              <a:t>T: Trauma</a:t>
            </a:r>
          </a:p>
          <a:p>
            <a:pPr marL="0" indent="0">
              <a:lnSpc>
                <a:spcPct val="80000"/>
              </a:lnSpc>
              <a:buNone/>
            </a:pPr>
            <a:r>
              <a:rPr lang="en-US" altLang="en-US" sz="2200">
                <a:solidFill>
                  <a:schemeClr val="bg1"/>
                </a:solidFill>
                <a:latin typeface="Arial"/>
                <a:cs typeface="Arial"/>
              </a:rPr>
              <a:t>E:  Ewings sarcoma</a:t>
            </a:r>
          </a:p>
          <a:p>
            <a:pPr marL="0" indent="0">
              <a:lnSpc>
                <a:spcPct val="80000"/>
              </a:lnSpc>
              <a:buNone/>
            </a:pPr>
            <a:r>
              <a:rPr lang="en-US" altLang="en-US" sz="2200">
                <a:solidFill>
                  <a:schemeClr val="bg1"/>
                </a:solidFill>
                <a:latin typeface="Arial"/>
                <a:cs typeface="Arial"/>
              </a:rPr>
              <a:t>A:  Hypervitaminosis A</a:t>
            </a:r>
          </a:p>
          <a:p>
            <a:pPr marL="0" indent="0">
              <a:lnSpc>
                <a:spcPct val="80000"/>
              </a:lnSpc>
              <a:buNone/>
            </a:pPr>
            <a:r>
              <a:rPr lang="en-US" altLang="en-US" sz="2200">
                <a:solidFill>
                  <a:schemeClr val="bg1"/>
                </a:solidFill>
                <a:latin typeface="Arial"/>
                <a:cs typeface="Arial"/>
              </a:rPr>
              <a:t>L: Leukemia</a:t>
            </a:r>
          </a:p>
          <a:p>
            <a:pPr marL="0" indent="0">
              <a:lnSpc>
                <a:spcPct val="80000"/>
              </a:lnSpc>
              <a:buNone/>
            </a:pPr>
            <a:endParaRPr lang="en-US" altLang="en-US" sz="2200">
              <a:solidFill>
                <a:schemeClr val="bg1"/>
              </a:solidFill>
              <a:latin typeface="Arial" pitchFamily="34" charset="0"/>
              <a:cs typeface="Arial"/>
            </a:endParaRPr>
          </a:p>
          <a:p>
            <a:pPr marL="0" indent="0">
              <a:lnSpc>
                <a:spcPct val="80000"/>
              </a:lnSpc>
              <a:buNone/>
            </a:pPr>
            <a:r>
              <a:rPr lang="en-US" altLang="en-US" sz="2200">
                <a:solidFill>
                  <a:schemeClr val="bg1"/>
                </a:solidFill>
                <a:latin typeface="Arial"/>
                <a:cs typeface="Arial"/>
              </a:rPr>
              <a:t>SOCKS: Syphilis, osteosarcoma, child abuse, kinky hair, scurvy</a:t>
            </a:r>
          </a:p>
          <a:p>
            <a:pPr>
              <a:lnSpc>
                <a:spcPct val="80000"/>
              </a:lnSpc>
              <a:buFont typeface="Wingdings 2" pitchFamily="18" charset="2"/>
              <a:buNone/>
            </a:pPr>
            <a:r>
              <a:rPr lang="en-US" altLang="en-US" sz="1800">
                <a:solidFill>
                  <a:schemeClr val="bg1"/>
                </a:solidFill>
                <a:latin typeface="Arial" pitchFamily="34" charset="0"/>
              </a:rPr>
              <a:t> </a:t>
            </a:r>
          </a:p>
        </p:txBody>
      </p:sp>
      <p:pic>
        <p:nvPicPr>
          <p:cNvPr id="6" name="Picture 4" descr="1"/>
          <p:cNvPicPr>
            <a:picLocks noChangeAspect="1" noChangeArrowheads="1"/>
          </p:cNvPicPr>
          <p:nvPr/>
        </p:nvPicPr>
        <p:blipFill rotWithShape="1">
          <a:blip r:embed="rId2">
            <a:extLst>
              <a:ext uri="{28A0092B-C50C-407E-A947-70E740481C1C}">
                <a14:useLocalDpi xmlns:a14="http://schemas.microsoft.com/office/drawing/2010/main" val="0"/>
              </a:ext>
            </a:extLst>
          </a:blip>
          <a:srcRect l="54491" t="39666" r="22077" b="11452"/>
          <a:stretch/>
        </p:blipFill>
        <p:spPr bwMode="auto">
          <a:xfrm>
            <a:off x="6424179" y="997848"/>
            <a:ext cx="2367124" cy="4938337"/>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1">
            <a:extLst>
              <a:ext uri="{FF2B5EF4-FFF2-40B4-BE49-F238E27FC236}">
                <a16:creationId xmlns:a16="http://schemas.microsoft.com/office/drawing/2014/main" id="{4A6826A9-291E-A347-80CC-AA092828BC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102" t="27530" r="22240" b="11839"/>
          <a:stretch/>
        </p:blipFill>
        <p:spPr bwMode="auto">
          <a:xfrm>
            <a:off x="8848972" y="937184"/>
            <a:ext cx="2909207" cy="5239779"/>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77117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83" t="34743" r="40558" b="16568"/>
          <a:stretch/>
        </p:blipFill>
        <p:spPr bwMode="auto">
          <a:xfrm>
            <a:off x="2329000" y="1822319"/>
            <a:ext cx="3016974" cy="3613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748" t="23393" r="23369" b="13484"/>
          <a:stretch/>
        </p:blipFill>
        <p:spPr bwMode="auto">
          <a:xfrm>
            <a:off x="126245" y="2257746"/>
            <a:ext cx="2450403" cy="2956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49556" y="312649"/>
            <a:ext cx="10163446" cy="954107"/>
          </a:xfrm>
          <a:prstGeom prst="rect">
            <a:avLst/>
          </a:prstGeom>
          <a:noFill/>
        </p:spPr>
        <p:txBody>
          <a:bodyPr wrap="square" lIns="91440" tIns="45720" rIns="91440" bIns="45720" rtlCol="0" anchor="t">
            <a:spAutoFit/>
          </a:bodyPr>
          <a:lstStyle/>
          <a:p>
            <a:pPr algn="ctr">
              <a:defRPr/>
            </a:pPr>
            <a:r>
              <a:rPr kumimoji="0" lang="en-US" sz="2800" b="0" i="0" u="none" strike="noStrike" kern="1200" cap="none" spc="0" normalizeH="0" baseline="0" noProof="0">
                <a:ln>
                  <a:noFill/>
                </a:ln>
                <a:solidFill>
                  <a:schemeClr val="bg1"/>
                </a:solidFill>
                <a:effectLst/>
                <a:uLnTx/>
                <a:uFillTx/>
                <a:latin typeface="Calibri" panose="020F0502020204030204"/>
                <a:ea typeface="+mn-ea"/>
                <a:cs typeface="+mn-cs"/>
              </a:rPr>
              <a:t>9 month old male with fever</a:t>
            </a:r>
            <a:r>
              <a:rPr lang="en-US" sz="2800">
                <a:solidFill>
                  <a:schemeClr val="bg1"/>
                </a:solidFill>
                <a:latin typeface="Calibri" panose="020F0502020204030204"/>
              </a:rPr>
              <a:t>, Left hand &amp; Right foot swelling,</a:t>
            </a:r>
            <a:r>
              <a:rPr kumimoji="0" lang="en-US" sz="2800" b="0" i="0" u="none" strike="noStrike" kern="1200" cap="none" spc="0" normalizeH="0" baseline="0" noProof="0">
                <a:ln>
                  <a:noFill/>
                </a:ln>
                <a:solidFill>
                  <a:schemeClr val="bg1"/>
                </a:solidFill>
                <a:effectLst/>
                <a:uLnTx/>
                <a:uFillTx/>
                <a:latin typeface="Calibri" panose="020F0502020204030204"/>
                <a:ea typeface="+mn-ea"/>
                <a:cs typeface="+mn-cs"/>
              </a:rPr>
              <a:t> concern for osteomyelitis</a:t>
            </a:r>
            <a:endParaRPr lang="en-US" sz="2800" b="0" i="0" u="none" strike="noStrike" kern="1200" cap="none" spc="0" normalizeH="0" baseline="0" noProof="0">
              <a:ln>
                <a:noFill/>
              </a:ln>
              <a:solidFill>
                <a:schemeClr val="bg1"/>
              </a:solidFill>
              <a:effectLst/>
              <a:uLnTx/>
              <a:uFillTx/>
              <a:latin typeface="Calibri" panose="020F0502020204030204"/>
              <a:ea typeface="Calibri"/>
              <a:cs typeface="Calibri"/>
            </a:endParaRPr>
          </a:p>
        </p:txBody>
      </p:sp>
      <p:pic>
        <p:nvPicPr>
          <p:cNvPr id="4" name="Picture 2">
            <a:extLst>
              <a:ext uri="{FF2B5EF4-FFF2-40B4-BE49-F238E27FC236}">
                <a16:creationId xmlns:a16="http://schemas.microsoft.com/office/drawing/2014/main" id="{5C9564D0-59B4-CCF5-3FB9-5B222E6233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18" t="31481" r="18281" b="29804"/>
          <a:stretch/>
        </p:blipFill>
        <p:spPr bwMode="auto">
          <a:xfrm>
            <a:off x="7581322" y="1886485"/>
            <a:ext cx="4586731" cy="358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7067EA0D-E4B6-2764-2A18-A13A7DD334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363" t="23515" r="42961" b="8346"/>
          <a:stretch/>
        </p:blipFill>
        <p:spPr bwMode="auto">
          <a:xfrm>
            <a:off x="5814605" y="1684816"/>
            <a:ext cx="2392648" cy="4107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60496E8A-5D54-69B4-4973-2AE21D98D3A7}"/>
              </a:ext>
            </a:extLst>
          </p:cNvPr>
          <p:cNvSpPr txBox="1"/>
          <p:nvPr/>
        </p:nvSpPr>
        <p:spPr>
          <a:xfrm>
            <a:off x="208935" y="417870"/>
            <a:ext cx="1069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Calibri"/>
              </a:rPr>
              <a:t>CASE 4</a:t>
            </a:r>
          </a:p>
        </p:txBody>
      </p:sp>
      <p:sp>
        <p:nvSpPr>
          <p:cNvPr id="5" name="Arrow: Curved Right 4">
            <a:extLst>
              <a:ext uri="{FF2B5EF4-FFF2-40B4-BE49-F238E27FC236}">
                <a16:creationId xmlns:a16="http://schemas.microsoft.com/office/drawing/2014/main" id="{D64BD293-46DA-337C-E202-699BDE87B367}"/>
              </a:ext>
            </a:extLst>
          </p:cNvPr>
          <p:cNvSpPr/>
          <p:nvPr/>
        </p:nvSpPr>
        <p:spPr>
          <a:xfrm>
            <a:off x="2728451" y="3195483"/>
            <a:ext cx="307258" cy="749709"/>
          </a:xfrm>
          <a:prstGeom prst="curv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Right 8">
            <a:extLst>
              <a:ext uri="{FF2B5EF4-FFF2-40B4-BE49-F238E27FC236}">
                <a16:creationId xmlns:a16="http://schemas.microsoft.com/office/drawing/2014/main" id="{A05AC90D-283B-81B6-7E71-30C477C25B0E}"/>
              </a:ext>
            </a:extLst>
          </p:cNvPr>
          <p:cNvSpPr/>
          <p:nvPr/>
        </p:nvSpPr>
        <p:spPr>
          <a:xfrm rot="4740000">
            <a:off x="9623321" y="2101644"/>
            <a:ext cx="307258" cy="749709"/>
          </a:xfrm>
          <a:prstGeom prst="curv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4210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242" y="1556113"/>
            <a:ext cx="4316159" cy="481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645" r="23810"/>
          <a:stretch/>
        </p:blipFill>
        <p:spPr bwMode="auto">
          <a:xfrm>
            <a:off x="6511834" y="881301"/>
            <a:ext cx="3036570" cy="577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53248" y="206804"/>
            <a:ext cx="2659767" cy="6463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Calibri" panose="020F0502020204030204"/>
                <a:ea typeface="+mn-ea"/>
                <a:cs typeface="+mn-cs"/>
              </a:rPr>
              <a:t>4 weeks later</a:t>
            </a:r>
            <a:endParaRPr lang="en-US" sz="3600" b="0" i="0" u="none" strike="noStrike" kern="1200" cap="none" spc="0" normalizeH="0" baseline="0" noProof="0">
              <a:ln>
                <a:noFill/>
              </a:ln>
              <a:solidFill>
                <a:schemeClr val="bg1"/>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3781194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bg1"/>
                </a:solidFill>
              </a:rPr>
              <a:t>Sickle Cell Dactylitis	</a:t>
            </a:r>
          </a:p>
        </p:txBody>
      </p:sp>
      <p:sp>
        <p:nvSpPr>
          <p:cNvPr id="3" name="Content Placeholder 2"/>
          <p:cNvSpPr>
            <a:spLocks noGrp="1"/>
          </p:cNvSpPr>
          <p:nvPr>
            <p:ph idx="1"/>
          </p:nvPr>
        </p:nvSpPr>
        <p:spPr/>
        <p:txBody>
          <a:bodyPr>
            <a:normAutofit/>
          </a:bodyPr>
          <a:lstStyle/>
          <a:p>
            <a:r>
              <a:rPr lang="en-US">
                <a:solidFill>
                  <a:schemeClr val="bg1"/>
                </a:solidFill>
              </a:rPr>
              <a:t>AKA Hand Foot Syndrome</a:t>
            </a:r>
          </a:p>
          <a:p>
            <a:pPr lvl="1"/>
            <a:r>
              <a:rPr lang="en-US">
                <a:solidFill>
                  <a:schemeClr val="bg1"/>
                </a:solidFill>
              </a:rPr>
              <a:t>Due to marrow infarction of red marrow</a:t>
            </a:r>
          </a:p>
          <a:p>
            <a:r>
              <a:rPr lang="en-US">
                <a:solidFill>
                  <a:schemeClr val="bg1"/>
                </a:solidFill>
              </a:rPr>
              <a:t>Infants and young children </a:t>
            </a:r>
          </a:p>
          <a:p>
            <a:pPr lvl="1"/>
            <a:r>
              <a:rPr lang="en-US">
                <a:solidFill>
                  <a:schemeClr val="bg1"/>
                </a:solidFill>
              </a:rPr>
              <a:t>most common 6 months – 2 years</a:t>
            </a:r>
          </a:p>
          <a:p>
            <a:r>
              <a:rPr lang="en-US">
                <a:solidFill>
                  <a:schemeClr val="bg1"/>
                </a:solidFill>
              </a:rPr>
              <a:t>Acute onset of symmetric hand and foot swelling, +/- fever</a:t>
            </a:r>
          </a:p>
          <a:p>
            <a:r>
              <a:rPr lang="en-US">
                <a:solidFill>
                  <a:schemeClr val="bg1"/>
                </a:solidFill>
              </a:rPr>
              <a:t>XR: changes seen 7-10 days after onset of symptoms</a:t>
            </a:r>
          </a:p>
          <a:p>
            <a:pPr lvl="1"/>
            <a:r>
              <a:rPr lang="en-US">
                <a:solidFill>
                  <a:schemeClr val="bg1"/>
                </a:solidFill>
              </a:rPr>
              <a:t>Cortical thinning, bone destruction. </a:t>
            </a:r>
          </a:p>
          <a:p>
            <a:endParaRPr lang="en-US">
              <a:solidFill>
                <a:schemeClr val="bg1"/>
              </a:solidFill>
            </a:endParaRPr>
          </a:p>
          <a:p>
            <a:endParaRPr lang="en-US">
              <a:solidFill>
                <a:schemeClr val="bg1"/>
              </a:solidFill>
            </a:endParaRPr>
          </a:p>
          <a:p>
            <a:endParaRPr lang="en-US">
              <a:solidFill>
                <a:schemeClr val="bg1"/>
              </a:solidFill>
            </a:endParaRPr>
          </a:p>
        </p:txBody>
      </p:sp>
    </p:spTree>
    <p:extLst>
      <p:ext uri="{BB962C8B-B14F-4D97-AF65-F5344CB8AC3E}">
        <p14:creationId xmlns:p14="http://schemas.microsoft.com/office/powerpoint/2010/main" val="3560719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1BE5B-7C6B-B94F-A330-EF9900D343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08" r="20651"/>
          <a:stretch/>
        </p:blipFill>
        <p:spPr bwMode="auto">
          <a:xfrm>
            <a:off x="2286000" y="990600"/>
            <a:ext cx="3598138"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B9D03AC6-8F0A-B240-A7EE-FBF96F455489}"/>
              </a:ext>
            </a:extLst>
          </p:cNvPr>
          <p:cNvPicPr>
            <a:picLocks noChangeAspect="1"/>
          </p:cNvPicPr>
          <p:nvPr/>
        </p:nvPicPr>
        <p:blipFill rotWithShape="1">
          <a:blip r:embed="rId3">
            <a:extLst>
              <a:ext uri="{28A0092B-C50C-407E-A947-70E740481C1C}">
                <a14:useLocalDpi xmlns:a14="http://schemas.microsoft.com/office/drawing/2010/main" val="0"/>
              </a:ext>
            </a:extLst>
          </a:blip>
          <a:srcRect l="40120" b="14377"/>
          <a:stretch/>
        </p:blipFill>
        <p:spPr bwMode="auto">
          <a:xfrm>
            <a:off x="6096000" y="953090"/>
            <a:ext cx="3657600" cy="5229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E0CBF1-C9C0-2A41-7A91-4F6DA0CB8F7D}"/>
              </a:ext>
            </a:extLst>
          </p:cNvPr>
          <p:cNvSpPr txBox="1"/>
          <p:nvPr/>
        </p:nvSpPr>
        <p:spPr>
          <a:xfrm>
            <a:off x="503902" y="270387"/>
            <a:ext cx="18681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cs typeface="Calibri"/>
              </a:rPr>
              <a:t>CASE 5</a:t>
            </a:r>
          </a:p>
        </p:txBody>
      </p:sp>
      <p:sp>
        <p:nvSpPr>
          <p:cNvPr id="3" name="TextBox 2">
            <a:extLst>
              <a:ext uri="{FF2B5EF4-FFF2-40B4-BE49-F238E27FC236}">
                <a16:creationId xmlns:a16="http://schemas.microsoft.com/office/drawing/2014/main" id="{B5BEDAA8-46EA-3D74-3B2E-B516B3B0428B}"/>
              </a:ext>
            </a:extLst>
          </p:cNvPr>
          <p:cNvSpPr txBox="1"/>
          <p:nvPr/>
        </p:nvSpPr>
        <p:spPr>
          <a:xfrm>
            <a:off x="2679290" y="208935"/>
            <a:ext cx="66490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cs typeface="Calibri"/>
              </a:rPr>
              <a:t>Foreign Body Ingestion</a:t>
            </a:r>
          </a:p>
        </p:txBody>
      </p:sp>
    </p:spTree>
    <p:extLst>
      <p:ext uri="{BB962C8B-B14F-4D97-AF65-F5344CB8AC3E}">
        <p14:creationId xmlns:p14="http://schemas.microsoft.com/office/powerpoint/2010/main" val="627738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9C98-6569-1742-B9EB-40F5A25CADE2}"/>
              </a:ext>
            </a:extLst>
          </p:cNvPr>
          <p:cNvSpPr>
            <a:spLocks noGrp="1"/>
          </p:cNvSpPr>
          <p:nvPr>
            <p:ph type="title"/>
          </p:nvPr>
        </p:nvSpPr>
        <p:spPr/>
        <p:txBody>
          <a:bodyPr/>
          <a:lstStyle/>
          <a:p>
            <a:r>
              <a:rPr lang="en-US" dirty="0">
                <a:solidFill>
                  <a:schemeClr val="bg1"/>
                </a:solidFill>
              </a:rPr>
              <a:t>The foreign body represents: </a:t>
            </a:r>
          </a:p>
        </p:txBody>
      </p:sp>
      <p:sp>
        <p:nvSpPr>
          <p:cNvPr id="3" name="Content Placeholder 2">
            <a:extLst>
              <a:ext uri="{FF2B5EF4-FFF2-40B4-BE49-F238E27FC236}">
                <a16:creationId xmlns:a16="http://schemas.microsoft.com/office/drawing/2014/main" id="{98EA5315-4AF1-A345-9397-FD7FBC16E12B}"/>
              </a:ext>
            </a:extLst>
          </p:cNvPr>
          <p:cNvSpPr>
            <a:spLocks noGrp="1"/>
          </p:cNvSpPr>
          <p:nvPr>
            <p:ph idx="1"/>
          </p:nvPr>
        </p:nvSpPr>
        <p:spPr/>
        <p:txBody>
          <a:bodyPr vert="horz" lIns="91440" tIns="45720" rIns="91440" bIns="45720" rtlCol="0" anchor="t">
            <a:normAutofit/>
          </a:bodyPr>
          <a:lstStyle/>
          <a:p>
            <a:pPr marL="514350" indent="-514350">
              <a:buAutoNum type="alphaUcPeriod"/>
            </a:pPr>
            <a:r>
              <a:rPr lang="en-US">
                <a:solidFill>
                  <a:schemeClr val="bg1"/>
                </a:solidFill>
              </a:rPr>
              <a:t>Bracelet</a:t>
            </a:r>
            <a:endParaRPr lang="en-US">
              <a:solidFill>
                <a:schemeClr val="bg1"/>
              </a:solidFill>
              <a:cs typeface="Calibri" panose="020F0502020204030204"/>
            </a:endParaRPr>
          </a:p>
          <a:p>
            <a:pPr marL="0" indent="0">
              <a:buNone/>
            </a:pPr>
            <a:r>
              <a:rPr lang="en-US">
                <a:solidFill>
                  <a:schemeClr val="bg1"/>
                </a:solidFill>
              </a:rPr>
              <a:t>B.   Batteries</a:t>
            </a:r>
            <a:endParaRPr lang="en-US">
              <a:solidFill>
                <a:schemeClr val="bg1"/>
              </a:solidFill>
              <a:cs typeface="Calibri" panose="020F0502020204030204"/>
            </a:endParaRPr>
          </a:p>
          <a:p>
            <a:pPr marL="0" indent="0">
              <a:buNone/>
            </a:pPr>
            <a:r>
              <a:rPr lang="en-US">
                <a:solidFill>
                  <a:schemeClr val="bg1"/>
                </a:solidFill>
              </a:rPr>
              <a:t>C.   Magnets</a:t>
            </a:r>
            <a:endParaRPr lang="en-US">
              <a:solidFill>
                <a:schemeClr val="bg1"/>
              </a:solidFill>
              <a:cs typeface="Calibri" panose="020F0502020204030204"/>
            </a:endParaRPr>
          </a:p>
          <a:p>
            <a:pPr marL="0" indent="0">
              <a:buNone/>
            </a:pPr>
            <a:r>
              <a:rPr lang="en-US">
                <a:solidFill>
                  <a:schemeClr val="bg1"/>
                </a:solidFill>
                <a:cs typeface="Calibri" panose="020F0502020204030204"/>
              </a:rPr>
              <a:t>D.   Legos</a:t>
            </a:r>
          </a:p>
          <a:p>
            <a:endParaRPr lang="en-US">
              <a:solidFill>
                <a:schemeClr val="bg1"/>
              </a:solidFill>
              <a:cs typeface="Calibri" panose="020F0502020204030204"/>
            </a:endParaRPr>
          </a:p>
        </p:txBody>
      </p:sp>
      <p:pic>
        <p:nvPicPr>
          <p:cNvPr id="5" name="Picture 4">
            <a:extLst>
              <a:ext uri="{FF2B5EF4-FFF2-40B4-BE49-F238E27FC236}">
                <a16:creationId xmlns:a16="http://schemas.microsoft.com/office/drawing/2014/main" id="{0F149814-FF32-A9DA-CD38-B267362834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08" r="20651"/>
          <a:stretch/>
        </p:blipFill>
        <p:spPr bwMode="auto">
          <a:xfrm>
            <a:off x="7914967" y="1113503"/>
            <a:ext cx="3598138"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241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FEC6-C065-F9EB-ECDA-6592D4088A45}"/>
              </a:ext>
            </a:extLst>
          </p:cNvPr>
          <p:cNvSpPr>
            <a:spLocks noGrp="1"/>
          </p:cNvSpPr>
          <p:nvPr>
            <p:ph type="title"/>
          </p:nvPr>
        </p:nvSpPr>
        <p:spPr/>
        <p:txBody>
          <a:bodyPr/>
          <a:lstStyle/>
          <a:p>
            <a:r>
              <a:rPr lang="en-US" dirty="0">
                <a:cs typeface="Calibri"/>
              </a:rPr>
              <a:t>Objectives</a:t>
            </a:r>
            <a:endParaRPr lang="en-US" dirty="0"/>
          </a:p>
        </p:txBody>
      </p:sp>
      <p:sp>
        <p:nvSpPr>
          <p:cNvPr id="3" name="Content Placeholder 2">
            <a:extLst>
              <a:ext uri="{FF2B5EF4-FFF2-40B4-BE49-F238E27FC236}">
                <a16:creationId xmlns:a16="http://schemas.microsoft.com/office/drawing/2014/main" id="{69AF7F99-FB85-FF3E-064B-C3260A501643}"/>
              </a:ext>
            </a:extLst>
          </p:cNvPr>
          <p:cNvSpPr>
            <a:spLocks noGrp="1"/>
          </p:cNvSpPr>
          <p:nvPr>
            <p:ph idx="1"/>
          </p:nvPr>
        </p:nvSpPr>
        <p:spPr/>
        <p:txBody>
          <a:bodyPr vert="horz" lIns="91440" tIns="45720" rIns="91440" bIns="45720" rtlCol="0" anchor="t">
            <a:normAutofit/>
          </a:bodyPr>
          <a:lstStyle/>
          <a:p>
            <a:pPr marL="95885" indent="-95885"/>
            <a:r>
              <a:rPr lang="en-US" sz="2400" dirty="0">
                <a:latin typeface="Calibri"/>
                <a:cs typeface="Calibri"/>
              </a:rPr>
              <a:t>Recognize uncommonly encountered imaging findings in pediatric patients</a:t>
            </a:r>
          </a:p>
          <a:p>
            <a:pPr marL="95885" indent="-95885"/>
            <a:r>
              <a:rPr lang="en-US" sz="2400" dirty="0">
                <a:latin typeface="Calibri"/>
                <a:cs typeface="Calibri"/>
              </a:rPr>
              <a:t>Understand the imaging work up of several rare diseases</a:t>
            </a:r>
          </a:p>
          <a:p>
            <a:pPr marL="95885" indent="-95885"/>
            <a:r>
              <a:rPr lang="en-US" sz="2400" dirty="0">
                <a:latin typeface="Calibri"/>
                <a:cs typeface="Calibri"/>
              </a:rPr>
              <a:t>Be aware of some imaging pitfalls when imaging pediatric patients in children in the urgent care setting</a:t>
            </a:r>
          </a:p>
          <a:p>
            <a:pPr marL="95885" indent="-95885"/>
            <a:r>
              <a:rPr lang="en-US" sz="2400">
                <a:latin typeface="Calibri"/>
                <a:cs typeface="Calibri"/>
              </a:rPr>
              <a:t>Case based, interactive format</a:t>
            </a:r>
            <a:endParaRPr lang="en-US" sz="2400" dirty="0"/>
          </a:p>
        </p:txBody>
      </p:sp>
      <p:sp>
        <p:nvSpPr>
          <p:cNvPr id="4" name="Slide Number Placeholder 3">
            <a:extLst>
              <a:ext uri="{FF2B5EF4-FFF2-40B4-BE49-F238E27FC236}">
                <a16:creationId xmlns:a16="http://schemas.microsoft.com/office/drawing/2014/main" id="{C408CB41-174A-BC8A-0BED-E0D3238CA730}"/>
              </a:ext>
            </a:extLst>
          </p:cNvPr>
          <p:cNvSpPr>
            <a:spLocks noGrp="1"/>
          </p:cNvSpPr>
          <p:nvPr>
            <p:ph type="sldNum" sz="quarter" idx="4"/>
          </p:nvPr>
        </p:nvSpPr>
        <p:spPr/>
        <p:txBody>
          <a:bodyPr/>
          <a:lstStyle/>
          <a:p>
            <a:fld id="{53EDEC15-6757-1842-81B7-3B7BFAA1573D}" type="slidenum">
              <a:rPr lang="en-US" smtClean="0"/>
              <a:pPr/>
              <a:t>3</a:t>
            </a:fld>
            <a:endParaRPr lang="en-US"/>
          </a:p>
        </p:txBody>
      </p:sp>
      <p:sp>
        <p:nvSpPr>
          <p:cNvPr id="5" name="Footer Placeholder 4">
            <a:extLst>
              <a:ext uri="{FF2B5EF4-FFF2-40B4-BE49-F238E27FC236}">
                <a16:creationId xmlns:a16="http://schemas.microsoft.com/office/drawing/2014/main" id="{3AE8400D-56AC-E298-B001-0282E931E846}"/>
              </a:ext>
            </a:extLst>
          </p:cNvPr>
          <p:cNvSpPr>
            <a:spLocks noGrp="1"/>
          </p:cNvSpPr>
          <p:nvPr>
            <p:ph type="ftr" sz="quarter" idx="3"/>
          </p:nvPr>
        </p:nvSpPr>
        <p:spPr/>
        <p:txBody>
          <a:bodyPr/>
          <a:lstStyle/>
          <a:p>
            <a:r>
              <a:rPr lang="en-US"/>
              <a:t>© 2023 Urgent Care Association</a:t>
            </a:r>
          </a:p>
        </p:txBody>
      </p:sp>
    </p:spTree>
    <p:extLst>
      <p:ext uri="{BB962C8B-B14F-4D97-AF65-F5344CB8AC3E}">
        <p14:creationId xmlns:p14="http://schemas.microsoft.com/office/powerpoint/2010/main" val="3112196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9C98-6569-1742-B9EB-40F5A25CADE2}"/>
              </a:ext>
            </a:extLst>
          </p:cNvPr>
          <p:cNvSpPr>
            <a:spLocks noGrp="1"/>
          </p:cNvSpPr>
          <p:nvPr>
            <p:ph type="title"/>
          </p:nvPr>
        </p:nvSpPr>
        <p:spPr/>
        <p:txBody>
          <a:bodyPr/>
          <a:lstStyle/>
          <a:p>
            <a:r>
              <a:rPr lang="en-US" dirty="0">
                <a:solidFill>
                  <a:schemeClr val="bg1"/>
                </a:solidFill>
              </a:rPr>
              <a:t>The foreign body represents: </a:t>
            </a:r>
          </a:p>
        </p:txBody>
      </p:sp>
      <p:sp>
        <p:nvSpPr>
          <p:cNvPr id="3" name="Content Placeholder 2">
            <a:extLst>
              <a:ext uri="{FF2B5EF4-FFF2-40B4-BE49-F238E27FC236}">
                <a16:creationId xmlns:a16="http://schemas.microsoft.com/office/drawing/2014/main" id="{98EA5315-4AF1-A345-9397-FD7FBC16E12B}"/>
              </a:ext>
            </a:extLst>
          </p:cNvPr>
          <p:cNvSpPr>
            <a:spLocks noGrp="1"/>
          </p:cNvSpPr>
          <p:nvPr>
            <p:ph idx="1"/>
          </p:nvPr>
        </p:nvSpPr>
        <p:spPr/>
        <p:txBody>
          <a:bodyPr vert="horz" lIns="91440" tIns="45720" rIns="91440" bIns="45720" rtlCol="0" anchor="t">
            <a:normAutofit/>
          </a:bodyPr>
          <a:lstStyle/>
          <a:p>
            <a:pPr marL="514350" indent="-514350">
              <a:buAutoNum type="alphaUcPeriod"/>
            </a:pPr>
            <a:r>
              <a:rPr lang="en-US" dirty="0">
                <a:solidFill>
                  <a:schemeClr val="bg1"/>
                </a:solidFill>
              </a:rPr>
              <a:t>Bracelet</a:t>
            </a:r>
            <a:endParaRPr lang="en-US" dirty="0">
              <a:solidFill>
                <a:schemeClr val="bg1"/>
              </a:solidFill>
              <a:cs typeface="Calibri" panose="020F0502020204030204"/>
            </a:endParaRPr>
          </a:p>
          <a:p>
            <a:pPr marL="0" indent="0">
              <a:buNone/>
            </a:pPr>
            <a:r>
              <a:rPr lang="en-US" dirty="0">
                <a:solidFill>
                  <a:schemeClr val="bg1"/>
                </a:solidFill>
              </a:rPr>
              <a:t>B.   Batteries</a:t>
            </a:r>
            <a:endParaRPr lang="en-US" dirty="0">
              <a:solidFill>
                <a:schemeClr val="bg1"/>
              </a:solidFill>
              <a:cs typeface="Calibri" panose="020F0502020204030204"/>
            </a:endParaRPr>
          </a:p>
          <a:p>
            <a:pPr marL="0" indent="0">
              <a:buNone/>
            </a:pPr>
            <a:r>
              <a:rPr lang="en-US" dirty="0">
                <a:highlight>
                  <a:srgbClr val="FFFF00"/>
                </a:highlight>
              </a:rPr>
              <a:t>C.   Magnets</a:t>
            </a:r>
            <a:endParaRPr lang="en-US">
              <a:highlight>
                <a:srgbClr val="FFFF00"/>
              </a:highlight>
              <a:cs typeface="Calibri" panose="020F0502020204030204"/>
            </a:endParaRPr>
          </a:p>
          <a:p>
            <a:pPr marL="0" indent="0">
              <a:buNone/>
            </a:pPr>
            <a:r>
              <a:rPr lang="en-US" dirty="0">
                <a:solidFill>
                  <a:schemeClr val="bg1"/>
                </a:solidFill>
                <a:cs typeface="Calibri" panose="020F0502020204030204"/>
              </a:rPr>
              <a:t>D.   Legos</a:t>
            </a:r>
          </a:p>
          <a:p>
            <a:endParaRPr lang="en-US">
              <a:solidFill>
                <a:schemeClr val="bg1"/>
              </a:solidFill>
              <a:cs typeface="Calibri" panose="020F0502020204030204"/>
            </a:endParaRPr>
          </a:p>
        </p:txBody>
      </p:sp>
      <p:pic>
        <p:nvPicPr>
          <p:cNvPr id="5" name="Picture 4">
            <a:extLst>
              <a:ext uri="{FF2B5EF4-FFF2-40B4-BE49-F238E27FC236}">
                <a16:creationId xmlns:a16="http://schemas.microsoft.com/office/drawing/2014/main" id="{0F149814-FF32-A9DA-CD38-B267362834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08" r="20651"/>
          <a:stretch/>
        </p:blipFill>
        <p:spPr bwMode="auto">
          <a:xfrm>
            <a:off x="7914967" y="1113503"/>
            <a:ext cx="3598138"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909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IMG_06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906" y="1600201"/>
            <a:ext cx="3712494" cy="27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MG_066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69" t="13447" r="27451" b="13342"/>
          <a:stretch/>
        </p:blipFill>
        <p:spPr bwMode="auto">
          <a:xfrm>
            <a:off x="4150738" y="1600201"/>
            <a:ext cx="2554863" cy="275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981200" y="0"/>
            <a:ext cx="8229600" cy="1143000"/>
          </a:xfrm>
        </p:spPr>
        <p:txBody>
          <a:bodyPr>
            <a:noAutofit/>
          </a:bodyPr>
          <a:lstStyle/>
          <a:p>
            <a:pPr algn="ctr"/>
            <a:r>
              <a:rPr lang="en-US" sz="4000">
                <a:solidFill>
                  <a:schemeClr val="bg1"/>
                </a:solidFill>
                <a:latin typeface="+mn-lt"/>
              </a:rPr>
              <a:t>Ingestion of magnet foreign bodies </a:t>
            </a:r>
            <a:r>
              <a:rPr lang="en-US" sz="4000">
                <a:solidFill>
                  <a:schemeClr val="bg1"/>
                </a:solidFill>
                <a:latin typeface="+mn-lt"/>
                <a:sym typeface="Wingdings"/>
              </a:rPr>
              <a:t> multiple bowel perforations</a:t>
            </a:r>
            <a:endParaRPr lang="en-US" sz="4000">
              <a:solidFill>
                <a:schemeClr val="bg1"/>
              </a:solidFill>
              <a:latin typeface="+mn-lt"/>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4321" t="8241" r="23914" b="19117"/>
          <a:stretch/>
        </p:blipFill>
        <p:spPr bwMode="auto">
          <a:xfrm>
            <a:off x="1545771" y="1509486"/>
            <a:ext cx="2539186" cy="298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81200" y="5029201"/>
            <a:ext cx="7924800" cy="1569660"/>
          </a:xfrm>
          <a:prstGeom prst="rect">
            <a:avLst/>
          </a:prstGeom>
          <a:noFill/>
        </p:spPr>
        <p:txBody>
          <a:bodyPr wrap="square" rtlCol="0">
            <a:spAutoFit/>
          </a:bodyPr>
          <a:lstStyle/>
          <a:p>
            <a:pPr marL="285750" indent="-285750">
              <a:buFont typeface="Arial" charset="0"/>
              <a:buChar char="•"/>
            </a:pPr>
            <a:r>
              <a:rPr lang="en-US" sz="2400">
                <a:solidFill>
                  <a:schemeClr val="bg1"/>
                </a:solidFill>
              </a:rPr>
              <a:t>Ingestion of multiple magnets is an ominous scenario</a:t>
            </a:r>
          </a:p>
          <a:p>
            <a:r>
              <a:rPr lang="en-US" sz="2400">
                <a:solidFill>
                  <a:schemeClr val="bg1"/>
                </a:solidFill>
              </a:rPr>
              <a:t>	</a:t>
            </a:r>
          </a:p>
          <a:p>
            <a:pPr marL="285750" indent="-285750">
              <a:buFont typeface="Arial" charset="0"/>
              <a:buChar char="•"/>
            </a:pPr>
            <a:r>
              <a:rPr lang="en-US" sz="2400">
                <a:solidFill>
                  <a:schemeClr val="bg1"/>
                </a:solidFill>
              </a:rPr>
              <a:t>Located in different bowel loops, attract each other </a:t>
            </a:r>
            <a:r>
              <a:rPr lang="en-US" sz="2400">
                <a:solidFill>
                  <a:schemeClr val="bg1"/>
                </a:solidFill>
                <a:sym typeface="Wingdings"/>
              </a:rPr>
              <a:t> pressure necrosis 	 bowel perforation.</a:t>
            </a:r>
          </a:p>
        </p:txBody>
      </p:sp>
    </p:spTree>
    <p:extLst>
      <p:ext uri="{BB962C8B-B14F-4D97-AF65-F5344CB8AC3E}">
        <p14:creationId xmlns:p14="http://schemas.microsoft.com/office/powerpoint/2010/main" val="2607210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850" y="1905000"/>
            <a:ext cx="5689600" cy="46731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850" y="12700"/>
            <a:ext cx="5689600" cy="1785300"/>
          </a:xfrm>
          <a:prstGeom prst="rect">
            <a:avLst/>
          </a:prstGeom>
        </p:spPr>
      </p:pic>
    </p:spTree>
    <p:extLst>
      <p:ext uri="{BB962C8B-B14F-4D97-AF65-F5344CB8AC3E}">
        <p14:creationId xmlns:p14="http://schemas.microsoft.com/office/powerpoint/2010/main" val="1765084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4526" y="838200"/>
            <a:ext cx="4501805" cy="5467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63" t="26884" r="7610" b="41414"/>
          <a:stretch/>
        </p:blipFill>
        <p:spPr bwMode="auto">
          <a:xfrm>
            <a:off x="4381500" y="2522898"/>
            <a:ext cx="7600950"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Image result for button batt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1" y="742950"/>
            <a:ext cx="5337175" cy="35598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10582" y="69134"/>
            <a:ext cx="8836741" cy="461665"/>
          </a:xfrm>
          <a:prstGeom prst="rect">
            <a:avLst/>
          </a:prstGeom>
          <a:noFill/>
        </p:spPr>
        <p:txBody>
          <a:bodyPr wrap="square" lIns="91440" tIns="45720" rIns="91440" bIns="45720" rtlCol="0" anchor="t">
            <a:spAutoFit/>
          </a:bodyPr>
          <a:lstStyle/>
          <a:p>
            <a:r>
              <a:rPr lang="en-US" sz="2400">
                <a:solidFill>
                  <a:schemeClr val="bg1"/>
                </a:solidFill>
                <a:ea typeface="+mn-lt"/>
                <a:cs typeface="+mn-lt"/>
              </a:rPr>
              <a:t>Companion case: </a:t>
            </a:r>
            <a:r>
              <a:rPr lang="en-US" sz="2400">
                <a:solidFill>
                  <a:schemeClr val="bg1"/>
                </a:solidFill>
              </a:rPr>
              <a:t>10 month old with foreign body ingestion</a:t>
            </a:r>
            <a:endParaRPr lang="en-US">
              <a:solidFill>
                <a:schemeClr val="bg1"/>
              </a:solidFill>
              <a:cs typeface="Calibri"/>
            </a:endParaRPr>
          </a:p>
        </p:txBody>
      </p:sp>
      <p:sp>
        <p:nvSpPr>
          <p:cNvPr id="4" name="TextBox 3">
            <a:extLst>
              <a:ext uri="{FF2B5EF4-FFF2-40B4-BE49-F238E27FC236}">
                <a16:creationId xmlns:a16="http://schemas.microsoft.com/office/drawing/2014/main" id="{E255484E-BBF8-C7F9-A905-F8C2FAC0D4D5}"/>
              </a:ext>
            </a:extLst>
          </p:cNvPr>
          <p:cNvSpPr txBox="1"/>
          <p:nvPr/>
        </p:nvSpPr>
        <p:spPr>
          <a:xfrm>
            <a:off x="368709" y="356419"/>
            <a:ext cx="51250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bg1"/>
              </a:solidFill>
              <a:cs typeface="Calibri"/>
            </a:endParaRPr>
          </a:p>
        </p:txBody>
      </p:sp>
    </p:spTree>
    <p:extLst>
      <p:ext uri="{BB962C8B-B14F-4D97-AF65-F5344CB8AC3E}">
        <p14:creationId xmlns:p14="http://schemas.microsoft.com/office/powerpoint/2010/main" val="105973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4"/>
          <p:cNvPicPr>
            <a:picLocks noChangeAspect="1" noChangeArrowheads="1"/>
          </p:cNvPicPr>
          <p:nvPr/>
        </p:nvPicPr>
        <p:blipFill>
          <a:blip r:embed="rId3" cstate="print"/>
          <a:srcRect l="19780" r="26519"/>
          <a:stretch>
            <a:fillRect/>
          </a:stretch>
        </p:blipFill>
        <p:spPr bwMode="auto">
          <a:xfrm>
            <a:off x="2165468" y="2166008"/>
            <a:ext cx="4127337" cy="4018879"/>
          </a:xfrm>
          <a:prstGeom prst="rect">
            <a:avLst/>
          </a:prstGeom>
          <a:noFill/>
          <a:ln w="9525">
            <a:noFill/>
            <a:miter lim="800000"/>
            <a:headEnd/>
            <a:tailEnd/>
          </a:ln>
        </p:spPr>
      </p:pic>
      <p:pic>
        <p:nvPicPr>
          <p:cNvPr id="111619" name="Picture 5"/>
          <p:cNvPicPr>
            <a:picLocks noChangeAspect="1" noChangeArrowheads="1"/>
          </p:cNvPicPr>
          <p:nvPr/>
        </p:nvPicPr>
        <p:blipFill>
          <a:blip r:embed="rId4" cstate="print"/>
          <a:srcRect l="23456" r="21020" b="3179"/>
          <a:stretch>
            <a:fillRect/>
          </a:stretch>
        </p:blipFill>
        <p:spPr bwMode="auto">
          <a:xfrm>
            <a:off x="6437634" y="2550958"/>
            <a:ext cx="3452479" cy="3147571"/>
          </a:xfrm>
          <a:prstGeom prst="rect">
            <a:avLst/>
          </a:prstGeom>
          <a:noFill/>
          <a:ln w="9525">
            <a:noFill/>
            <a:miter lim="800000"/>
            <a:headEnd/>
            <a:tailEnd/>
          </a:ln>
        </p:spPr>
      </p:pic>
      <p:grpSp>
        <p:nvGrpSpPr>
          <p:cNvPr id="3" name="Group 2"/>
          <p:cNvGrpSpPr/>
          <p:nvPr/>
        </p:nvGrpSpPr>
        <p:grpSpPr>
          <a:xfrm>
            <a:off x="2165468" y="2166008"/>
            <a:ext cx="8081470" cy="4057979"/>
            <a:chOff x="872898" y="1819885"/>
            <a:chExt cx="8081470" cy="4057979"/>
          </a:xfrm>
        </p:grpSpPr>
        <p:pic>
          <p:nvPicPr>
            <p:cNvPr id="4" name="Picture 4"/>
            <p:cNvPicPr>
              <a:picLocks noChangeAspect="1" noChangeArrowheads="1"/>
            </p:cNvPicPr>
            <p:nvPr/>
          </p:nvPicPr>
          <p:blipFill rotWithShape="1">
            <a:blip r:embed="rId3" cstate="print"/>
            <a:srcRect l="19780" t="48431" r="26519"/>
            <a:stretch/>
          </p:blipFill>
          <p:spPr bwMode="auto">
            <a:xfrm>
              <a:off x="872898" y="1819885"/>
              <a:ext cx="8081470" cy="4057979"/>
            </a:xfrm>
            <a:prstGeom prst="rect">
              <a:avLst/>
            </a:prstGeom>
            <a:noFill/>
            <a:ln w="9525">
              <a:noFill/>
              <a:miter lim="800000"/>
              <a:headEnd/>
              <a:tailEnd/>
            </a:ln>
          </p:spPr>
        </p:pic>
        <p:sp>
          <p:nvSpPr>
            <p:cNvPr id="2" name="Oval 1"/>
            <p:cNvSpPr/>
            <p:nvPr/>
          </p:nvSpPr>
          <p:spPr>
            <a:xfrm>
              <a:off x="3200400" y="3505200"/>
              <a:ext cx="1905000" cy="1981200"/>
            </a:xfrm>
            <a:prstGeom prst="ellipse">
              <a:avLst/>
            </a:prstGeom>
            <a:solidFill>
              <a:schemeClr val="accent1">
                <a:alpha val="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5" name="TextBox 4"/>
          <p:cNvSpPr txBox="1"/>
          <p:nvPr/>
        </p:nvSpPr>
        <p:spPr>
          <a:xfrm>
            <a:off x="2455607" y="783772"/>
            <a:ext cx="7187095" cy="461665"/>
          </a:xfrm>
          <a:prstGeom prst="rect">
            <a:avLst/>
          </a:prstGeom>
          <a:noFill/>
        </p:spPr>
        <p:txBody>
          <a:bodyPr wrap="square" lIns="91440" tIns="45720" rIns="91440" bIns="45720" rtlCol="0" anchor="t">
            <a:spAutoFit/>
          </a:bodyPr>
          <a:lstStyle/>
          <a:p>
            <a:r>
              <a:rPr lang="en-US" sz="2400" dirty="0">
                <a:solidFill>
                  <a:schemeClr val="bg1"/>
                </a:solidFill>
              </a:rPr>
              <a:t>Companion case:  9 year old autistic male with emesis</a:t>
            </a:r>
          </a:p>
        </p:txBody>
      </p:sp>
      <p:sp>
        <p:nvSpPr>
          <p:cNvPr id="8" name="Title 1" descr="Wide upward diagonal"/>
          <p:cNvSpPr txBox="1">
            <a:spLocks/>
          </p:cNvSpPr>
          <p:nvPr/>
        </p:nvSpPr>
        <p:spPr bwMode="auto">
          <a:xfrm>
            <a:off x="3556819" y="388023"/>
            <a:ext cx="4876800" cy="6263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3600">
                <a:solidFill>
                  <a:schemeClr val="bg1"/>
                </a:solidFill>
                <a:effectLst>
                  <a:outerShdw blurRad="38100" dist="38100" dir="2700000" algn="tl">
                    <a:srgbClr val="808080"/>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600">
                <a:solidFill>
                  <a:schemeClr val="bg1"/>
                </a:solidFill>
                <a:effectLst>
                  <a:outerShdw blurRad="38100" dist="38100" dir="2700000" algn="tl">
                    <a:srgbClr val="808080"/>
                  </a:outerShdw>
                </a:effectLst>
                <a:latin typeface="Comic Sans MS" pitchFamily="66" charset="0"/>
              </a:defRPr>
            </a:lvl2pPr>
            <a:lvl3pPr algn="ctr" rtl="0" eaLnBrk="0" fontAlgn="base" hangingPunct="0">
              <a:spcBef>
                <a:spcPct val="0"/>
              </a:spcBef>
              <a:spcAft>
                <a:spcPct val="0"/>
              </a:spcAft>
              <a:defRPr sz="3600">
                <a:solidFill>
                  <a:schemeClr val="bg1"/>
                </a:solidFill>
                <a:effectLst>
                  <a:outerShdw blurRad="38100" dist="38100" dir="2700000" algn="tl">
                    <a:srgbClr val="808080"/>
                  </a:outerShdw>
                </a:effectLst>
                <a:latin typeface="Comic Sans MS" pitchFamily="66" charset="0"/>
              </a:defRPr>
            </a:lvl3pPr>
            <a:lvl4pPr algn="ctr" rtl="0" eaLnBrk="0" fontAlgn="base" hangingPunct="0">
              <a:spcBef>
                <a:spcPct val="0"/>
              </a:spcBef>
              <a:spcAft>
                <a:spcPct val="0"/>
              </a:spcAft>
              <a:defRPr sz="3600">
                <a:solidFill>
                  <a:schemeClr val="bg1"/>
                </a:solidFill>
                <a:effectLst>
                  <a:outerShdw blurRad="38100" dist="38100" dir="2700000" algn="tl">
                    <a:srgbClr val="808080"/>
                  </a:outerShdw>
                </a:effectLst>
                <a:latin typeface="Comic Sans MS" pitchFamily="66" charset="0"/>
              </a:defRPr>
            </a:lvl4pPr>
            <a:lvl5pPr algn="ctr" rtl="0" eaLnBrk="0" fontAlgn="base" hangingPunct="0">
              <a:spcBef>
                <a:spcPct val="0"/>
              </a:spcBef>
              <a:spcAft>
                <a:spcPct val="0"/>
              </a:spcAft>
              <a:defRPr sz="3600">
                <a:solidFill>
                  <a:schemeClr val="bg1"/>
                </a:solidFill>
                <a:effectLst>
                  <a:outerShdw blurRad="38100" dist="38100" dir="2700000" algn="tl">
                    <a:srgbClr val="808080"/>
                  </a:outerShdw>
                </a:effectLst>
                <a:latin typeface="Comic Sans MS" pitchFamily="66" charset="0"/>
              </a:defRPr>
            </a:lvl5pPr>
            <a:lvl6pPr marL="457200" algn="ctr" rtl="0" fontAlgn="base">
              <a:spcBef>
                <a:spcPct val="0"/>
              </a:spcBef>
              <a:spcAft>
                <a:spcPct val="0"/>
              </a:spcAft>
              <a:defRPr sz="3600">
                <a:solidFill>
                  <a:schemeClr val="bg1"/>
                </a:solidFill>
                <a:effectLst>
                  <a:outerShdw blurRad="38100" dist="38100" dir="2700000" algn="tl">
                    <a:srgbClr val="808080"/>
                  </a:outerShdw>
                </a:effectLst>
                <a:latin typeface="Comic Sans MS" pitchFamily="66" charset="0"/>
              </a:defRPr>
            </a:lvl6pPr>
            <a:lvl7pPr marL="914400" algn="ctr" rtl="0" fontAlgn="base">
              <a:spcBef>
                <a:spcPct val="0"/>
              </a:spcBef>
              <a:spcAft>
                <a:spcPct val="0"/>
              </a:spcAft>
              <a:defRPr sz="3600">
                <a:solidFill>
                  <a:schemeClr val="bg1"/>
                </a:solidFill>
                <a:effectLst>
                  <a:outerShdw blurRad="38100" dist="38100" dir="2700000" algn="tl">
                    <a:srgbClr val="808080"/>
                  </a:outerShdw>
                </a:effectLst>
                <a:latin typeface="Comic Sans MS" pitchFamily="66" charset="0"/>
              </a:defRPr>
            </a:lvl7pPr>
            <a:lvl8pPr marL="1371600" algn="ctr" rtl="0" fontAlgn="base">
              <a:spcBef>
                <a:spcPct val="0"/>
              </a:spcBef>
              <a:spcAft>
                <a:spcPct val="0"/>
              </a:spcAft>
              <a:defRPr sz="3600">
                <a:solidFill>
                  <a:schemeClr val="bg1"/>
                </a:solidFill>
                <a:effectLst>
                  <a:outerShdw blurRad="38100" dist="38100" dir="2700000" algn="tl">
                    <a:srgbClr val="808080"/>
                  </a:outerShdw>
                </a:effectLst>
                <a:latin typeface="Comic Sans MS" pitchFamily="66" charset="0"/>
              </a:defRPr>
            </a:lvl8pPr>
            <a:lvl9pPr marL="1828800" algn="ctr" rtl="0" fontAlgn="base">
              <a:spcBef>
                <a:spcPct val="0"/>
              </a:spcBef>
              <a:spcAft>
                <a:spcPct val="0"/>
              </a:spcAft>
              <a:defRPr sz="3600">
                <a:solidFill>
                  <a:schemeClr val="bg1"/>
                </a:solidFill>
                <a:effectLst>
                  <a:outerShdw blurRad="38100" dist="38100" dir="2700000" algn="tl">
                    <a:srgbClr val="808080"/>
                  </a:outerShdw>
                </a:effectLst>
                <a:latin typeface="Comic Sans MS" pitchFamily="66" charset="0"/>
              </a:defRPr>
            </a:lvl9pPr>
          </a:lstStyle>
          <a:p>
            <a:pPr>
              <a:buFontTx/>
              <a:buNone/>
              <a:defRPr/>
            </a:pPr>
            <a:endParaRPr lang="en-US" kern="0">
              <a:latin typeface="+mn-lt"/>
            </a:endParaRPr>
          </a:p>
        </p:txBody>
      </p:sp>
    </p:spTree>
    <p:extLst>
      <p:ext uri="{BB962C8B-B14F-4D97-AF65-F5344CB8AC3E}">
        <p14:creationId xmlns:p14="http://schemas.microsoft.com/office/powerpoint/2010/main" val="248646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31496" r="25984"/>
          <a:stretch>
            <a:fillRect/>
          </a:stretch>
        </p:blipFill>
        <p:spPr bwMode="auto">
          <a:xfrm>
            <a:off x="2667000" y="1714502"/>
            <a:ext cx="3301604" cy="35075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27559" r="26772"/>
          <a:stretch>
            <a:fillRect/>
          </a:stretch>
        </p:blipFill>
        <p:spPr bwMode="auto">
          <a:xfrm>
            <a:off x="5924550" y="1714500"/>
            <a:ext cx="3486150" cy="3486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443" name="Title 1"/>
          <p:cNvSpPr>
            <a:spLocks noGrp="1"/>
          </p:cNvSpPr>
          <p:nvPr>
            <p:ph type="title"/>
          </p:nvPr>
        </p:nvSpPr>
        <p:spPr>
          <a:xfrm>
            <a:off x="2803923" y="820342"/>
            <a:ext cx="7662863" cy="857251"/>
          </a:xfrm>
        </p:spPr>
        <p:txBody>
          <a:bodyPr/>
          <a:lstStyle/>
          <a:p>
            <a:pPr eaLnBrk="1" hangingPunct="1"/>
            <a:r>
              <a:rPr lang="en-US" altLang="en-US" sz="2400">
                <a:latin typeface="Calibri" pitchFamily="34" charset="0"/>
              </a:rPr>
              <a:t>Companion case, 9 y/o autistic male with emesis</a:t>
            </a:r>
          </a:p>
        </p:txBody>
      </p:sp>
    </p:spTree>
    <p:extLst>
      <p:ext uri="{BB962C8B-B14F-4D97-AF65-F5344CB8AC3E}">
        <p14:creationId xmlns:p14="http://schemas.microsoft.com/office/powerpoint/2010/main" val="341255789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l="31102" t="23856" r="31102" b="18628"/>
          <a:stretch>
            <a:fillRect/>
          </a:stretch>
        </p:blipFill>
        <p:spPr bwMode="auto">
          <a:xfrm>
            <a:off x="2758679" y="3414712"/>
            <a:ext cx="3456384"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272" t="23736" r="31889" b="20562"/>
          <a:stretch/>
        </p:blipFill>
        <p:spPr bwMode="auto">
          <a:xfrm>
            <a:off x="2770585" y="1071563"/>
            <a:ext cx="3429000" cy="2343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847" t="22417" r="26265" b="17842"/>
          <a:stretch/>
        </p:blipFill>
        <p:spPr bwMode="auto">
          <a:xfrm>
            <a:off x="6215062" y="2441972"/>
            <a:ext cx="3244454" cy="2400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8965806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31102" t="23856" r="31102" b="18628"/>
          <a:stretch>
            <a:fillRect/>
          </a:stretch>
        </p:blipFill>
        <p:spPr bwMode="auto">
          <a:xfrm>
            <a:off x="2932511" y="1262063"/>
            <a:ext cx="6124575" cy="421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6359860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l="26378" r="29527"/>
          <a:stretch>
            <a:fillRect/>
          </a:stretch>
        </p:blipFill>
        <p:spPr bwMode="auto">
          <a:xfrm>
            <a:off x="2838450" y="1771650"/>
            <a:ext cx="3290888"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l="27165" r="28740"/>
          <a:stretch>
            <a:fillRect/>
          </a:stretch>
        </p:blipFill>
        <p:spPr bwMode="auto">
          <a:xfrm>
            <a:off x="6153150" y="1771652"/>
            <a:ext cx="3200400" cy="339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530" r="13703"/>
          <a:stretch/>
        </p:blipFill>
        <p:spPr bwMode="auto">
          <a:xfrm>
            <a:off x="5341145" y="1743075"/>
            <a:ext cx="3509963"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978417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518" y="1684392"/>
            <a:ext cx="5079157" cy="41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9503" y="1733554"/>
            <a:ext cx="5383561" cy="412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55820" y="483727"/>
            <a:ext cx="3730534" cy="461665"/>
          </a:xfrm>
          <a:prstGeom prst="rect">
            <a:avLst/>
          </a:prstGeom>
          <a:noFill/>
        </p:spPr>
        <p:txBody>
          <a:bodyPr wrap="square" lIns="91440" tIns="45720" rIns="91440" bIns="45720" rtlCol="0" anchor="t">
            <a:spAutoFit/>
          </a:bodyPr>
          <a:lstStyle/>
          <a:p>
            <a:r>
              <a:rPr lang="en-US" sz="2400">
                <a:solidFill>
                  <a:schemeClr val="bg1"/>
                </a:solidFill>
              </a:rPr>
              <a:t>11 </a:t>
            </a:r>
            <a:r>
              <a:rPr lang="en-US" sz="2400" err="1">
                <a:solidFill>
                  <a:schemeClr val="bg1"/>
                </a:solidFill>
              </a:rPr>
              <a:t>yo</a:t>
            </a:r>
            <a:r>
              <a:rPr lang="en-US" sz="2400">
                <a:solidFill>
                  <a:schemeClr val="bg1"/>
                </a:solidFill>
              </a:rPr>
              <a:t> M with right hip pain</a:t>
            </a:r>
            <a:endParaRPr lang="en-US" sz="2400">
              <a:solidFill>
                <a:schemeClr val="bg1"/>
              </a:solidFill>
              <a:cs typeface="Calibri"/>
            </a:endParaRPr>
          </a:p>
        </p:txBody>
      </p:sp>
      <p:sp>
        <p:nvSpPr>
          <p:cNvPr id="3" name="TextBox 2">
            <a:extLst>
              <a:ext uri="{FF2B5EF4-FFF2-40B4-BE49-F238E27FC236}">
                <a16:creationId xmlns:a16="http://schemas.microsoft.com/office/drawing/2014/main" id="{146BDC6D-7F57-3035-B56F-683711285465}"/>
              </a:ext>
            </a:extLst>
          </p:cNvPr>
          <p:cNvSpPr txBox="1"/>
          <p:nvPr/>
        </p:nvSpPr>
        <p:spPr>
          <a:xfrm>
            <a:off x="503902" y="417871"/>
            <a:ext cx="1351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cs typeface="Calibri"/>
              </a:rPr>
              <a:t>CASE 6</a:t>
            </a:r>
          </a:p>
        </p:txBody>
      </p:sp>
    </p:spTree>
    <p:extLst>
      <p:ext uri="{BB962C8B-B14F-4D97-AF65-F5344CB8AC3E}">
        <p14:creationId xmlns:p14="http://schemas.microsoft.com/office/powerpoint/2010/main" val="4130561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3" name="Picture 2" descr="S:\LJRESPACS\BITTMAN\Missed_NB_CXR\ser001img00001.jpg"/>
          <p:cNvPicPr>
            <a:picLocks noChangeAspect="1" noChangeArrowheads="1"/>
          </p:cNvPicPr>
          <p:nvPr/>
        </p:nvPicPr>
        <p:blipFill>
          <a:blip r:embed="rId3" cstate="email">
            <a:extLst>
              <a:ext uri="{28A0092B-C50C-407E-A947-70E740481C1C}">
                <a14:useLocalDpi xmlns:a14="http://schemas.microsoft.com/office/drawing/2010/main" val="0"/>
              </a:ext>
            </a:extLst>
          </a:blip>
          <a:srcRect l="33185" t="26370" r="22656" b="28990"/>
          <a:stretch>
            <a:fillRect/>
          </a:stretch>
        </p:blipFill>
        <p:spPr bwMode="auto">
          <a:xfrm>
            <a:off x="3308961" y="1066224"/>
            <a:ext cx="5811950" cy="546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23839" y="346165"/>
            <a:ext cx="8182195" cy="523220"/>
          </a:xfrm>
          <a:prstGeom prst="rect">
            <a:avLst/>
          </a:prstGeom>
          <a:noFill/>
        </p:spPr>
        <p:txBody>
          <a:bodyPr wrap="square" rtlCol="0">
            <a:spAutoFit/>
          </a:bodyPr>
          <a:lstStyle/>
          <a:p>
            <a:pPr algn="ctr"/>
            <a:r>
              <a:rPr lang="en-US" sz="2800">
                <a:solidFill>
                  <a:schemeClr val="bg1"/>
                </a:solidFill>
                <a:latin typeface="+mj-lt"/>
              </a:rPr>
              <a:t>1 </a:t>
            </a:r>
            <a:r>
              <a:rPr lang="en-US" sz="2800" err="1">
                <a:solidFill>
                  <a:schemeClr val="bg1"/>
                </a:solidFill>
                <a:latin typeface="+mj-lt"/>
              </a:rPr>
              <a:t>yo</a:t>
            </a:r>
            <a:r>
              <a:rPr lang="en-US" sz="2800">
                <a:solidFill>
                  <a:schemeClr val="bg1"/>
                </a:solidFill>
                <a:latin typeface="+mj-lt"/>
              </a:rPr>
              <a:t> with fever and cough</a:t>
            </a:r>
          </a:p>
        </p:txBody>
      </p:sp>
      <p:sp>
        <p:nvSpPr>
          <p:cNvPr id="3" name="TextBox 2">
            <a:extLst>
              <a:ext uri="{FF2B5EF4-FFF2-40B4-BE49-F238E27FC236}">
                <a16:creationId xmlns:a16="http://schemas.microsoft.com/office/drawing/2014/main" id="{3CF91A6B-F426-D648-87CC-54079D5F06C7}"/>
              </a:ext>
            </a:extLst>
          </p:cNvPr>
          <p:cNvSpPr txBox="1"/>
          <p:nvPr/>
        </p:nvSpPr>
        <p:spPr>
          <a:xfrm>
            <a:off x="313508" y="238443"/>
            <a:ext cx="1431508" cy="461665"/>
          </a:xfrm>
          <a:prstGeom prst="rect">
            <a:avLst/>
          </a:prstGeom>
          <a:noFill/>
        </p:spPr>
        <p:txBody>
          <a:bodyPr wrap="square" lIns="91440" tIns="45720" rIns="91440" bIns="45720" rtlCol="0" anchor="t">
            <a:spAutoFit/>
          </a:bodyPr>
          <a:lstStyle/>
          <a:p>
            <a:r>
              <a:rPr lang="en-US" sz="2400">
                <a:solidFill>
                  <a:schemeClr val="bg1"/>
                </a:solidFill>
              </a:rPr>
              <a:t>CASE 1</a:t>
            </a:r>
            <a:endParaRPr lang="en-US" sz="2400">
              <a:solidFill>
                <a:schemeClr val="bg1"/>
              </a:solidFill>
              <a:cs typeface="Calibri"/>
            </a:endParaRPr>
          </a:p>
        </p:txBody>
      </p:sp>
    </p:spTree>
    <p:extLst>
      <p:ext uri="{BB962C8B-B14F-4D97-AF65-F5344CB8AC3E}">
        <p14:creationId xmlns:p14="http://schemas.microsoft.com/office/powerpoint/2010/main" val="4230232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5146097" y="425162"/>
            <a:ext cx="2800350" cy="300082"/>
          </a:xfrm>
          <a:prstGeom prst="rect">
            <a:avLst/>
          </a:prstGeom>
          <a:noFill/>
        </p:spPr>
        <p:txBody>
          <a:bodyPr wrap="square" rtlCol="0">
            <a:spAutoFit/>
          </a:bodyPr>
          <a:lstStyle/>
          <a:p>
            <a:r>
              <a:rPr lang="en-US" sz="1350">
                <a:solidFill>
                  <a:schemeClr val="bg1"/>
                </a:solidFill>
              </a:rPr>
              <a:t>11 </a:t>
            </a:r>
            <a:r>
              <a:rPr lang="en-US" sz="1350" err="1">
                <a:solidFill>
                  <a:schemeClr val="bg1"/>
                </a:solidFill>
              </a:rPr>
              <a:t>yo</a:t>
            </a:r>
            <a:r>
              <a:rPr lang="en-US" sz="1350">
                <a:solidFill>
                  <a:schemeClr val="bg1"/>
                </a:solidFill>
              </a:rPr>
              <a:t> M with right hip pain</a:t>
            </a:r>
          </a:p>
        </p:txBody>
      </p:sp>
      <p:grpSp>
        <p:nvGrpSpPr>
          <p:cNvPr id="4" name="Group 3">
            <a:extLst>
              <a:ext uri="{FF2B5EF4-FFF2-40B4-BE49-F238E27FC236}">
                <a16:creationId xmlns:a16="http://schemas.microsoft.com/office/drawing/2014/main" id="{76FC7E02-4A43-3048-9B57-E18EFCE8EF3E}"/>
              </a:ext>
            </a:extLst>
          </p:cNvPr>
          <p:cNvGrpSpPr/>
          <p:nvPr/>
        </p:nvGrpSpPr>
        <p:grpSpPr>
          <a:xfrm>
            <a:off x="550833" y="1289108"/>
            <a:ext cx="3909785" cy="4698939"/>
            <a:chOff x="4022743" y="1600199"/>
            <a:chExt cx="4274092" cy="5136778"/>
          </a:xfrm>
        </p:grpSpPr>
        <p:pic>
          <p:nvPicPr>
            <p:cNvPr id="6" name="Picture 2">
              <a:extLst>
                <a:ext uri="{FF2B5EF4-FFF2-40B4-BE49-F238E27FC236}">
                  <a16:creationId xmlns:a16="http://schemas.microsoft.com/office/drawing/2014/main" id="{4BB54AF8-8DD7-B246-9048-F4E7EBAE3D2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650" r="52250"/>
            <a:stretch/>
          </p:blipFill>
          <p:spPr bwMode="auto">
            <a:xfrm>
              <a:off x="4022743" y="1600199"/>
              <a:ext cx="4274092" cy="494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a:extLst>
                <a:ext uri="{FF2B5EF4-FFF2-40B4-BE49-F238E27FC236}">
                  <a16:creationId xmlns:a16="http://schemas.microsoft.com/office/drawing/2014/main" id="{7C88A6FD-7F0C-4A47-A231-108BE2A2E587}"/>
                </a:ext>
              </a:extLst>
            </p:cNvPr>
            <p:cNvSpPr/>
            <p:nvPr/>
          </p:nvSpPr>
          <p:spPr>
            <a:xfrm>
              <a:off x="5149886" y="4370295"/>
              <a:ext cx="1264361" cy="236668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8" name="Picture 5" descr="A picture containing white&#10;&#10;Description automatically generated">
            <a:extLst>
              <a:ext uri="{FF2B5EF4-FFF2-40B4-BE49-F238E27FC236}">
                <a16:creationId xmlns:a16="http://schemas.microsoft.com/office/drawing/2014/main" id="{23327B54-77E3-EE61-E021-66D38BF524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1" t="3127" r="12064"/>
          <a:stretch/>
        </p:blipFill>
        <p:spPr bwMode="auto">
          <a:xfrm>
            <a:off x="4530674" y="1429365"/>
            <a:ext cx="3769735" cy="4510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8778676A-1ADE-1F31-F730-9936146BC0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148" r="25352" b="34629"/>
          <a:stretch/>
        </p:blipFill>
        <p:spPr bwMode="auto">
          <a:xfrm>
            <a:off x="8719975" y="1372179"/>
            <a:ext cx="2605536" cy="13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a:extLst>
              <a:ext uri="{FF2B5EF4-FFF2-40B4-BE49-F238E27FC236}">
                <a16:creationId xmlns:a16="http://schemas.microsoft.com/office/drawing/2014/main" id="{8191898F-4D5D-B550-E364-6EF9590AF9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92" t="24675" r="18615" b="32900"/>
          <a:stretch/>
        </p:blipFill>
        <p:spPr bwMode="auto">
          <a:xfrm>
            <a:off x="8916621" y="2810147"/>
            <a:ext cx="2408904" cy="1364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16B9CBEA-6909-ABAE-AB42-1E96FEAFF9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204" r="15702" b="14523"/>
          <a:stretch/>
        </p:blipFill>
        <p:spPr bwMode="auto">
          <a:xfrm>
            <a:off x="8716912" y="4232208"/>
            <a:ext cx="2507228" cy="205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5134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826544" algn="l"/>
              </a:tabLst>
            </a:pPr>
            <a:r>
              <a:rPr lang="en-US">
                <a:solidFill>
                  <a:schemeClr val="bg1"/>
                </a:solidFill>
              </a:rPr>
              <a:t>Osteoid Osteoma</a:t>
            </a:r>
          </a:p>
        </p:txBody>
      </p:sp>
      <p:sp>
        <p:nvSpPr>
          <p:cNvPr id="3" name="Content Placeholder 2"/>
          <p:cNvSpPr>
            <a:spLocks noGrp="1"/>
          </p:cNvSpPr>
          <p:nvPr>
            <p:ph idx="1"/>
          </p:nvPr>
        </p:nvSpPr>
        <p:spPr/>
        <p:txBody>
          <a:bodyPr>
            <a:normAutofit/>
          </a:bodyPr>
          <a:lstStyle/>
          <a:p>
            <a:r>
              <a:rPr lang="en-US">
                <a:solidFill>
                  <a:schemeClr val="bg1"/>
                </a:solidFill>
              </a:rPr>
              <a:t>First described in 1953, most common benign bone producing tumor</a:t>
            </a:r>
          </a:p>
          <a:p>
            <a:r>
              <a:rPr lang="en-US">
                <a:solidFill>
                  <a:schemeClr val="bg1"/>
                </a:solidFill>
              </a:rPr>
              <a:t>Typically small, &lt;1cm</a:t>
            </a:r>
          </a:p>
          <a:p>
            <a:r>
              <a:rPr lang="en-US">
                <a:solidFill>
                  <a:schemeClr val="bg1"/>
                </a:solidFill>
              </a:rPr>
              <a:t>Nidus composed of osteoid within a vascular stroma, central mineralization</a:t>
            </a:r>
          </a:p>
          <a:p>
            <a:r>
              <a:rPr lang="en-US">
                <a:solidFill>
                  <a:schemeClr val="bg1"/>
                </a:solidFill>
              </a:rPr>
              <a:t>Males &gt; females, 2-3:1</a:t>
            </a:r>
          </a:p>
          <a:p>
            <a:r>
              <a:rPr lang="en-US">
                <a:solidFill>
                  <a:schemeClr val="bg1"/>
                </a:solidFill>
              </a:rPr>
              <a:t>Pain, predominant at night, relieved by NSAIDS</a:t>
            </a:r>
          </a:p>
        </p:txBody>
      </p:sp>
    </p:spTree>
    <p:extLst>
      <p:ext uri="{BB962C8B-B14F-4D97-AF65-F5344CB8AC3E}">
        <p14:creationId xmlns:p14="http://schemas.microsoft.com/office/powerpoint/2010/main" val="2573429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bg1"/>
                </a:solidFill>
              </a:rPr>
              <a:t>Osteoid Osteoma Imaging Appearance</a:t>
            </a:r>
          </a:p>
        </p:txBody>
      </p:sp>
      <p:sp>
        <p:nvSpPr>
          <p:cNvPr id="3" name="Content Placeholder 2"/>
          <p:cNvSpPr>
            <a:spLocks noGrp="1"/>
          </p:cNvSpPr>
          <p:nvPr>
            <p:ph idx="1"/>
          </p:nvPr>
        </p:nvSpPr>
        <p:spPr/>
        <p:txBody>
          <a:bodyPr>
            <a:normAutofit fontScale="92500" lnSpcReduction="10000"/>
          </a:bodyPr>
          <a:lstStyle/>
          <a:p>
            <a:r>
              <a:rPr lang="en-US">
                <a:solidFill>
                  <a:schemeClr val="bg1"/>
                </a:solidFill>
              </a:rPr>
              <a:t>Long bones most common, spinal 10%</a:t>
            </a:r>
          </a:p>
          <a:p>
            <a:pPr lvl="1"/>
            <a:r>
              <a:rPr lang="en-US">
                <a:solidFill>
                  <a:schemeClr val="bg1"/>
                </a:solidFill>
              </a:rPr>
              <a:t>Cortically based </a:t>
            </a:r>
            <a:r>
              <a:rPr lang="en-US" err="1">
                <a:solidFill>
                  <a:schemeClr val="bg1"/>
                </a:solidFill>
              </a:rPr>
              <a:t>diaphyseal</a:t>
            </a:r>
            <a:r>
              <a:rPr lang="en-US">
                <a:solidFill>
                  <a:schemeClr val="bg1"/>
                </a:solidFill>
              </a:rPr>
              <a:t>, metaphyseal</a:t>
            </a:r>
          </a:p>
          <a:p>
            <a:pPr lvl="1"/>
            <a:r>
              <a:rPr lang="en-US">
                <a:solidFill>
                  <a:schemeClr val="bg1"/>
                </a:solidFill>
              </a:rPr>
              <a:t>Intramedullary, </a:t>
            </a:r>
            <a:r>
              <a:rPr lang="en-US" err="1">
                <a:solidFill>
                  <a:schemeClr val="bg1"/>
                </a:solidFill>
              </a:rPr>
              <a:t>subperiosteal</a:t>
            </a:r>
            <a:r>
              <a:rPr lang="en-US">
                <a:solidFill>
                  <a:schemeClr val="bg1"/>
                </a:solidFill>
              </a:rPr>
              <a:t>, epiphyseal</a:t>
            </a:r>
          </a:p>
          <a:p>
            <a:r>
              <a:rPr lang="en-US">
                <a:solidFill>
                  <a:schemeClr val="bg1"/>
                </a:solidFill>
              </a:rPr>
              <a:t>Increased vascularization and osteogenesis dictate its imaging appearance</a:t>
            </a:r>
          </a:p>
          <a:p>
            <a:r>
              <a:rPr lang="en-US">
                <a:solidFill>
                  <a:schemeClr val="bg1"/>
                </a:solidFill>
              </a:rPr>
              <a:t>XR: Small round/ovoid lucent nidus, oblong thickening of a single cortex, nidus may be occult</a:t>
            </a:r>
          </a:p>
          <a:p>
            <a:r>
              <a:rPr lang="en-US">
                <a:solidFill>
                  <a:schemeClr val="bg1"/>
                </a:solidFill>
              </a:rPr>
              <a:t>Bone scan: double density sign, intense uptake with surrounding halo</a:t>
            </a:r>
          </a:p>
          <a:p>
            <a:r>
              <a:rPr lang="en-US">
                <a:solidFill>
                  <a:schemeClr val="bg1"/>
                </a:solidFill>
              </a:rPr>
              <a:t>CT: Well-defined round or oval lucent nidus with +/- central mineralization, surrounding sclerosis, vascular grooves</a:t>
            </a:r>
          </a:p>
          <a:p>
            <a:r>
              <a:rPr lang="en-US">
                <a:solidFill>
                  <a:schemeClr val="bg1"/>
                </a:solidFill>
              </a:rPr>
              <a:t>MR: Sometimes fails to depict the nidus; intermediate SI on T1WI, variable T2, surrounding edema</a:t>
            </a:r>
          </a:p>
          <a:p>
            <a:endParaRPr lang="en-US">
              <a:solidFill>
                <a:schemeClr val="bg1"/>
              </a:solidFill>
            </a:endParaRPr>
          </a:p>
        </p:txBody>
      </p:sp>
    </p:spTree>
    <p:extLst>
      <p:ext uri="{BB962C8B-B14F-4D97-AF65-F5344CB8AC3E}">
        <p14:creationId xmlns:p14="http://schemas.microsoft.com/office/powerpoint/2010/main" val="501758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419" y="1463306"/>
            <a:ext cx="36576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350" y="1485900"/>
            <a:ext cx="36576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A39DFA7F-126E-927B-DBB8-46DB18FDF140}"/>
              </a:ext>
            </a:extLst>
          </p:cNvPr>
          <p:cNvSpPr txBox="1"/>
          <p:nvPr/>
        </p:nvSpPr>
        <p:spPr>
          <a:xfrm>
            <a:off x="2839064" y="700548"/>
            <a:ext cx="62803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cs typeface="Calibri"/>
              </a:rPr>
              <a:t>Treatment: CT guided Radiofrequency ablation</a:t>
            </a:r>
          </a:p>
        </p:txBody>
      </p:sp>
    </p:spTree>
    <p:extLst>
      <p:ext uri="{BB962C8B-B14F-4D97-AF65-F5344CB8AC3E}">
        <p14:creationId xmlns:p14="http://schemas.microsoft.com/office/powerpoint/2010/main" val="2958017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E601ED5E-40B8-9244-998D-871157D253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782" r="9834" b="14763"/>
          <a:stretch/>
        </p:blipFill>
        <p:spPr bwMode="auto">
          <a:xfrm>
            <a:off x="6585423" y="965192"/>
            <a:ext cx="4824549" cy="556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580836EA-2A90-2943-9EBE-8BF5B50953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50" y="898258"/>
            <a:ext cx="6396773" cy="5695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41AF36FF-B297-D742-9D52-9D62B74DD090}"/>
              </a:ext>
            </a:extLst>
          </p:cNvPr>
          <p:cNvSpPr txBox="1"/>
          <p:nvPr/>
        </p:nvSpPr>
        <p:spPr>
          <a:xfrm>
            <a:off x="1737360" y="182880"/>
            <a:ext cx="8843554" cy="523220"/>
          </a:xfrm>
          <a:prstGeom prst="rect">
            <a:avLst/>
          </a:prstGeom>
          <a:noFill/>
        </p:spPr>
        <p:txBody>
          <a:bodyPr wrap="square" rtlCol="0">
            <a:spAutoFit/>
          </a:bodyPr>
          <a:lstStyle/>
          <a:p>
            <a:pPr algn="ctr"/>
            <a:r>
              <a:rPr lang="en-US" sz="2800">
                <a:solidFill>
                  <a:schemeClr val="bg1"/>
                </a:solidFill>
              </a:rPr>
              <a:t>11 F with left hit pain and limp since injury 2 months ago </a:t>
            </a:r>
          </a:p>
        </p:txBody>
      </p:sp>
      <p:sp>
        <p:nvSpPr>
          <p:cNvPr id="2" name="TextBox 1">
            <a:extLst>
              <a:ext uri="{FF2B5EF4-FFF2-40B4-BE49-F238E27FC236}">
                <a16:creationId xmlns:a16="http://schemas.microsoft.com/office/drawing/2014/main" id="{B98CEBF9-7F61-689B-5AB4-AFD591E844E1}"/>
              </a:ext>
            </a:extLst>
          </p:cNvPr>
          <p:cNvSpPr txBox="1"/>
          <p:nvPr/>
        </p:nvSpPr>
        <p:spPr>
          <a:xfrm>
            <a:off x="184356" y="282677"/>
            <a:ext cx="12290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Calibri"/>
              </a:rPr>
              <a:t>CASE 8</a:t>
            </a:r>
          </a:p>
        </p:txBody>
      </p:sp>
    </p:spTree>
    <p:extLst>
      <p:ext uri="{BB962C8B-B14F-4D97-AF65-F5344CB8AC3E}">
        <p14:creationId xmlns:p14="http://schemas.microsoft.com/office/powerpoint/2010/main" val="1999682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225136"/>
            <a:ext cx="3123766" cy="278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782" r="9834" b="14763"/>
          <a:stretch/>
        </p:blipFill>
        <p:spPr bwMode="auto">
          <a:xfrm>
            <a:off x="4647766" y="2225135"/>
            <a:ext cx="2789978" cy="321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8228" y="571845"/>
            <a:ext cx="8229600" cy="857250"/>
          </a:xfrm>
        </p:spPr>
        <p:txBody>
          <a:bodyPr/>
          <a:lstStyle/>
          <a:p>
            <a:pPr algn="ctr"/>
            <a:r>
              <a:rPr lang="en-US" b="1" dirty="0">
                <a:solidFill>
                  <a:schemeClr val="bg1"/>
                </a:solidFill>
                <a:latin typeface="+mn-lt"/>
              </a:rPr>
              <a:t>Valgus SCFE</a:t>
            </a:r>
            <a:endParaRPr lang="en-US" b="1" dirty="0">
              <a:solidFill>
                <a:schemeClr val="bg1"/>
              </a:solidFill>
              <a:latin typeface="+mn-lt"/>
              <a:cs typeface="Calibri"/>
            </a:endParaRPr>
          </a:p>
        </p:txBody>
      </p:sp>
      <p:sp>
        <p:nvSpPr>
          <p:cNvPr id="6" name="Content Placeholder 5"/>
          <p:cNvSpPr>
            <a:spLocks noGrp="1"/>
          </p:cNvSpPr>
          <p:nvPr>
            <p:ph sz="quarter" idx="2"/>
          </p:nvPr>
        </p:nvSpPr>
        <p:spPr>
          <a:xfrm>
            <a:off x="7620001" y="2057401"/>
            <a:ext cx="2941509" cy="3556907"/>
          </a:xfrm>
        </p:spPr>
        <p:txBody>
          <a:bodyPr/>
          <a:lstStyle/>
          <a:p>
            <a:r>
              <a:rPr lang="en-US">
                <a:solidFill>
                  <a:schemeClr val="bg1"/>
                </a:solidFill>
              </a:rPr>
              <a:t>Rare</a:t>
            </a:r>
          </a:p>
          <a:p>
            <a:r>
              <a:rPr lang="en-US" err="1">
                <a:solidFill>
                  <a:schemeClr val="bg1"/>
                </a:solidFill>
              </a:rPr>
              <a:t>Superolateral</a:t>
            </a:r>
            <a:endParaRPr lang="en-US">
              <a:solidFill>
                <a:schemeClr val="bg1"/>
              </a:solidFill>
            </a:endParaRPr>
          </a:p>
          <a:p>
            <a:r>
              <a:rPr lang="en-US">
                <a:solidFill>
                  <a:schemeClr val="bg1"/>
                </a:solidFill>
              </a:rPr>
              <a:t>Increased lateral extension of the epiphysis past Klein’s line</a:t>
            </a:r>
          </a:p>
          <a:p>
            <a:r>
              <a:rPr lang="en-US">
                <a:solidFill>
                  <a:schemeClr val="bg1"/>
                </a:solidFill>
              </a:rPr>
              <a:t>Underlying coxa </a:t>
            </a:r>
            <a:r>
              <a:rPr lang="en-US" err="1">
                <a:solidFill>
                  <a:schemeClr val="bg1"/>
                </a:solidFill>
              </a:rPr>
              <a:t>valga</a:t>
            </a:r>
            <a:endParaRPr lang="en-US">
              <a:solidFill>
                <a:schemeClr val="bg1"/>
              </a:solidFill>
            </a:endParaRPr>
          </a:p>
          <a:p>
            <a:endParaRPr lang="en-US">
              <a:solidFill>
                <a:schemeClr val="bg1"/>
              </a:solidFill>
            </a:endParaRPr>
          </a:p>
        </p:txBody>
      </p:sp>
      <p:cxnSp>
        <p:nvCxnSpPr>
          <p:cNvPr id="8" name="Straight Connector 7"/>
          <p:cNvCxnSpPr/>
          <p:nvPr/>
        </p:nvCxnSpPr>
        <p:spPr>
          <a:xfrm flipH="1" flipV="1">
            <a:off x="6019802" y="2573678"/>
            <a:ext cx="473241" cy="91439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416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5809A875-43FB-49CE-9D83-FD6E3CC2F637" descr="74439EA1-AA61-4A75-AC63-99B13B32FAAE"/>
          <p:cNvPicPr>
            <a:picLocks noChangeAspect="1" noChangeArrowheads="1"/>
          </p:cNvPicPr>
          <p:nvPr/>
        </p:nvPicPr>
        <p:blipFill rotWithShape="1">
          <a:blip r:embed="rId2">
            <a:extLst>
              <a:ext uri="{28A0092B-C50C-407E-A947-70E740481C1C}">
                <a14:useLocalDpi xmlns:a14="http://schemas.microsoft.com/office/drawing/2010/main" val="0"/>
              </a:ext>
            </a:extLst>
          </a:blip>
          <a:srcRect l="20705" t="27237" r="17287" b="10005"/>
          <a:stretch/>
        </p:blipFill>
        <p:spPr bwMode="auto">
          <a:xfrm>
            <a:off x="4298772" y="1009691"/>
            <a:ext cx="4165959" cy="532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40018" y="274131"/>
            <a:ext cx="12321434" cy="523220"/>
          </a:xfrm>
          <a:prstGeom prst="rect">
            <a:avLst/>
          </a:prstGeom>
        </p:spPr>
        <p:txBody>
          <a:bodyPr wrap="square" lIns="91440" tIns="45720" rIns="91440" bIns="45720" anchor="t">
            <a:spAutoFit/>
          </a:bodyPr>
          <a:lstStyle/>
          <a:p>
            <a:r>
              <a:rPr lang="en-US" sz="2800" dirty="0">
                <a:solidFill>
                  <a:schemeClr val="bg1"/>
                </a:solidFill>
                <a:ea typeface="+mn-lt"/>
                <a:cs typeface="+mn-lt"/>
              </a:rPr>
              <a:t>Companion case</a:t>
            </a:r>
            <a:r>
              <a:rPr lang="en-US" sz="2800" dirty="0">
                <a:solidFill>
                  <a:schemeClr val="bg1"/>
                </a:solidFill>
              </a:rPr>
              <a:t>:  10 year old Tanzanian boy hit by brother one year ago</a:t>
            </a:r>
            <a:endParaRPr lang="en-US" dirty="0">
              <a:solidFill>
                <a:schemeClr val="bg1"/>
              </a:solidFill>
              <a:cs typeface="Calibri"/>
            </a:endParaRPr>
          </a:p>
        </p:txBody>
      </p:sp>
      <p:sp>
        <p:nvSpPr>
          <p:cNvPr id="2" name="TextBox 1">
            <a:extLst>
              <a:ext uri="{FF2B5EF4-FFF2-40B4-BE49-F238E27FC236}">
                <a16:creationId xmlns:a16="http://schemas.microsoft.com/office/drawing/2014/main" id="{7541303D-6980-73BD-72E6-1A4A18504570}"/>
              </a:ext>
            </a:extLst>
          </p:cNvPr>
          <p:cNvSpPr txBox="1"/>
          <p:nvPr/>
        </p:nvSpPr>
        <p:spPr>
          <a:xfrm>
            <a:off x="331839" y="356419"/>
            <a:ext cx="1966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chemeClr val="bg1"/>
              </a:solidFill>
              <a:cs typeface="Calibri"/>
            </a:endParaRPr>
          </a:p>
        </p:txBody>
      </p:sp>
    </p:spTree>
    <p:extLst>
      <p:ext uri="{BB962C8B-B14F-4D97-AF65-F5344CB8AC3E}">
        <p14:creationId xmlns:p14="http://schemas.microsoft.com/office/powerpoint/2010/main" val="1318698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9011" y="69456"/>
            <a:ext cx="10515600" cy="1325563"/>
          </a:xfrm>
        </p:spPr>
        <p:txBody>
          <a:bodyPr/>
          <a:lstStyle/>
          <a:p>
            <a:pPr algn="ctr"/>
            <a:r>
              <a:rPr lang="en-US" b="1" dirty="0">
                <a:solidFill>
                  <a:schemeClr val="bg1"/>
                </a:solidFill>
                <a:latin typeface="+mn-lt"/>
              </a:rPr>
              <a:t>Coxa Vara</a:t>
            </a:r>
            <a:endParaRPr lang="en-US" b="1" dirty="0">
              <a:solidFill>
                <a:schemeClr val="bg1"/>
              </a:solidFill>
              <a:latin typeface="+mn-lt"/>
              <a:cs typeface="Calibri"/>
            </a:endParaRPr>
          </a:p>
        </p:txBody>
      </p:sp>
      <p:sp>
        <p:nvSpPr>
          <p:cNvPr id="4" name="Content Placeholder 3"/>
          <p:cNvSpPr>
            <a:spLocks noGrp="1"/>
          </p:cNvSpPr>
          <p:nvPr>
            <p:ph sz="half" idx="1"/>
          </p:nvPr>
        </p:nvSpPr>
        <p:spPr>
          <a:xfrm>
            <a:off x="6795714" y="1395019"/>
            <a:ext cx="4882479" cy="4484580"/>
          </a:xfrm>
        </p:spPr>
        <p:txBody>
          <a:bodyPr>
            <a:normAutofit/>
          </a:bodyPr>
          <a:lstStyle/>
          <a:p>
            <a:r>
              <a:rPr lang="en-US">
                <a:solidFill>
                  <a:schemeClr val="bg1"/>
                </a:solidFill>
              </a:rPr>
              <a:t>Decreased neck-shaft angle</a:t>
            </a:r>
          </a:p>
          <a:p>
            <a:pPr lvl="1"/>
            <a:r>
              <a:rPr lang="en-US">
                <a:solidFill>
                  <a:schemeClr val="bg1"/>
                </a:solidFill>
              </a:rPr>
              <a:t>&lt;120 degrees</a:t>
            </a:r>
          </a:p>
          <a:p>
            <a:r>
              <a:rPr lang="en-US">
                <a:solidFill>
                  <a:schemeClr val="bg1"/>
                </a:solidFill>
              </a:rPr>
              <a:t>Congenital or acquired</a:t>
            </a:r>
          </a:p>
          <a:p>
            <a:r>
              <a:rPr lang="en-US">
                <a:solidFill>
                  <a:schemeClr val="bg1"/>
                </a:solidFill>
              </a:rPr>
              <a:t>Bilateral in up to 50%</a:t>
            </a:r>
          </a:p>
          <a:p>
            <a:r>
              <a:rPr lang="en-US">
                <a:solidFill>
                  <a:schemeClr val="bg1"/>
                </a:solidFill>
              </a:rPr>
              <a:t>? </a:t>
            </a:r>
            <a:r>
              <a:rPr lang="en-US" err="1">
                <a:solidFill>
                  <a:schemeClr val="bg1"/>
                </a:solidFill>
              </a:rPr>
              <a:t>Abnl</a:t>
            </a:r>
            <a:r>
              <a:rPr lang="en-US">
                <a:solidFill>
                  <a:schemeClr val="bg1"/>
                </a:solidFill>
              </a:rPr>
              <a:t> medial </a:t>
            </a:r>
            <a:r>
              <a:rPr lang="en-US" err="1">
                <a:solidFill>
                  <a:schemeClr val="bg1"/>
                </a:solidFill>
              </a:rPr>
              <a:t>physeal</a:t>
            </a:r>
            <a:r>
              <a:rPr lang="en-US">
                <a:solidFill>
                  <a:schemeClr val="bg1"/>
                </a:solidFill>
              </a:rPr>
              <a:t> cartilage</a:t>
            </a:r>
          </a:p>
          <a:p>
            <a:pPr lvl="1"/>
            <a:r>
              <a:rPr lang="en-US">
                <a:solidFill>
                  <a:schemeClr val="bg1"/>
                </a:solidFill>
              </a:rPr>
              <a:t>Increased lateral growth</a:t>
            </a:r>
          </a:p>
          <a:p>
            <a:pPr lvl="1"/>
            <a:r>
              <a:rPr lang="en-US">
                <a:solidFill>
                  <a:schemeClr val="bg1"/>
                </a:solidFill>
              </a:rPr>
              <a:t>Vertical </a:t>
            </a:r>
            <a:r>
              <a:rPr lang="en-US" err="1">
                <a:solidFill>
                  <a:schemeClr val="bg1"/>
                </a:solidFill>
              </a:rPr>
              <a:t>physis</a:t>
            </a:r>
            <a:endParaRPr lang="en-US">
              <a:solidFill>
                <a:schemeClr val="bg1"/>
              </a:solidFill>
            </a:endParaRPr>
          </a:p>
          <a:p>
            <a:pPr lvl="1"/>
            <a:r>
              <a:rPr lang="en-US">
                <a:solidFill>
                  <a:schemeClr val="bg1"/>
                </a:solidFill>
              </a:rPr>
              <a:t>Triangular </a:t>
            </a:r>
            <a:r>
              <a:rPr lang="en-US" err="1">
                <a:solidFill>
                  <a:schemeClr val="bg1"/>
                </a:solidFill>
              </a:rPr>
              <a:t>inferomedial</a:t>
            </a:r>
            <a:r>
              <a:rPr lang="en-US">
                <a:solidFill>
                  <a:schemeClr val="bg1"/>
                </a:solidFill>
              </a:rPr>
              <a:t> fragment</a:t>
            </a:r>
          </a:p>
          <a:p>
            <a:r>
              <a:rPr lang="en-US">
                <a:solidFill>
                  <a:schemeClr val="bg1"/>
                </a:solidFill>
              </a:rPr>
              <a:t>Surgical treatment</a:t>
            </a:r>
          </a:p>
          <a:p>
            <a:pPr lvl="1"/>
            <a:endParaRPr lang="en-US">
              <a:solidFill>
                <a:schemeClr val="bg1"/>
              </a:solidFill>
            </a:endParaRPr>
          </a:p>
          <a:p>
            <a:endParaRPr lang="en-US">
              <a:solidFill>
                <a:schemeClr val="bg1"/>
              </a:solidFill>
            </a:endParaRPr>
          </a:p>
        </p:txBody>
      </p:sp>
      <p:pic>
        <p:nvPicPr>
          <p:cNvPr id="5" name="5809A875-43FB-49CE-9D83-FD6E3CC2F637" descr="74439EA1-AA61-4A75-AC63-99B13B32FAAE"/>
          <p:cNvPicPr>
            <a:picLocks noChangeAspect="1" noChangeArrowheads="1"/>
          </p:cNvPicPr>
          <p:nvPr/>
        </p:nvPicPr>
        <p:blipFill rotWithShape="1">
          <a:blip r:embed="rId2">
            <a:extLst>
              <a:ext uri="{28A0092B-C50C-407E-A947-70E740481C1C}">
                <a14:useLocalDpi xmlns:a14="http://schemas.microsoft.com/office/drawing/2010/main" val="0"/>
              </a:ext>
            </a:extLst>
          </a:blip>
          <a:srcRect l="20705" t="27237" r="17287" b="10005"/>
          <a:stretch/>
        </p:blipFill>
        <p:spPr bwMode="auto">
          <a:xfrm>
            <a:off x="3281807" y="1459839"/>
            <a:ext cx="3513908" cy="448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60F2610F-2592-48E0-AB38-1D56EFAAFB6C" descr="9761BB0D-93E5-41D5-9D3B-3432597F6452@localdomain"/>
          <p:cNvPicPr>
            <a:picLocks noChangeAspect="1" noChangeArrowheads="1"/>
          </p:cNvPicPr>
          <p:nvPr/>
        </p:nvPicPr>
        <p:blipFill rotWithShape="1">
          <a:blip r:embed="rId3">
            <a:extLst>
              <a:ext uri="{28A0092B-C50C-407E-A947-70E740481C1C}">
                <a14:useLocalDpi xmlns:a14="http://schemas.microsoft.com/office/drawing/2010/main" val="0"/>
              </a:ext>
            </a:extLst>
          </a:blip>
          <a:srcRect l="26883"/>
          <a:stretch/>
        </p:blipFill>
        <p:spPr bwMode="auto">
          <a:xfrm flipH="1">
            <a:off x="723636" y="1459839"/>
            <a:ext cx="2899184" cy="441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476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descr="1"/>
          <p:cNvPicPr>
            <a:picLocks noChangeAspect="1" noChangeArrowheads="1"/>
          </p:cNvPicPr>
          <p:nvPr/>
        </p:nvPicPr>
        <p:blipFill rotWithShape="1">
          <a:blip r:embed="rId2">
            <a:extLst>
              <a:ext uri="{28A0092B-C50C-407E-A947-70E740481C1C}">
                <a14:useLocalDpi xmlns:a14="http://schemas.microsoft.com/office/drawing/2010/main" val="0"/>
              </a:ext>
            </a:extLst>
          </a:blip>
          <a:srcRect l="42410" t="20945" r="30655" b="20573"/>
          <a:stretch/>
        </p:blipFill>
        <p:spPr bwMode="auto">
          <a:xfrm>
            <a:off x="2639786" y="1690008"/>
            <a:ext cx="1970315" cy="43678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1"/>
          <p:cNvPicPr>
            <a:picLocks noChangeAspect="1" noChangeArrowheads="1"/>
          </p:cNvPicPr>
          <p:nvPr/>
        </p:nvPicPr>
        <p:blipFill rotWithShape="1">
          <a:blip r:embed="rId3">
            <a:extLst>
              <a:ext uri="{28A0092B-C50C-407E-A947-70E740481C1C}">
                <a14:useLocalDpi xmlns:a14="http://schemas.microsoft.com/office/drawing/2010/main" val="0"/>
              </a:ext>
            </a:extLst>
          </a:blip>
          <a:srcRect l="37351" t="28088" r="29910" b="26228"/>
          <a:stretch/>
        </p:blipFill>
        <p:spPr bwMode="auto">
          <a:xfrm>
            <a:off x="7130145" y="1779814"/>
            <a:ext cx="2394857" cy="4278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1"/>
          <p:cNvPicPr>
            <a:picLocks noChangeAspect="1" noChangeArrowheads="1"/>
          </p:cNvPicPr>
          <p:nvPr/>
        </p:nvPicPr>
        <p:blipFill rotWithShape="1">
          <a:blip r:embed="rId4">
            <a:extLst>
              <a:ext uri="{28A0092B-C50C-407E-A947-70E740481C1C}">
                <a14:useLocalDpi xmlns:a14="http://schemas.microsoft.com/office/drawing/2010/main" val="0"/>
              </a:ext>
            </a:extLst>
          </a:blip>
          <a:srcRect l="32589" t="19904" r="34821" b="18787"/>
          <a:stretch/>
        </p:blipFill>
        <p:spPr bwMode="auto">
          <a:xfrm>
            <a:off x="4721241" y="1690008"/>
            <a:ext cx="2492829" cy="43678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25336" y="336368"/>
            <a:ext cx="7842069" cy="523220"/>
          </a:xfrm>
          <a:prstGeom prst="rect">
            <a:avLst/>
          </a:prstGeom>
          <a:noFill/>
        </p:spPr>
        <p:txBody>
          <a:bodyPr wrap="square" rtlCol="0">
            <a:spAutoFit/>
          </a:bodyPr>
          <a:lstStyle/>
          <a:p>
            <a:pPr algn="ctr"/>
            <a:r>
              <a:rPr lang="en-US" altLang="en-US" sz="2800">
                <a:solidFill>
                  <a:schemeClr val="bg1"/>
                </a:solidFill>
              </a:rPr>
              <a:t>9 year old male with elbow pain and limited ROM</a:t>
            </a:r>
            <a:endParaRPr lang="en-US" sz="2800">
              <a:solidFill>
                <a:schemeClr val="bg1"/>
              </a:solidFill>
            </a:endParaRPr>
          </a:p>
        </p:txBody>
      </p:sp>
      <p:sp>
        <p:nvSpPr>
          <p:cNvPr id="5" name="TextBox 4">
            <a:extLst>
              <a:ext uri="{FF2B5EF4-FFF2-40B4-BE49-F238E27FC236}">
                <a16:creationId xmlns:a16="http://schemas.microsoft.com/office/drawing/2014/main" id="{508E7976-C0C2-0084-935D-4DA4DD527F3A}"/>
              </a:ext>
            </a:extLst>
          </p:cNvPr>
          <p:cNvSpPr txBox="1"/>
          <p:nvPr/>
        </p:nvSpPr>
        <p:spPr>
          <a:xfrm>
            <a:off x="516193" y="381000"/>
            <a:ext cx="10938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cs typeface="Calibri"/>
              </a:rPr>
              <a:t>CASE 8</a:t>
            </a:r>
          </a:p>
        </p:txBody>
      </p:sp>
    </p:spTree>
    <p:extLst>
      <p:ext uri="{BB962C8B-B14F-4D97-AF65-F5344CB8AC3E}">
        <p14:creationId xmlns:p14="http://schemas.microsoft.com/office/powerpoint/2010/main" val="2703024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8" name="Picture 4" descr="1"/>
          <p:cNvPicPr>
            <a:picLocks noChangeAspect="1" noChangeArrowheads="1"/>
          </p:cNvPicPr>
          <p:nvPr/>
        </p:nvPicPr>
        <p:blipFill rotWithShape="1">
          <a:blip r:embed="rId3">
            <a:extLst>
              <a:ext uri="{28A0092B-C50C-407E-A947-70E740481C1C}">
                <a14:useLocalDpi xmlns:a14="http://schemas.microsoft.com/office/drawing/2010/main" val="0"/>
              </a:ext>
            </a:extLst>
          </a:blip>
          <a:srcRect l="4316" t="9188" r="3125" b="30097"/>
          <a:stretch/>
        </p:blipFill>
        <p:spPr bwMode="auto">
          <a:xfrm>
            <a:off x="2455817" y="1172048"/>
            <a:ext cx="7785463" cy="5106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05193" y="328204"/>
            <a:ext cx="1736245" cy="461665"/>
          </a:xfrm>
          <a:prstGeom prst="rect">
            <a:avLst/>
          </a:prstGeom>
          <a:noFill/>
        </p:spPr>
        <p:txBody>
          <a:bodyPr wrap="none" rtlCol="0">
            <a:spAutoFit/>
          </a:bodyPr>
          <a:lstStyle/>
          <a:p>
            <a:r>
              <a:rPr lang="en-US" sz="2400">
                <a:solidFill>
                  <a:schemeClr val="bg1"/>
                </a:solidFill>
              </a:rPr>
              <a:t>3 Years Prior</a:t>
            </a:r>
          </a:p>
        </p:txBody>
      </p:sp>
    </p:spTree>
    <p:extLst>
      <p:ext uri="{BB962C8B-B14F-4D97-AF65-F5344CB8AC3E}">
        <p14:creationId xmlns:p14="http://schemas.microsoft.com/office/powerpoint/2010/main" val="2614382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CD723-3C7E-E042-B856-0CCF3A31A5AA}"/>
              </a:ext>
            </a:extLst>
          </p:cNvPr>
          <p:cNvSpPr>
            <a:spLocks noGrp="1"/>
          </p:cNvSpPr>
          <p:nvPr>
            <p:ph type="title"/>
          </p:nvPr>
        </p:nvSpPr>
        <p:spPr/>
        <p:txBody>
          <a:bodyPr/>
          <a:lstStyle/>
          <a:p>
            <a:r>
              <a:rPr lang="en-US">
                <a:solidFill>
                  <a:schemeClr val="bg1"/>
                </a:solidFill>
              </a:rPr>
              <a:t>Next appropriate step in management?</a:t>
            </a:r>
          </a:p>
        </p:txBody>
      </p:sp>
      <p:sp>
        <p:nvSpPr>
          <p:cNvPr id="3" name="Content Placeholder 2">
            <a:extLst>
              <a:ext uri="{FF2B5EF4-FFF2-40B4-BE49-F238E27FC236}">
                <a16:creationId xmlns:a16="http://schemas.microsoft.com/office/drawing/2014/main" id="{9E41A05A-96B9-1B4C-B3A0-86DE6BC8DE67}"/>
              </a:ext>
            </a:extLst>
          </p:cNvPr>
          <p:cNvSpPr>
            <a:spLocks noGrp="1"/>
          </p:cNvSpPr>
          <p:nvPr>
            <p:ph idx="1"/>
          </p:nvPr>
        </p:nvSpPr>
        <p:spPr/>
        <p:txBody>
          <a:bodyPr vert="horz" lIns="91440" tIns="45720" rIns="91440" bIns="45720" rtlCol="0" anchor="t">
            <a:normAutofit/>
          </a:bodyPr>
          <a:lstStyle/>
          <a:p>
            <a:pPr marL="0" indent="0">
              <a:buNone/>
            </a:pPr>
            <a:r>
              <a:rPr lang="en-US">
                <a:solidFill>
                  <a:schemeClr val="bg1"/>
                </a:solidFill>
              </a:rPr>
              <a:t>A. Supportive management for viral pneumonia</a:t>
            </a:r>
            <a:endParaRPr lang="en-US"/>
          </a:p>
          <a:p>
            <a:pPr marL="0" indent="0">
              <a:buNone/>
            </a:pPr>
            <a:r>
              <a:rPr lang="en-US">
                <a:solidFill>
                  <a:schemeClr val="bg1"/>
                </a:solidFill>
              </a:rPr>
              <a:t>B. Antibiotic therapy for left lower lobe pneumonia</a:t>
            </a:r>
            <a:endParaRPr lang="en-US">
              <a:solidFill>
                <a:schemeClr val="bg1"/>
              </a:solidFill>
              <a:cs typeface="Calibri" panose="020F0502020204030204"/>
            </a:endParaRPr>
          </a:p>
          <a:p>
            <a:pPr marL="0" indent="0">
              <a:buNone/>
            </a:pPr>
            <a:r>
              <a:rPr lang="en-US">
                <a:solidFill>
                  <a:schemeClr val="bg1"/>
                </a:solidFill>
              </a:rPr>
              <a:t>C. Cross sectional imaging (CT or MRI)</a:t>
            </a:r>
            <a:endParaRPr lang="en-US">
              <a:solidFill>
                <a:schemeClr val="bg1"/>
              </a:solidFill>
              <a:cs typeface="Calibri" panose="020F0502020204030204"/>
            </a:endParaRPr>
          </a:p>
          <a:p>
            <a:pPr marL="0" indent="0">
              <a:buNone/>
            </a:pPr>
            <a:r>
              <a:rPr lang="en-US">
                <a:solidFill>
                  <a:schemeClr val="bg1"/>
                </a:solidFill>
              </a:rPr>
              <a:t>D. Skeletal survey for child abuse work up</a:t>
            </a:r>
            <a:endParaRPr lang="en-US">
              <a:solidFill>
                <a:schemeClr val="bg1"/>
              </a:solidFill>
              <a:cs typeface="Calibri" panose="020F0502020204030204"/>
            </a:endParaRPr>
          </a:p>
        </p:txBody>
      </p:sp>
      <p:pic>
        <p:nvPicPr>
          <p:cNvPr id="4" name="Picture 2" descr="S:\LJRESPACS\BITTMAN\Missed_NB_CXR\ser001img00001.jpg">
            <a:extLst>
              <a:ext uri="{FF2B5EF4-FFF2-40B4-BE49-F238E27FC236}">
                <a16:creationId xmlns:a16="http://schemas.microsoft.com/office/drawing/2014/main" id="{C052069F-0D56-DF49-9853-503D3ECB966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l="33185" t="26370" r="22656" b="28990"/>
          <a:stretch>
            <a:fillRect/>
          </a:stretch>
        </p:blipFill>
        <p:spPr bwMode="auto">
          <a:xfrm>
            <a:off x="8770909" y="3465160"/>
            <a:ext cx="3027887" cy="28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369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52337" y="4776"/>
            <a:ext cx="6742113" cy="1071154"/>
          </a:xfrm>
        </p:spPr>
        <p:txBody>
          <a:bodyPr>
            <a:normAutofit/>
          </a:bodyPr>
          <a:lstStyle/>
          <a:p>
            <a:pPr algn="ctr"/>
            <a:r>
              <a:rPr lang="en-US" sz="3200">
                <a:solidFill>
                  <a:schemeClr val="bg1"/>
                </a:solidFill>
                <a:latin typeface="+mn-lt"/>
              </a:rPr>
              <a:t>Fishtail Deformity</a:t>
            </a:r>
          </a:p>
        </p:txBody>
      </p:sp>
      <p:sp>
        <p:nvSpPr>
          <p:cNvPr id="5" name="TextBox 4"/>
          <p:cNvSpPr txBox="1"/>
          <p:nvPr/>
        </p:nvSpPr>
        <p:spPr>
          <a:xfrm>
            <a:off x="533821" y="1039059"/>
            <a:ext cx="6810875" cy="6001643"/>
          </a:xfrm>
          <a:prstGeom prst="rect">
            <a:avLst/>
          </a:prstGeom>
          <a:noFill/>
        </p:spPr>
        <p:txBody>
          <a:bodyPr wrap="square" lIns="91440" tIns="45720" rIns="91440" bIns="45720" rtlCol="0" anchor="t">
            <a:spAutoFit/>
          </a:bodyPr>
          <a:lstStyle/>
          <a:p>
            <a:pPr marL="213995" indent="-213995">
              <a:buFont typeface="Arial"/>
              <a:buChar char="•"/>
            </a:pPr>
            <a:r>
              <a:rPr lang="en-US" sz="2400" dirty="0">
                <a:solidFill>
                  <a:schemeClr val="bg1"/>
                </a:solidFill>
              </a:rPr>
              <a:t>Post-traumatic growth arrest/avascular necrosis of the lateral trochlea, resulting in abnormal development</a:t>
            </a:r>
            <a:endParaRPr lang="en-US" sz="2400" dirty="0">
              <a:solidFill>
                <a:schemeClr val="bg1"/>
              </a:solidFill>
              <a:cs typeface="Calibri"/>
            </a:endParaRPr>
          </a:p>
          <a:p>
            <a:pPr marL="213995" indent="-213995">
              <a:buFont typeface="Arial"/>
              <a:buChar char="•"/>
            </a:pPr>
            <a:endParaRPr lang="en-US" sz="2400" dirty="0">
              <a:solidFill>
                <a:schemeClr val="bg1"/>
              </a:solidFill>
              <a:cs typeface="Calibri"/>
            </a:endParaRPr>
          </a:p>
          <a:p>
            <a:pPr marL="213995" indent="-213995">
              <a:buFont typeface="Arial"/>
              <a:buChar char="•"/>
            </a:pPr>
            <a:r>
              <a:rPr lang="en-US" sz="2400" dirty="0">
                <a:solidFill>
                  <a:schemeClr val="bg1"/>
                </a:solidFill>
              </a:rPr>
              <a:t>Trochlear ossification center has a tenuous blood supply</a:t>
            </a:r>
            <a:endParaRPr lang="en-US" sz="2400" dirty="0">
              <a:solidFill>
                <a:schemeClr val="bg1"/>
              </a:solidFill>
              <a:cs typeface="Calibri"/>
            </a:endParaRPr>
          </a:p>
          <a:p>
            <a:pPr marL="213995" indent="-213995">
              <a:buFont typeface="Arial"/>
              <a:buChar char="•"/>
            </a:pPr>
            <a:endParaRPr lang="en-US" sz="2400" dirty="0">
              <a:solidFill>
                <a:schemeClr val="bg1"/>
              </a:solidFill>
              <a:cs typeface="Calibri"/>
            </a:endParaRPr>
          </a:p>
          <a:p>
            <a:pPr marL="213995" indent="-213995">
              <a:buFont typeface="Arial"/>
              <a:buChar char="•"/>
            </a:pPr>
            <a:r>
              <a:rPr lang="en-US" sz="2400" dirty="0">
                <a:solidFill>
                  <a:schemeClr val="bg1"/>
                </a:solidFill>
              </a:rPr>
              <a:t>Can be partial or total involvement-Type A involve lateral aspect of trochlea, Type B involvement of entire trochlea (Beaty and Kasser)</a:t>
            </a:r>
            <a:endParaRPr lang="en-US" sz="2400" dirty="0">
              <a:solidFill>
                <a:schemeClr val="bg1"/>
              </a:solidFill>
              <a:cs typeface="Calibri"/>
            </a:endParaRPr>
          </a:p>
          <a:p>
            <a:pPr marL="213995" indent="-213995">
              <a:buFont typeface="Arial"/>
              <a:buChar char="•"/>
            </a:pPr>
            <a:endParaRPr lang="en-US" sz="2400" dirty="0">
              <a:solidFill>
                <a:schemeClr val="bg1"/>
              </a:solidFill>
              <a:cs typeface="Calibri"/>
            </a:endParaRPr>
          </a:p>
          <a:p>
            <a:pPr marL="213995" indent="-213995">
              <a:buFont typeface="Arial"/>
              <a:buChar char="•"/>
            </a:pPr>
            <a:r>
              <a:rPr lang="en-US" sz="2400" dirty="0">
                <a:solidFill>
                  <a:schemeClr val="bg1"/>
                </a:solidFill>
              </a:rPr>
              <a:t>Clinically manifests several years (2-7, avg 5 years) after a distal humerus fracture</a:t>
            </a:r>
            <a:endParaRPr lang="en-US" sz="2400" dirty="0">
              <a:solidFill>
                <a:schemeClr val="bg1"/>
              </a:solidFill>
              <a:cs typeface="Calibri"/>
            </a:endParaRPr>
          </a:p>
          <a:p>
            <a:pPr marL="213995" indent="-213995">
              <a:buFont typeface="Arial"/>
              <a:buChar char="•"/>
            </a:pPr>
            <a:endParaRPr lang="en-US" sz="2400" dirty="0">
              <a:solidFill>
                <a:schemeClr val="bg1"/>
              </a:solidFill>
              <a:cs typeface="Calibri"/>
            </a:endParaRPr>
          </a:p>
          <a:p>
            <a:pPr marL="213995" indent="-213995">
              <a:buFont typeface="Arial"/>
              <a:buChar char="•"/>
            </a:pPr>
            <a:r>
              <a:rPr lang="en-US" sz="2400" dirty="0">
                <a:solidFill>
                  <a:schemeClr val="bg1"/>
                </a:solidFill>
              </a:rPr>
              <a:t>Most commonly status post supracondylar fractures</a:t>
            </a:r>
            <a:endParaRPr lang="en-US" sz="2400" dirty="0">
              <a:solidFill>
                <a:schemeClr val="bg1"/>
              </a:solidFill>
              <a:cs typeface="Calibri"/>
            </a:endParaRPr>
          </a:p>
          <a:p>
            <a:endParaRPr lang="en-US" sz="2400" dirty="0">
              <a:solidFill>
                <a:schemeClr val="bg1"/>
              </a:solidFill>
              <a:cs typeface="Calibri"/>
            </a:endParaRPr>
          </a:p>
        </p:txBody>
      </p:sp>
      <p:pic>
        <p:nvPicPr>
          <p:cNvPr id="6" name="Picture 5"/>
          <p:cNvPicPr>
            <a:picLocks noChangeAspect="1"/>
          </p:cNvPicPr>
          <p:nvPr/>
        </p:nvPicPr>
        <p:blipFill>
          <a:blip r:embed="rId2"/>
          <a:stretch>
            <a:fillRect/>
          </a:stretch>
        </p:blipFill>
        <p:spPr>
          <a:xfrm>
            <a:off x="8170940" y="1567543"/>
            <a:ext cx="3125132" cy="3643587"/>
          </a:xfrm>
          <a:prstGeom prst="rect">
            <a:avLst/>
          </a:prstGeom>
        </p:spPr>
      </p:pic>
      <p:sp>
        <p:nvSpPr>
          <p:cNvPr id="7" name="Rectangle 6"/>
          <p:cNvSpPr/>
          <p:nvPr/>
        </p:nvSpPr>
        <p:spPr>
          <a:xfrm>
            <a:off x="8601513" y="5299843"/>
            <a:ext cx="4204351" cy="276999"/>
          </a:xfrm>
          <a:prstGeom prst="rect">
            <a:avLst/>
          </a:prstGeom>
        </p:spPr>
        <p:txBody>
          <a:bodyPr wrap="square">
            <a:spAutoFit/>
          </a:bodyPr>
          <a:lstStyle/>
          <a:p>
            <a:r>
              <a:rPr lang="en-US" sz="600">
                <a:solidFill>
                  <a:schemeClr val="bg1"/>
                </a:solidFill>
              </a:rPr>
              <a:t>Kimball JP, </a:t>
            </a:r>
            <a:r>
              <a:rPr lang="en-US" sz="600" err="1">
                <a:solidFill>
                  <a:schemeClr val="bg1"/>
                </a:solidFill>
              </a:rPr>
              <a:t>Glowczewskie</a:t>
            </a:r>
            <a:r>
              <a:rPr lang="en-US" sz="600">
                <a:solidFill>
                  <a:schemeClr val="bg1"/>
                </a:solidFill>
              </a:rPr>
              <a:t> F, Wright TW (2007) </a:t>
            </a:r>
            <a:r>
              <a:rPr lang="en-US" sz="600" err="1">
                <a:solidFill>
                  <a:schemeClr val="bg1"/>
                </a:solidFill>
              </a:rPr>
              <a:t>Intraosseous</a:t>
            </a:r>
            <a:r>
              <a:rPr lang="en-US" sz="600">
                <a:solidFill>
                  <a:schemeClr val="bg1"/>
                </a:solidFill>
              </a:rPr>
              <a:t> blood</a:t>
            </a:r>
          </a:p>
          <a:p>
            <a:r>
              <a:rPr lang="en-US" sz="600">
                <a:solidFill>
                  <a:schemeClr val="bg1"/>
                </a:solidFill>
              </a:rPr>
              <a:t>supply to the distal </a:t>
            </a:r>
            <a:r>
              <a:rPr lang="en-US" sz="600" err="1">
                <a:solidFill>
                  <a:schemeClr val="bg1"/>
                </a:solidFill>
              </a:rPr>
              <a:t>humerus</a:t>
            </a:r>
            <a:r>
              <a:rPr lang="en-US" sz="600">
                <a:solidFill>
                  <a:schemeClr val="bg1"/>
                </a:solidFill>
              </a:rPr>
              <a:t>. J Hand </a:t>
            </a:r>
            <a:r>
              <a:rPr lang="en-US" sz="600" err="1">
                <a:solidFill>
                  <a:schemeClr val="bg1"/>
                </a:solidFill>
              </a:rPr>
              <a:t>Surg</a:t>
            </a:r>
            <a:r>
              <a:rPr lang="en-US" sz="600">
                <a:solidFill>
                  <a:schemeClr val="bg1"/>
                </a:solidFill>
              </a:rPr>
              <a:t> [Am] 32:642–646</a:t>
            </a:r>
          </a:p>
        </p:txBody>
      </p:sp>
    </p:spTree>
    <p:extLst>
      <p:ext uri="{BB962C8B-B14F-4D97-AF65-F5344CB8AC3E}">
        <p14:creationId xmlns:p14="http://schemas.microsoft.com/office/powerpoint/2010/main" val="365952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10735" y="303430"/>
            <a:ext cx="4768645" cy="747251"/>
          </a:xfrm>
        </p:spPr>
        <p:txBody>
          <a:bodyPr/>
          <a:lstStyle/>
          <a:p>
            <a:r>
              <a:rPr lang="en-US" sz="2400">
                <a:solidFill>
                  <a:schemeClr val="bg1"/>
                </a:solidFill>
                <a:latin typeface="+mn-lt"/>
              </a:rPr>
              <a:t>Fishtail Elbow</a:t>
            </a:r>
          </a:p>
        </p:txBody>
      </p:sp>
      <p:sp>
        <p:nvSpPr>
          <p:cNvPr id="5" name="TextBox 4"/>
          <p:cNvSpPr txBox="1"/>
          <p:nvPr/>
        </p:nvSpPr>
        <p:spPr>
          <a:xfrm>
            <a:off x="470264" y="1554480"/>
            <a:ext cx="6033730" cy="3554819"/>
          </a:xfrm>
          <a:prstGeom prst="rect">
            <a:avLst/>
          </a:prstGeom>
          <a:noFill/>
        </p:spPr>
        <p:txBody>
          <a:bodyPr wrap="square" rtlCol="0">
            <a:spAutoFit/>
          </a:bodyPr>
          <a:lstStyle/>
          <a:p>
            <a:endParaRPr lang="en-US" sz="1500">
              <a:solidFill>
                <a:schemeClr val="bg1"/>
              </a:solidFill>
            </a:endParaRPr>
          </a:p>
          <a:p>
            <a:endParaRPr lang="en-US" sz="1500">
              <a:solidFill>
                <a:schemeClr val="bg1"/>
              </a:solidFill>
            </a:endParaRPr>
          </a:p>
          <a:p>
            <a:pPr marL="214313" indent="-214313">
              <a:buFont typeface="Arial"/>
              <a:buChar char="•"/>
            </a:pPr>
            <a:r>
              <a:rPr lang="en-US" sz="1500">
                <a:solidFill>
                  <a:schemeClr val="bg1"/>
                </a:solidFill>
              </a:rPr>
              <a:t>Limited flexion and extension</a:t>
            </a:r>
          </a:p>
          <a:p>
            <a:pPr marL="214313" indent="-214313">
              <a:buFont typeface="Arial"/>
              <a:buChar char="•"/>
            </a:pPr>
            <a:r>
              <a:rPr lang="en-US" sz="1500">
                <a:solidFill>
                  <a:schemeClr val="bg1"/>
                </a:solidFill>
              </a:rPr>
              <a:t>Chevron/Fishtail sign on radiographs</a:t>
            </a:r>
          </a:p>
          <a:p>
            <a:pPr marL="214313" indent="-214313">
              <a:buFont typeface="Arial"/>
              <a:buChar char="•"/>
            </a:pPr>
            <a:r>
              <a:rPr lang="en-US" sz="1500">
                <a:solidFill>
                  <a:schemeClr val="bg1"/>
                </a:solidFill>
              </a:rPr>
              <a:t>Subject to osteoarthritis, loose bodies, </a:t>
            </a:r>
            <a:r>
              <a:rPr lang="en-US" sz="1500" err="1">
                <a:solidFill>
                  <a:schemeClr val="bg1"/>
                </a:solidFill>
              </a:rPr>
              <a:t>cubitus</a:t>
            </a:r>
            <a:r>
              <a:rPr lang="en-US" sz="1500">
                <a:solidFill>
                  <a:schemeClr val="bg1"/>
                </a:solidFill>
              </a:rPr>
              <a:t> valgus deformity, proximal migration of the ulna, radial subluxation</a:t>
            </a:r>
          </a:p>
          <a:p>
            <a:pPr marL="214313" indent="-214313">
              <a:buFont typeface="Arial"/>
              <a:buChar char="•"/>
            </a:pPr>
            <a:endParaRPr lang="en-US" sz="1500">
              <a:solidFill>
                <a:schemeClr val="bg1"/>
              </a:solidFill>
            </a:endParaRPr>
          </a:p>
          <a:p>
            <a:pPr marL="214313" indent="-214313">
              <a:buFont typeface="Arial"/>
              <a:buChar char="•"/>
            </a:pPr>
            <a:endParaRPr lang="en-US" sz="1500">
              <a:solidFill>
                <a:schemeClr val="bg1"/>
              </a:solidFill>
            </a:endParaRPr>
          </a:p>
          <a:p>
            <a:r>
              <a:rPr lang="en-US" sz="1500">
                <a:solidFill>
                  <a:schemeClr val="bg1"/>
                </a:solidFill>
              </a:rPr>
              <a:t>Treatment</a:t>
            </a:r>
          </a:p>
          <a:p>
            <a:pPr marL="257175" indent="-257175">
              <a:buFont typeface="Arial"/>
              <a:buChar char="•"/>
            </a:pPr>
            <a:r>
              <a:rPr lang="en-US" sz="1500">
                <a:solidFill>
                  <a:schemeClr val="bg1"/>
                </a:solidFill>
              </a:rPr>
              <a:t>Variable</a:t>
            </a:r>
          </a:p>
          <a:p>
            <a:pPr marL="257175" indent="-257175">
              <a:buFont typeface="Arial"/>
              <a:buChar char="•"/>
            </a:pPr>
            <a:r>
              <a:rPr lang="en-US" sz="1500">
                <a:solidFill>
                  <a:schemeClr val="bg1"/>
                </a:solidFill>
              </a:rPr>
              <a:t>Conservative</a:t>
            </a:r>
          </a:p>
          <a:p>
            <a:pPr marL="257175" indent="-257175">
              <a:buFont typeface="Arial"/>
              <a:buChar char="•"/>
            </a:pPr>
            <a:r>
              <a:rPr lang="en-US" sz="1500">
                <a:solidFill>
                  <a:schemeClr val="bg1"/>
                </a:solidFill>
              </a:rPr>
              <a:t>Debridement with removal of loose bodies, capsulotomy, </a:t>
            </a:r>
            <a:r>
              <a:rPr lang="en-US" sz="1500" err="1">
                <a:solidFill>
                  <a:schemeClr val="bg1"/>
                </a:solidFill>
              </a:rPr>
              <a:t>epiphysiodesis</a:t>
            </a:r>
            <a:r>
              <a:rPr lang="en-US" sz="1500">
                <a:solidFill>
                  <a:schemeClr val="bg1"/>
                </a:solidFill>
              </a:rPr>
              <a:t>, osteotomy, ulnar nerve transposition, arthroplasty, grafting</a:t>
            </a:r>
          </a:p>
          <a:p>
            <a:pPr marL="214313" indent="-214313">
              <a:buFont typeface="Arial"/>
              <a:buChar char="•"/>
            </a:pPr>
            <a:endParaRPr lang="en-US" sz="1500">
              <a:solidFill>
                <a:schemeClr val="bg1"/>
              </a:solidFill>
            </a:endParaRPr>
          </a:p>
        </p:txBody>
      </p:sp>
      <p:pic>
        <p:nvPicPr>
          <p:cNvPr id="6" name="Picture 4" descr="1"/>
          <p:cNvPicPr>
            <a:picLocks noChangeAspect="1" noChangeArrowheads="1"/>
          </p:cNvPicPr>
          <p:nvPr/>
        </p:nvPicPr>
        <p:blipFill rotWithShape="1">
          <a:blip r:embed="rId2">
            <a:extLst>
              <a:ext uri="{28A0092B-C50C-407E-A947-70E740481C1C}">
                <a14:useLocalDpi xmlns:a14="http://schemas.microsoft.com/office/drawing/2010/main" val="0"/>
              </a:ext>
            </a:extLst>
          </a:blip>
          <a:srcRect l="42410" t="32502" r="30655" b="29414"/>
          <a:stretch/>
        </p:blipFill>
        <p:spPr bwMode="auto">
          <a:xfrm>
            <a:off x="6706279" y="1782811"/>
            <a:ext cx="2267903" cy="3274099"/>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252;p27">
            <a:extLst>
              <a:ext uri="{FF2B5EF4-FFF2-40B4-BE49-F238E27FC236}">
                <a16:creationId xmlns:a16="http://schemas.microsoft.com/office/drawing/2014/main" id="{1ED195E4-D82C-2C46-A4C8-A7FE749CF54B}"/>
              </a:ext>
            </a:extLst>
          </p:cNvPr>
          <p:cNvPicPr preferRelativeResize="0"/>
          <p:nvPr/>
        </p:nvPicPr>
        <p:blipFill rotWithShape="1">
          <a:blip r:embed="rId3">
            <a:alphaModFix/>
          </a:blip>
          <a:srcRect/>
          <a:stretch/>
        </p:blipFill>
        <p:spPr>
          <a:xfrm rot="10800000">
            <a:off x="9083685" y="2258574"/>
            <a:ext cx="2568383" cy="1882352"/>
          </a:xfrm>
          <a:prstGeom prst="rect">
            <a:avLst/>
          </a:prstGeom>
          <a:noFill/>
          <a:ln>
            <a:noFill/>
          </a:ln>
        </p:spPr>
      </p:pic>
    </p:spTree>
    <p:extLst>
      <p:ext uri="{BB962C8B-B14F-4D97-AF65-F5344CB8AC3E}">
        <p14:creationId xmlns:p14="http://schemas.microsoft.com/office/powerpoint/2010/main" val="168182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68" r="12525"/>
          <a:stretch/>
        </p:blipFill>
        <p:spPr bwMode="auto">
          <a:xfrm>
            <a:off x="3467101" y="1028700"/>
            <a:ext cx="2586039"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1"/>
          <p:cNvPicPr>
            <a:picLocks noChangeAspect="1" noChangeArrowheads="1"/>
          </p:cNvPicPr>
          <p:nvPr/>
        </p:nvPicPr>
        <p:blipFill rotWithShape="1">
          <a:blip r:embed="rId3">
            <a:extLst>
              <a:ext uri="{28A0092B-C50C-407E-A947-70E740481C1C}">
                <a14:useLocalDpi xmlns:a14="http://schemas.microsoft.com/office/drawing/2010/main" val="0"/>
              </a:ext>
            </a:extLst>
          </a:blip>
          <a:srcRect l="42410" t="25342" r="30655" b="23153"/>
          <a:stretch/>
        </p:blipFill>
        <p:spPr bwMode="auto">
          <a:xfrm>
            <a:off x="6667500" y="1028700"/>
            <a:ext cx="24003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13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6"/>
        <p:cNvGrpSpPr/>
        <p:nvPr/>
      </p:nvGrpSpPr>
      <p:grpSpPr>
        <a:xfrm>
          <a:off x="0" y="0"/>
          <a:ext cx="0" cy="0"/>
          <a:chOff x="0" y="0"/>
          <a:chExt cx="0" cy="0"/>
        </a:xfrm>
      </p:grpSpPr>
      <p:pic>
        <p:nvPicPr>
          <p:cNvPr id="167" name="Google Shape;167;p14" descr="C:\Documents and Settings\powerscribe\Desktop\ewings.jpg"/>
          <p:cNvPicPr preferRelativeResize="0">
            <a:picLocks noGrp="1"/>
          </p:cNvPicPr>
          <p:nvPr>
            <p:ph type="body" idx="4294967295"/>
          </p:nvPr>
        </p:nvPicPr>
        <p:blipFill rotWithShape="1">
          <a:blip r:embed="rId3">
            <a:alphaModFix/>
          </a:blip>
          <a:srcRect l="27496" t="15517" r="35168" b="29693"/>
          <a:stretch/>
        </p:blipFill>
        <p:spPr>
          <a:xfrm>
            <a:off x="3532188" y="914400"/>
            <a:ext cx="2620963" cy="4972050"/>
          </a:xfrm>
          <a:prstGeom prst="rect">
            <a:avLst/>
          </a:prstGeom>
          <a:noFill/>
          <a:ln>
            <a:noFill/>
          </a:ln>
        </p:spPr>
      </p:pic>
      <p:pic>
        <p:nvPicPr>
          <p:cNvPr id="168" name="Google Shape;168;p14"/>
          <p:cNvPicPr preferRelativeResize="0"/>
          <p:nvPr/>
        </p:nvPicPr>
        <p:blipFill rotWithShape="1">
          <a:blip r:embed="rId4">
            <a:alphaModFix/>
          </a:blip>
          <a:srcRect t="9978"/>
          <a:stretch/>
        </p:blipFill>
        <p:spPr>
          <a:xfrm>
            <a:off x="6153151" y="914400"/>
            <a:ext cx="2708672" cy="4972050"/>
          </a:xfrm>
          <a:prstGeom prst="rect">
            <a:avLst/>
          </a:prstGeom>
          <a:noFill/>
          <a:ln>
            <a:noFill/>
          </a:ln>
        </p:spPr>
      </p:pic>
      <p:sp>
        <p:nvSpPr>
          <p:cNvPr id="2" name="TextBox 1">
            <a:extLst>
              <a:ext uri="{FF2B5EF4-FFF2-40B4-BE49-F238E27FC236}">
                <a16:creationId xmlns:a16="http://schemas.microsoft.com/office/drawing/2014/main" id="{E2CE799E-34B0-6318-9125-778C7B2FB6C5}"/>
              </a:ext>
            </a:extLst>
          </p:cNvPr>
          <p:cNvSpPr txBox="1"/>
          <p:nvPr/>
        </p:nvSpPr>
        <p:spPr>
          <a:xfrm>
            <a:off x="368709" y="307257"/>
            <a:ext cx="12904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cs typeface="Calibri"/>
              </a:rPr>
              <a:t>Case 9</a:t>
            </a:r>
          </a:p>
        </p:txBody>
      </p:sp>
      <p:sp>
        <p:nvSpPr>
          <p:cNvPr id="3" name="TextBox 2">
            <a:extLst>
              <a:ext uri="{FF2B5EF4-FFF2-40B4-BE49-F238E27FC236}">
                <a16:creationId xmlns:a16="http://schemas.microsoft.com/office/drawing/2014/main" id="{99774474-4F74-F04D-37F5-6C813B90A568}"/>
              </a:ext>
            </a:extLst>
          </p:cNvPr>
          <p:cNvSpPr txBox="1"/>
          <p:nvPr/>
        </p:nvSpPr>
        <p:spPr>
          <a:xfrm>
            <a:off x="2986548" y="270387"/>
            <a:ext cx="63418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cs typeface="Calibri"/>
              </a:rPr>
              <a:t>Adolescent male with thumb pain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72"/>
        <p:cNvGrpSpPr/>
        <p:nvPr/>
      </p:nvGrpSpPr>
      <p:grpSpPr>
        <a:xfrm>
          <a:off x="0" y="0"/>
          <a:ext cx="0" cy="0"/>
          <a:chOff x="0" y="0"/>
          <a:chExt cx="0" cy="0"/>
        </a:xfrm>
      </p:grpSpPr>
      <p:sp>
        <p:nvSpPr>
          <p:cNvPr id="173" name="Google Shape;173;p15"/>
          <p:cNvSpPr txBox="1">
            <a:spLocks noGrp="1"/>
          </p:cNvSpPr>
          <p:nvPr>
            <p:ph type="title"/>
          </p:nvPr>
        </p:nvSpPr>
        <p:spPr>
          <a:xfrm>
            <a:off x="3009900" y="1063229"/>
            <a:ext cx="61722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pPr>
            <a:r>
              <a:rPr lang="en-US">
                <a:solidFill>
                  <a:schemeClr val="bg1"/>
                </a:solidFill>
              </a:rPr>
              <a:t>Ewing’s sarcoma</a:t>
            </a:r>
            <a:endParaRPr>
              <a:solidFill>
                <a:schemeClr val="bg1"/>
              </a:solidFill>
            </a:endParaRPr>
          </a:p>
        </p:txBody>
      </p:sp>
      <p:sp>
        <p:nvSpPr>
          <p:cNvPr id="174" name="Google Shape;174;p15"/>
          <p:cNvSpPr txBox="1">
            <a:spLocks noGrp="1"/>
          </p:cNvSpPr>
          <p:nvPr>
            <p:ph idx="1"/>
          </p:nvPr>
        </p:nvSpPr>
        <p:spPr>
          <a:xfrm>
            <a:off x="3009900" y="2057401"/>
            <a:ext cx="6172200" cy="3394472"/>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rgbClr val="92D050"/>
              </a:buClr>
              <a:buSzPts val="3200"/>
            </a:pPr>
            <a:r>
              <a:rPr lang="en-US">
                <a:solidFill>
                  <a:schemeClr val="bg1"/>
                </a:solidFill>
              </a:rPr>
              <a:t>Aggressive, small round blue cell tumor</a:t>
            </a:r>
            <a:endParaRPr>
              <a:solidFill>
                <a:schemeClr val="bg1"/>
              </a:solidFill>
            </a:endParaRPr>
          </a:p>
          <a:p>
            <a:pPr marL="257175" indent="-257175">
              <a:spcBef>
                <a:spcPts val="480"/>
              </a:spcBef>
              <a:buClr>
                <a:srgbClr val="92D050"/>
              </a:buClr>
              <a:buSzPts val="3200"/>
            </a:pPr>
            <a:r>
              <a:rPr lang="en-US">
                <a:solidFill>
                  <a:schemeClr val="bg1"/>
                </a:solidFill>
              </a:rPr>
              <a:t>Central diaphyseal ill-defined lucent lesion</a:t>
            </a:r>
            <a:endParaRPr>
              <a:solidFill>
                <a:schemeClr val="bg1"/>
              </a:solidFill>
            </a:endParaRPr>
          </a:p>
          <a:p>
            <a:pPr marL="257175" indent="-257175">
              <a:spcBef>
                <a:spcPts val="480"/>
              </a:spcBef>
              <a:buClr>
                <a:srgbClr val="92D050"/>
              </a:buClr>
              <a:buSzPts val="3200"/>
            </a:pPr>
            <a:r>
              <a:rPr lang="en-US" err="1">
                <a:solidFill>
                  <a:schemeClr val="bg1"/>
                </a:solidFill>
              </a:rPr>
              <a:t>Permeative</a:t>
            </a:r>
            <a:r>
              <a:rPr lang="en-US">
                <a:solidFill>
                  <a:schemeClr val="bg1"/>
                </a:solidFill>
              </a:rPr>
              <a:t>, moth-eaten</a:t>
            </a:r>
            <a:endParaRPr>
              <a:solidFill>
                <a:schemeClr val="bg1"/>
              </a:solidFill>
            </a:endParaRPr>
          </a:p>
          <a:p>
            <a:pPr marL="257175" indent="-257175">
              <a:spcBef>
                <a:spcPts val="480"/>
              </a:spcBef>
              <a:buClr>
                <a:srgbClr val="92D050"/>
              </a:buClr>
              <a:buSzPts val="3200"/>
            </a:pPr>
            <a:r>
              <a:rPr lang="en-US">
                <a:solidFill>
                  <a:schemeClr val="bg1"/>
                </a:solidFill>
              </a:rPr>
              <a:t>Aggressive periosteal reaction</a:t>
            </a:r>
            <a:endParaRPr>
              <a:solidFill>
                <a:schemeClr val="bg1"/>
              </a:solidFill>
            </a:endParaRPr>
          </a:p>
          <a:p>
            <a:pPr marL="557213" lvl="1" indent="-214313">
              <a:spcBef>
                <a:spcPts val="420"/>
              </a:spcBef>
              <a:buClr>
                <a:srgbClr val="92D050"/>
              </a:buClr>
              <a:buSzPts val="2800"/>
              <a:buChar char="–"/>
            </a:pPr>
            <a:r>
              <a:rPr lang="en-US">
                <a:solidFill>
                  <a:schemeClr val="bg1"/>
                </a:solidFill>
              </a:rPr>
              <a:t>Sunburst, hair-on-end, Codman triangle, onion skinning</a:t>
            </a:r>
            <a:endParaRPr>
              <a:solidFill>
                <a:schemeClr val="bg1"/>
              </a:solidFill>
            </a:endParaRPr>
          </a:p>
          <a:p>
            <a:pPr marL="257175" indent="-257175">
              <a:spcBef>
                <a:spcPts val="480"/>
              </a:spcBef>
              <a:buClr>
                <a:srgbClr val="92D050"/>
              </a:buClr>
              <a:buSzPts val="3200"/>
            </a:pPr>
            <a:r>
              <a:rPr lang="en-US">
                <a:solidFill>
                  <a:schemeClr val="bg1"/>
                </a:solidFill>
              </a:rPr>
              <a:t>Any bone</a:t>
            </a:r>
            <a:endParaRPr>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75"/>
        <p:cNvGrpSpPr/>
        <p:nvPr/>
      </p:nvGrpSpPr>
      <p:grpSpPr>
        <a:xfrm>
          <a:off x="0" y="0"/>
          <a:ext cx="0" cy="0"/>
          <a:chOff x="0" y="0"/>
          <a:chExt cx="0" cy="0"/>
        </a:xfrm>
      </p:grpSpPr>
      <p:pic>
        <p:nvPicPr>
          <p:cNvPr id="276" name="Google Shape;276;p31" descr="1"/>
          <p:cNvPicPr preferRelativeResize="0"/>
          <p:nvPr/>
        </p:nvPicPr>
        <p:blipFill rotWithShape="1">
          <a:blip r:embed="rId3">
            <a:alphaModFix/>
          </a:blip>
          <a:srcRect/>
          <a:stretch/>
        </p:blipFill>
        <p:spPr>
          <a:xfrm>
            <a:off x="3752852" y="583477"/>
            <a:ext cx="5417274" cy="5417273"/>
          </a:xfrm>
          <a:prstGeom prst="rect">
            <a:avLst/>
          </a:prstGeom>
          <a:noFill/>
          <a:ln>
            <a:noFill/>
          </a:ln>
        </p:spPr>
      </p:pic>
      <p:sp>
        <p:nvSpPr>
          <p:cNvPr id="2" name="TextBox 1">
            <a:extLst>
              <a:ext uri="{FF2B5EF4-FFF2-40B4-BE49-F238E27FC236}">
                <a16:creationId xmlns:a16="http://schemas.microsoft.com/office/drawing/2014/main" id="{142833A2-995B-56A0-3B33-C19D7DFFFE1C}"/>
              </a:ext>
            </a:extLst>
          </p:cNvPr>
          <p:cNvSpPr txBox="1"/>
          <p:nvPr/>
        </p:nvSpPr>
        <p:spPr>
          <a:xfrm>
            <a:off x="417870" y="307258"/>
            <a:ext cx="18189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cs typeface="Calibri"/>
              </a:rPr>
              <a:t>Case 10</a:t>
            </a:r>
          </a:p>
        </p:txBody>
      </p:sp>
      <p:sp>
        <p:nvSpPr>
          <p:cNvPr id="3" name="TextBox 2">
            <a:extLst>
              <a:ext uri="{FF2B5EF4-FFF2-40B4-BE49-F238E27FC236}">
                <a16:creationId xmlns:a16="http://schemas.microsoft.com/office/drawing/2014/main" id="{30D0FD4F-A66B-1792-842D-DD832B1F612E}"/>
              </a:ext>
            </a:extLst>
          </p:cNvPr>
          <p:cNvSpPr txBox="1"/>
          <p:nvPr/>
        </p:nvSpPr>
        <p:spPr>
          <a:xfrm>
            <a:off x="3785419" y="135193"/>
            <a:ext cx="49652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cs typeface="Calibri"/>
              </a:rPr>
              <a:t>11 </a:t>
            </a:r>
            <a:r>
              <a:rPr lang="en-US" sz="2400" dirty="0" err="1">
                <a:solidFill>
                  <a:schemeClr val="bg1"/>
                </a:solidFill>
                <a:cs typeface="Calibri"/>
              </a:rPr>
              <a:t>yo</a:t>
            </a:r>
            <a:r>
              <a:rPr lang="en-US" sz="2400" dirty="0">
                <a:solidFill>
                  <a:schemeClr val="bg1"/>
                </a:solidFill>
                <a:cs typeface="Calibri"/>
              </a:rPr>
              <a:t> M with weakness and pain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81"/>
        <p:cNvGrpSpPr/>
        <p:nvPr/>
      </p:nvGrpSpPr>
      <p:grpSpPr>
        <a:xfrm>
          <a:off x="0" y="0"/>
          <a:ext cx="0" cy="0"/>
          <a:chOff x="0" y="0"/>
          <a:chExt cx="0" cy="0"/>
        </a:xfrm>
      </p:grpSpPr>
      <p:pic>
        <p:nvPicPr>
          <p:cNvPr id="283" name="Google Shape;283;p32" descr="1"/>
          <p:cNvPicPr preferRelativeResize="0"/>
          <p:nvPr/>
        </p:nvPicPr>
        <p:blipFill rotWithShape="1">
          <a:blip r:embed="rId3">
            <a:alphaModFix/>
          </a:blip>
          <a:srcRect/>
          <a:stretch/>
        </p:blipFill>
        <p:spPr>
          <a:xfrm rot="2121705">
            <a:off x="241475" y="1138955"/>
            <a:ext cx="4818380" cy="4818380"/>
          </a:xfrm>
          <a:prstGeom prst="rect">
            <a:avLst/>
          </a:prstGeom>
          <a:noFill/>
          <a:ln>
            <a:noFill/>
          </a:ln>
        </p:spPr>
      </p:pic>
      <p:pic>
        <p:nvPicPr>
          <p:cNvPr id="282" name="Google Shape;282;p32" descr="1"/>
          <p:cNvPicPr preferRelativeResize="0"/>
          <p:nvPr/>
        </p:nvPicPr>
        <p:blipFill rotWithShape="1">
          <a:blip r:embed="rId4">
            <a:alphaModFix/>
          </a:blip>
          <a:srcRect l="13440" b="9144"/>
          <a:stretch/>
        </p:blipFill>
        <p:spPr>
          <a:xfrm rot="1950714">
            <a:off x="3786960" y="1428151"/>
            <a:ext cx="4335971" cy="4551173"/>
          </a:xfrm>
          <a:prstGeom prst="rect">
            <a:avLst/>
          </a:prstGeom>
          <a:noFill/>
          <a:ln>
            <a:noFill/>
          </a:ln>
        </p:spPr>
      </p:pic>
      <p:pic>
        <p:nvPicPr>
          <p:cNvPr id="2" name="Picture 2" descr="A picture containing text, black, dark&#10;&#10;Description automatically generated">
            <a:extLst>
              <a:ext uri="{FF2B5EF4-FFF2-40B4-BE49-F238E27FC236}">
                <a16:creationId xmlns:a16="http://schemas.microsoft.com/office/drawing/2014/main" id="{ED695DFF-BF3B-D5DC-AD4F-671F4573982D}"/>
              </a:ext>
            </a:extLst>
          </p:cNvPr>
          <p:cNvPicPr>
            <a:picLocks noChangeAspect="1"/>
          </p:cNvPicPr>
          <p:nvPr/>
        </p:nvPicPr>
        <p:blipFill>
          <a:blip r:embed="rId5"/>
          <a:stretch>
            <a:fillRect/>
          </a:stretch>
        </p:blipFill>
        <p:spPr>
          <a:xfrm>
            <a:off x="7121013" y="1295400"/>
            <a:ext cx="4340941" cy="434094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87"/>
        <p:cNvGrpSpPr/>
        <p:nvPr/>
      </p:nvGrpSpPr>
      <p:grpSpPr>
        <a:xfrm>
          <a:off x="0" y="0"/>
          <a:ext cx="0" cy="0"/>
          <a:chOff x="0" y="0"/>
          <a:chExt cx="0" cy="0"/>
        </a:xfrm>
      </p:grpSpPr>
      <p:pic>
        <p:nvPicPr>
          <p:cNvPr id="288" name="Google Shape;288;p33" descr="2"/>
          <p:cNvPicPr preferRelativeResize="0"/>
          <p:nvPr/>
        </p:nvPicPr>
        <p:blipFill rotWithShape="1">
          <a:blip r:embed="rId3">
            <a:alphaModFix/>
          </a:blip>
          <a:srcRect l="12280" r="9316"/>
          <a:stretch/>
        </p:blipFill>
        <p:spPr>
          <a:xfrm>
            <a:off x="2694073" y="942975"/>
            <a:ext cx="3898232" cy="4972050"/>
          </a:xfrm>
          <a:prstGeom prst="rect">
            <a:avLst/>
          </a:prstGeom>
          <a:noFill/>
          <a:ln>
            <a:noFill/>
          </a:ln>
        </p:spPr>
      </p:pic>
      <p:pic>
        <p:nvPicPr>
          <p:cNvPr id="289" name="Google Shape;289;p33" descr="2"/>
          <p:cNvPicPr preferRelativeResize="0"/>
          <p:nvPr/>
        </p:nvPicPr>
        <p:blipFill rotWithShape="1">
          <a:blip r:embed="rId4">
            <a:alphaModFix/>
          </a:blip>
          <a:srcRect l="12280" r="8584"/>
          <a:stretch/>
        </p:blipFill>
        <p:spPr>
          <a:xfrm>
            <a:off x="6574259" y="1114425"/>
            <a:ext cx="3798971" cy="48006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3009900" y="1063229"/>
            <a:ext cx="6172200" cy="857250"/>
          </a:xfrm>
          <a:prstGeom prst="rect">
            <a:avLst/>
          </a:prstGeom>
          <a:noFill/>
          <a:ln>
            <a:noFill/>
          </a:ln>
        </p:spPr>
        <p:txBody>
          <a:bodyPr spcFirstLastPara="1" vert="horz" wrap="square" lIns="68569" tIns="34275" rIns="68569" bIns="34275" rtlCol="0" anchor="ctr" anchorCtr="0">
            <a:normAutofit fontScale="90000"/>
          </a:bodyPr>
          <a:lstStyle/>
          <a:p>
            <a:pPr algn="ctr">
              <a:spcBef>
                <a:spcPts val="0"/>
              </a:spcBef>
            </a:pPr>
            <a:r>
              <a:rPr lang="en-US">
                <a:solidFill>
                  <a:schemeClr val="bg1"/>
                </a:solidFill>
              </a:rPr>
              <a:t>Tumor-induced </a:t>
            </a:r>
            <a:r>
              <a:rPr lang="en-US" err="1">
                <a:solidFill>
                  <a:schemeClr val="bg1"/>
                </a:solidFill>
              </a:rPr>
              <a:t>osteomalacia</a:t>
            </a:r>
            <a:r>
              <a:rPr lang="en-US">
                <a:solidFill>
                  <a:schemeClr val="bg1"/>
                </a:solidFill>
              </a:rPr>
              <a:t> (oncogenic rickets)</a:t>
            </a:r>
            <a:endParaRPr>
              <a:solidFill>
                <a:schemeClr val="bg1"/>
              </a:solidFill>
            </a:endParaRPr>
          </a:p>
        </p:txBody>
      </p:sp>
      <p:sp>
        <p:nvSpPr>
          <p:cNvPr id="308" name="Google Shape;308;p36"/>
          <p:cNvSpPr txBox="1">
            <a:spLocks noGrp="1"/>
          </p:cNvSpPr>
          <p:nvPr>
            <p:ph idx="1"/>
          </p:nvPr>
        </p:nvSpPr>
        <p:spPr>
          <a:xfrm>
            <a:off x="1338418" y="2659627"/>
            <a:ext cx="9392263" cy="3394472"/>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rgbClr val="92D050"/>
              </a:buClr>
              <a:buSzPts val="3200"/>
            </a:pPr>
            <a:r>
              <a:rPr lang="en-US">
                <a:solidFill>
                  <a:schemeClr val="bg1"/>
                </a:solidFill>
              </a:rPr>
              <a:t>Paraneoplastic syndrome resulting in phosphate wasting</a:t>
            </a:r>
            <a:endParaRPr>
              <a:solidFill>
                <a:schemeClr val="bg1"/>
              </a:solidFill>
            </a:endParaRPr>
          </a:p>
          <a:p>
            <a:pPr marL="257175" indent="-257175">
              <a:spcBef>
                <a:spcPts val="480"/>
              </a:spcBef>
              <a:buClr>
                <a:srgbClr val="92D050"/>
              </a:buClr>
              <a:buSzPts val="3200"/>
            </a:pPr>
            <a:r>
              <a:rPr lang="en-US" err="1">
                <a:solidFill>
                  <a:schemeClr val="bg1"/>
                </a:solidFill>
              </a:rPr>
              <a:t>Phosphaturic</a:t>
            </a:r>
            <a:r>
              <a:rPr lang="en-US">
                <a:solidFill>
                  <a:schemeClr val="bg1"/>
                </a:solidFill>
              </a:rPr>
              <a:t> mesenchymal tumor </a:t>
            </a:r>
            <a:endParaRPr>
              <a:solidFill>
                <a:schemeClr val="bg1"/>
              </a:solidFill>
            </a:endParaRPr>
          </a:p>
          <a:p>
            <a:pPr marL="257175" indent="-257175">
              <a:spcBef>
                <a:spcPts val="480"/>
              </a:spcBef>
              <a:buClr>
                <a:srgbClr val="92D050"/>
              </a:buClr>
              <a:buSzPts val="3200"/>
            </a:pPr>
            <a:r>
              <a:rPr lang="en-US">
                <a:solidFill>
                  <a:schemeClr val="bg1"/>
                </a:solidFill>
              </a:rPr>
              <a:t>Tx: surgical resection, good prognosis</a:t>
            </a:r>
            <a:endParaRPr>
              <a:solidFill>
                <a:schemeClr val="bg1"/>
              </a:solidFill>
            </a:endParaRPr>
          </a:p>
          <a:p>
            <a:pPr marL="257175" indent="-104775">
              <a:spcBef>
                <a:spcPts val="480"/>
              </a:spcBef>
              <a:buClr>
                <a:schemeClr val="dk1"/>
              </a:buClr>
              <a:buSzPts val="3200"/>
              <a:buNone/>
            </a:pPr>
            <a:endParaRPr>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68"/>
        <p:cNvGrpSpPr/>
        <p:nvPr/>
      </p:nvGrpSpPr>
      <p:grpSpPr>
        <a:xfrm>
          <a:off x="0" y="0"/>
          <a:ext cx="0" cy="0"/>
          <a:chOff x="0" y="0"/>
          <a:chExt cx="0" cy="0"/>
        </a:xfrm>
      </p:grpSpPr>
      <p:sp>
        <p:nvSpPr>
          <p:cNvPr id="269" name="Google Shape;269;p30"/>
          <p:cNvSpPr txBox="1">
            <a:spLocks noGrp="1"/>
          </p:cNvSpPr>
          <p:nvPr>
            <p:ph type="title"/>
          </p:nvPr>
        </p:nvSpPr>
        <p:spPr>
          <a:xfrm>
            <a:off x="-147484" y="971859"/>
            <a:ext cx="61722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pPr>
            <a:r>
              <a:rPr lang="en-US" sz="2800" dirty="0">
                <a:solidFill>
                  <a:schemeClr val="bg1"/>
                </a:solidFill>
              </a:rPr>
              <a:t>Companion case: Rickets</a:t>
            </a:r>
            <a:endParaRPr lang="en-US" sz="2800">
              <a:solidFill>
                <a:schemeClr val="bg1"/>
              </a:solidFill>
              <a:cs typeface="Calibri Light"/>
            </a:endParaRPr>
          </a:p>
        </p:txBody>
      </p:sp>
      <p:sp>
        <p:nvSpPr>
          <p:cNvPr id="270" name="Google Shape;270;p30"/>
          <p:cNvSpPr txBox="1">
            <a:spLocks noGrp="1"/>
          </p:cNvSpPr>
          <p:nvPr>
            <p:ph idx="1"/>
          </p:nvPr>
        </p:nvSpPr>
        <p:spPr>
          <a:xfrm>
            <a:off x="567146" y="2854235"/>
            <a:ext cx="11218816" cy="3585753"/>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rgbClr val="92D050"/>
              </a:buClr>
              <a:buSzPts val="3200"/>
            </a:pPr>
            <a:r>
              <a:rPr lang="en-US">
                <a:solidFill>
                  <a:schemeClr val="bg1"/>
                </a:solidFill>
              </a:rPr>
              <a:t>Vitamin D deficiency</a:t>
            </a:r>
            <a:endParaRPr>
              <a:solidFill>
                <a:schemeClr val="bg1"/>
              </a:solidFill>
            </a:endParaRPr>
          </a:p>
          <a:p>
            <a:pPr marL="257175" indent="-257175">
              <a:spcBef>
                <a:spcPts val="480"/>
              </a:spcBef>
              <a:buClr>
                <a:srgbClr val="92D050"/>
              </a:buClr>
              <a:buSzPts val="3200"/>
            </a:pPr>
            <a:r>
              <a:rPr lang="en-US">
                <a:solidFill>
                  <a:schemeClr val="bg1"/>
                </a:solidFill>
              </a:rPr>
              <a:t>Failure to mineralize cartilage:</a:t>
            </a:r>
            <a:endParaRPr>
              <a:solidFill>
                <a:schemeClr val="bg1"/>
              </a:solidFill>
            </a:endParaRPr>
          </a:p>
          <a:p>
            <a:pPr marL="557213" lvl="1" indent="-214313">
              <a:spcBef>
                <a:spcPts val="420"/>
              </a:spcBef>
              <a:buClr>
                <a:srgbClr val="92D050"/>
              </a:buClr>
              <a:buSzPts val="2800"/>
              <a:buChar char="–"/>
            </a:pPr>
            <a:r>
              <a:rPr lang="en-US">
                <a:solidFill>
                  <a:schemeClr val="bg1"/>
                </a:solidFill>
              </a:rPr>
              <a:t>Prematurity, hypophosphatasia, dietary + sunlight deficiency, liver </a:t>
            </a:r>
            <a:r>
              <a:rPr lang="en-US" err="1">
                <a:solidFill>
                  <a:schemeClr val="bg1"/>
                </a:solidFill>
              </a:rPr>
              <a:t>dz</a:t>
            </a:r>
            <a:r>
              <a:rPr lang="en-US">
                <a:solidFill>
                  <a:schemeClr val="bg1"/>
                </a:solidFill>
              </a:rPr>
              <a:t>, renal failure</a:t>
            </a:r>
            <a:endParaRPr>
              <a:solidFill>
                <a:schemeClr val="bg1"/>
              </a:solidFill>
            </a:endParaRPr>
          </a:p>
          <a:p>
            <a:pPr marL="257175" indent="-257175">
              <a:spcBef>
                <a:spcPts val="480"/>
              </a:spcBef>
              <a:buClr>
                <a:srgbClr val="92D050"/>
              </a:buClr>
              <a:buSzPts val="3200"/>
            </a:pPr>
            <a:r>
              <a:rPr lang="en-US">
                <a:solidFill>
                  <a:schemeClr val="bg1"/>
                </a:solidFill>
              </a:rPr>
              <a:t>Metaphyseal cupping, fraying and splaying</a:t>
            </a:r>
            <a:endParaRPr>
              <a:solidFill>
                <a:schemeClr val="bg1"/>
              </a:solidFill>
            </a:endParaRPr>
          </a:p>
          <a:p>
            <a:pPr marL="257175" indent="-257175">
              <a:spcBef>
                <a:spcPts val="480"/>
              </a:spcBef>
              <a:buClr>
                <a:srgbClr val="92D050"/>
              </a:buClr>
              <a:buSzPts val="3200"/>
            </a:pPr>
            <a:r>
              <a:rPr lang="en-US">
                <a:solidFill>
                  <a:schemeClr val="bg1"/>
                </a:solidFill>
              </a:rPr>
              <a:t>At sites of endochondral bone formation</a:t>
            </a:r>
            <a:endParaRPr>
              <a:solidFill>
                <a:schemeClr val="bg1"/>
              </a:solidFill>
            </a:endParaRPr>
          </a:p>
          <a:p>
            <a:pPr marL="257175" indent="-257175">
              <a:spcBef>
                <a:spcPts val="480"/>
              </a:spcBef>
              <a:buClr>
                <a:srgbClr val="92D050"/>
              </a:buClr>
              <a:buSzPts val="3200"/>
            </a:pPr>
            <a:r>
              <a:rPr lang="en-US">
                <a:solidFill>
                  <a:schemeClr val="bg1"/>
                </a:solidFill>
              </a:rPr>
              <a:t>Wide </a:t>
            </a:r>
            <a:r>
              <a:rPr lang="en-US" err="1">
                <a:solidFill>
                  <a:schemeClr val="bg1"/>
                </a:solidFill>
              </a:rPr>
              <a:t>physis</a:t>
            </a:r>
            <a:r>
              <a:rPr lang="en-US">
                <a:solidFill>
                  <a:schemeClr val="bg1"/>
                </a:solidFill>
              </a:rPr>
              <a:t> </a:t>
            </a:r>
            <a:r>
              <a:rPr lang="en-US" err="1">
                <a:solidFill>
                  <a:schemeClr val="bg1"/>
                </a:solidFill>
              </a:rPr>
              <a:t>DDx</a:t>
            </a:r>
            <a:r>
              <a:rPr lang="en-US">
                <a:solidFill>
                  <a:schemeClr val="bg1"/>
                </a:solidFill>
              </a:rPr>
              <a:t>: chronic trauma, infection, rickets, systemic illness, leukemia, skeletal dysplasia</a:t>
            </a:r>
            <a:endParaRPr>
              <a:solidFill>
                <a:schemeClr val="bg1"/>
              </a:solidFill>
            </a:endParaRPr>
          </a:p>
          <a:p>
            <a:pPr marL="257175" indent="-104775">
              <a:spcBef>
                <a:spcPts val="480"/>
              </a:spcBef>
              <a:buClr>
                <a:schemeClr val="dk1"/>
              </a:buClr>
              <a:buSzPts val="3200"/>
              <a:buNone/>
            </a:pPr>
            <a:endParaRPr>
              <a:solidFill>
                <a:schemeClr val="bg1"/>
              </a:solidFill>
            </a:endParaRPr>
          </a:p>
        </p:txBody>
      </p:sp>
      <p:pic>
        <p:nvPicPr>
          <p:cNvPr id="4" name="Google Shape;264;p29" descr="C:\Users\kposgo\Desktop\Boards\Documents\Downloads\Images\ricketswrist.jpg">
            <a:extLst>
              <a:ext uri="{FF2B5EF4-FFF2-40B4-BE49-F238E27FC236}">
                <a16:creationId xmlns:a16="http://schemas.microsoft.com/office/drawing/2014/main" id="{9E86F606-0438-7F46-B3B3-5B337C6ED901}"/>
              </a:ext>
            </a:extLst>
          </p:cNvPr>
          <p:cNvPicPr preferRelativeResize="0"/>
          <p:nvPr/>
        </p:nvPicPr>
        <p:blipFill rotWithShape="1">
          <a:blip r:embed="rId3">
            <a:alphaModFix/>
          </a:blip>
          <a:srcRect l="22641" t="53208" r="17426" b="22081"/>
          <a:stretch/>
        </p:blipFill>
        <p:spPr>
          <a:xfrm>
            <a:off x="5842362" y="718457"/>
            <a:ext cx="5943600" cy="20367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3" name="Picture 2" descr="S:\LJRESPACS\BITTMAN\Missed_NB_CXR\ser001img00001.jpg"/>
          <p:cNvPicPr>
            <a:picLocks noChangeAspect="1" noChangeArrowheads="1"/>
          </p:cNvPicPr>
          <p:nvPr/>
        </p:nvPicPr>
        <p:blipFill>
          <a:blip r:embed="rId3" cstate="email">
            <a:extLst>
              <a:ext uri="{28A0092B-C50C-407E-A947-70E740481C1C}">
                <a14:useLocalDpi xmlns:a14="http://schemas.microsoft.com/office/drawing/2010/main" val="0"/>
              </a:ext>
            </a:extLst>
          </a:blip>
          <a:srcRect l="33185" t="26370" r="22656" b="28990"/>
          <a:stretch>
            <a:fillRect/>
          </a:stretch>
        </p:blipFill>
        <p:spPr bwMode="auto">
          <a:xfrm>
            <a:off x="3632495" y="1426257"/>
            <a:ext cx="5237184" cy="492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bwMode="auto">
          <a:xfrm>
            <a:off x="6799157" y="4341372"/>
            <a:ext cx="696429" cy="897129"/>
          </a:xfrm>
          <a:prstGeom prst="ellipse">
            <a:avLst/>
          </a:prstGeom>
          <a:noFill/>
          <a:ln w="22225" cap="flat" cmpd="sng" algn="ctr">
            <a:solidFill>
              <a:srgbClr val="FFFF00"/>
            </a:solidFill>
            <a:prstDash val="solid"/>
            <a:round/>
            <a:headEnd type="none" w="med" len="med"/>
            <a:tailEnd type="none" w="med" len="med"/>
          </a:ln>
          <a:effectLst/>
        </p:spPr>
        <p:txBody>
          <a:bodyPr/>
          <a:lstStyle/>
          <a:p>
            <a:pPr>
              <a:defRPr/>
            </a:pPr>
            <a:endParaRPr lang="en-US" sz="1350">
              <a:solidFill>
                <a:srgbClr val="FFFF00"/>
              </a:solidFill>
              <a:effectLst>
                <a:outerShdw blurRad="38100" dist="38100" dir="2700000" algn="tl">
                  <a:srgbClr val="000000">
                    <a:alpha val="43137"/>
                  </a:srgbClr>
                </a:outerShdw>
              </a:effectLst>
              <a:latin typeface="Arial" charset="0"/>
              <a:ea typeface="ＭＳ Ｐゴシック" pitchFamily="34" charset="-128"/>
            </a:endParaRPr>
          </a:p>
        </p:txBody>
      </p:sp>
      <p:sp>
        <p:nvSpPr>
          <p:cNvPr id="7" name="Line 8"/>
          <p:cNvSpPr>
            <a:spLocks noChangeShapeType="1"/>
          </p:cNvSpPr>
          <p:nvPr/>
        </p:nvSpPr>
        <p:spPr bwMode="auto">
          <a:xfrm flipV="1">
            <a:off x="7127570" y="4644103"/>
            <a:ext cx="39354" cy="146821"/>
          </a:xfrm>
          <a:prstGeom prst="line">
            <a:avLst/>
          </a:prstGeom>
          <a:noFill/>
          <a:ln w="15875">
            <a:solidFill>
              <a:srgbClr val="FFFF00"/>
            </a:solidFill>
            <a:round/>
            <a:headEnd/>
            <a:tailEnd type="triangle" w="med" len="med"/>
          </a:ln>
        </p:spPr>
        <p:txBody>
          <a:bodyPr/>
          <a:lstStyle/>
          <a:p>
            <a:pPr eaLnBrk="0" hangingPunct="0">
              <a:defRPr/>
            </a:pPr>
            <a:endParaRPr lang="en-US" sz="1350">
              <a:effectLst>
                <a:outerShdw blurRad="38100" dist="38100" dir="2700000" algn="tl">
                  <a:srgbClr val="000000">
                    <a:alpha val="43137"/>
                  </a:srgbClr>
                </a:outerShdw>
              </a:effectLst>
              <a:latin typeface="Comic Sans MS" pitchFamily="66" charset="0"/>
              <a:ea typeface="ＭＳ Ｐゴシック" pitchFamily="34" charset="-128"/>
            </a:endParaRPr>
          </a:p>
        </p:txBody>
      </p:sp>
      <p:sp>
        <p:nvSpPr>
          <p:cNvPr id="8" name="TextBox 7">
            <a:extLst>
              <a:ext uri="{FF2B5EF4-FFF2-40B4-BE49-F238E27FC236}">
                <a16:creationId xmlns:a16="http://schemas.microsoft.com/office/drawing/2014/main" id="{6DD3DF8C-E5AA-0281-0AC7-9CC266817F58}"/>
              </a:ext>
            </a:extLst>
          </p:cNvPr>
          <p:cNvSpPr txBox="1"/>
          <p:nvPr/>
        </p:nvSpPr>
        <p:spPr>
          <a:xfrm>
            <a:off x="2544508" y="583775"/>
            <a:ext cx="7467951" cy="954107"/>
          </a:xfrm>
          <a:prstGeom prst="rect">
            <a:avLst/>
          </a:prstGeom>
          <a:noFill/>
        </p:spPr>
        <p:txBody>
          <a:bodyPr wrap="square" rtlCol="0">
            <a:spAutoFit/>
          </a:bodyPr>
          <a:lstStyle/>
          <a:p>
            <a:pPr algn="ctr"/>
            <a:r>
              <a:rPr lang="en-US" sz="2800">
                <a:solidFill>
                  <a:schemeClr val="bg1"/>
                </a:solidFill>
              </a:rPr>
              <a:t>? Bronchiolitis with LLL atelectasis or pneumonia</a:t>
            </a:r>
          </a:p>
          <a:p>
            <a:endParaRPr lang="en-US" sz="2800">
              <a:solidFill>
                <a:schemeClr val="bg1"/>
              </a:solidFill>
            </a:endParaRPr>
          </a:p>
        </p:txBody>
      </p:sp>
    </p:spTree>
    <p:extLst>
      <p:ext uri="{BB962C8B-B14F-4D97-AF65-F5344CB8AC3E}">
        <p14:creationId xmlns:p14="http://schemas.microsoft.com/office/powerpoint/2010/main" val="171368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9E267D-B308-F2D6-9EAF-1EC211536903}"/>
              </a:ext>
            </a:extLst>
          </p:cNvPr>
          <p:cNvSpPr>
            <a:spLocks noGrp="1"/>
          </p:cNvSpPr>
          <p:nvPr>
            <p:ph type="sldNum" sz="quarter" idx="4"/>
          </p:nvPr>
        </p:nvSpPr>
        <p:spPr/>
        <p:txBody>
          <a:bodyPr/>
          <a:lstStyle/>
          <a:p>
            <a:fld id="{53EDEC15-6757-1842-81B7-3B7BFAA1573D}" type="slidenum">
              <a:rPr lang="en-US" smtClean="0"/>
              <a:pPr/>
              <a:t>60</a:t>
            </a:fld>
            <a:endParaRPr lang="en-US"/>
          </a:p>
        </p:txBody>
      </p:sp>
      <p:sp>
        <p:nvSpPr>
          <p:cNvPr id="3" name="Footer Placeholder 2">
            <a:extLst>
              <a:ext uri="{FF2B5EF4-FFF2-40B4-BE49-F238E27FC236}">
                <a16:creationId xmlns:a16="http://schemas.microsoft.com/office/drawing/2014/main" id="{5B068544-8D37-E17C-EAAD-FAD39C5A97E9}"/>
              </a:ext>
            </a:extLst>
          </p:cNvPr>
          <p:cNvSpPr>
            <a:spLocks noGrp="1"/>
          </p:cNvSpPr>
          <p:nvPr>
            <p:ph type="ftr" sz="quarter" idx="3"/>
          </p:nvPr>
        </p:nvSpPr>
        <p:spPr/>
        <p:txBody>
          <a:bodyPr/>
          <a:lstStyle/>
          <a:p>
            <a:r>
              <a:rPr lang="en-US"/>
              <a:t>© 2023 Urgent Care Association</a:t>
            </a:r>
          </a:p>
        </p:txBody>
      </p:sp>
      <p:sp>
        <p:nvSpPr>
          <p:cNvPr id="4" name="Text Placeholder 3">
            <a:extLst>
              <a:ext uri="{FF2B5EF4-FFF2-40B4-BE49-F238E27FC236}">
                <a16:creationId xmlns:a16="http://schemas.microsoft.com/office/drawing/2014/main" id="{F3F5FDE6-9A54-DBA1-8BA0-A0719CB2B494}"/>
              </a:ext>
            </a:extLst>
          </p:cNvPr>
          <p:cNvSpPr>
            <a:spLocks noGrp="1"/>
          </p:cNvSpPr>
          <p:nvPr>
            <p:ph type="body" idx="1"/>
          </p:nvPr>
        </p:nvSpPr>
        <p:spPr>
          <a:xfrm>
            <a:off x="589725" y="2311726"/>
            <a:ext cx="7038763" cy="464871"/>
          </a:xfrm>
        </p:spPr>
        <p:txBody>
          <a:bodyPr vert="horz" lIns="91440" tIns="45720" rIns="91440" bIns="45720" rtlCol="0" anchor="t">
            <a:spAutoFit/>
          </a:bodyPr>
          <a:lstStyle/>
          <a:p>
            <a:pPr marL="0" indent="0">
              <a:buNone/>
            </a:pPr>
            <a:r>
              <a:rPr lang="en-US" dirty="0">
                <a:latin typeface="Calibri"/>
                <a:cs typeface="Calibri"/>
              </a:rPr>
              <a:t>Mark.bittman@gmail.com</a:t>
            </a:r>
            <a:endParaRPr lang="en-US" dirty="0"/>
          </a:p>
        </p:txBody>
      </p:sp>
      <p:sp>
        <p:nvSpPr>
          <p:cNvPr id="5" name="Title 4">
            <a:extLst>
              <a:ext uri="{FF2B5EF4-FFF2-40B4-BE49-F238E27FC236}">
                <a16:creationId xmlns:a16="http://schemas.microsoft.com/office/drawing/2014/main" id="{A6CB305A-ADB6-7F99-69A6-BA7F202C1A24}"/>
              </a:ext>
            </a:extLst>
          </p:cNvPr>
          <p:cNvSpPr>
            <a:spLocks noGrp="1"/>
          </p:cNvSpPr>
          <p:nvPr>
            <p:ph type="title"/>
          </p:nvPr>
        </p:nvSpPr>
        <p:spPr/>
        <p:txBody>
          <a:bodyPr/>
          <a:lstStyle/>
          <a:p>
            <a:r>
              <a:rPr lang="en-US" dirty="0">
                <a:cs typeface="Calibri"/>
              </a:rPr>
              <a:t>Thank you!</a:t>
            </a:r>
            <a:endParaRPr lang="en-US" dirty="0"/>
          </a:p>
        </p:txBody>
      </p:sp>
      <p:pic>
        <p:nvPicPr>
          <p:cNvPr id="6" name="Picture 6" descr="Text&#10;&#10;Description automatically generated">
            <a:extLst>
              <a:ext uri="{FF2B5EF4-FFF2-40B4-BE49-F238E27FC236}">
                <a16:creationId xmlns:a16="http://schemas.microsoft.com/office/drawing/2014/main" id="{004CF071-0A6A-8D18-84D1-3B24BC030FB1}"/>
              </a:ext>
            </a:extLst>
          </p:cNvPr>
          <p:cNvPicPr>
            <a:picLocks noChangeAspect="1"/>
          </p:cNvPicPr>
          <p:nvPr/>
        </p:nvPicPr>
        <p:blipFill>
          <a:blip r:embed="rId2"/>
          <a:stretch>
            <a:fillRect/>
          </a:stretch>
        </p:blipFill>
        <p:spPr>
          <a:xfrm>
            <a:off x="8792497" y="2146898"/>
            <a:ext cx="2743200" cy="3055815"/>
          </a:xfrm>
          <a:prstGeom prst="rect">
            <a:avLst/>
          </a:prstGeom>
        </p:spPr>
      </p:pic>
    </p:spTree>
    <p:extLst>
      <p:ext uri="{BB962C8B-B14F-4D97-AF65-F5344CB8AC3E}">
        <p14:creationId xmlns:p14="http://schemas.microsoft.com/office/powerpoint/2010/main" val="936576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monitor, computer, electronics&#10;&#10;Description automatically generated">
            <a:extLst>
              <a:ext uri="{FF2B5EF4-FFF2-40B4-BE49-F238E27FC236}">
                <a16:creationId xmlns:a16="http://schemas.microsoft.com/office/drawing/2014/main" id="{B5A72378-40C8-249B-A53C-BC53A087A409}"/>
              </a:ext>
            </a:extLst>
          </p:cNvPr>
          <p:cNvPicPr>
            <a:picLocks noChangeAspect="1"/>
          </p:cNvPicPr>
          <p:nvPr/>
        </p:nvPicPr>
        <p:blipFill rotWithShape="1">
          <a:blip r:embed="rId3">
            <a:extLst>
              <a:ext uri="{28A0092B-C50C-407E-A947-70E740481C1C}">
                <a14:useLocalDpi xmlns:a14="http://schemas.microsoft.com/office/drawing/2010/main" val="0"/>
              </a:ext>
            </a:extLst>
          </a:blip>
          <a:srcRect l="25161" t="29020" r="31875" b="16863"/>
          <a:stretch/>
        </p:blipFill>
        <p:spPr>
          <a:xfrm>
            <a:off x="434587" y="1867006"/>
            <a:ext cx="3862814" cy="4414024"/>
          </a:xfrm>
          <a:prstGeom prst="rect">
            <a:avLst/>
          </a:prstGeom>
        </p:spPr>
      </p:pic>
      <p:pic>
        <p:nvPicPr>
          <p:cNvPr id="4" name="Picture 3" descr="A picture containing text, monitor, electronics, screen&#10;&#10;Description automatically generated">
            <a:extLst>
              <a:ext uri="{FF2B5EF4-FFF2-40B4-BE49-F238E27FC236}">
                <a16:creationId xmlns:a16="http://schemas.microsoft.com/office/drawing/2014/main" id="{2C93E84A-99E2-344B-A6B8-275C326B8872}"/>
              </a:ext>
            </a:extLst>
          </p:cNvPr>
          <p:cNvPicPr>
            <a:picLocks noChangeAspect="1"/>
          </p:cNvPicPr>
          <p:nvPr/>
        </p:nvPicPr>
        <p:blipFill rotWithShape="1">
          <a:blip r:embed="rId4">
            <a:extLst>
              <a:ext uri="{28A0092B-C50C-407E-A947-70E740481C1C}">
                <a14:useLocalDpi xmlns:a14="http://schemas.microsoft.com/office/drawing/2010/main" val="0"/>
              </a:ext>
            </a:extLst>
          </a:blip>
          <a:srcRect l="20526" t="21177" r="27062" b="13334"/>
          <a:stretch/>
        </p:blipFill>
        <p:spPr>
          <a:xfrm>
            <a:off x="4344872" y="1936665"/>
            <a:ext cx="3496704" cy="3971000"/>
          </a:xfrm>
          <a:prstGeom prst="rect">
            <a:avLst/>
          </a:prstGeom>
        </p:spPr>
      </p:pic>
      <p:pic>
        <p:nvPicPr>
          <p:cNvPr id="5" name="Picture 4" descr="A picture containing text, electronics, monitor, computer&#10;&#10;Description automatically generated">
            <a:extLst>
              <a:ext uri="{FF2B5EF4-FFF2-40B4-BE49-F238E27FC236}">
                <a16:creationId xmlns:a16="http://schemas.microsoft.com/office/drawing/2014/main" id="{14569BBB-64C7-A943-B18C-DFBF6355F24B}"/>
              </a:ext>
            </a:extLst>
          </p:cNvPr>
          <p:cNvPicPr>
            <a:picLocks noChangeAspect="1"/>
          </p:cNvPicPr>
          <p:nvPr/>
        </p:nvPicPr>
        <p:blipFill rotWithShape="1">
          <a:blip r:embed="rId5">
            <a:extLst>
              <a:ext uri="{28A0092B-C50C-407E-A947-70E740481C1C}">
                <a14:useLocalDpi xmlns:a14="http://schemas.microsoft.com/office/drawing/2010/main" val="0"/>
              </a:ext>
            </a:extLst>
          </a:blip>
          <a:srcRect l="21417" t="18823" r="46672" b="13138"/>
          <a:stretch/>
        </p:blipFill>
        <p:spPr>
          <a:xfrm>
            <a:off x="7968790" y="1631192"/>
            <a:ext cx="2400301" cy="4653094"/>
          </a:xfrm>
          <a:prstGeom prst="rect">
            <a:avLst/>
          </a:prstGeom>
        </p:spPr>
      </p:pic>
    </p:spTree>
    <p:extLst>
      <p:ext uri="{BB962C8B-B14F-4D97-AF65-F5344CB8AC3E}">
        <p14:creationId xmlns:p14="http://schemas.microsoft.com/office/powerpoint/2010/main" val="2422177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9057-B737-5C3D-4738-60C4441285B0}"/>
              </a:ext>
            </a:extLst>
          </p:cNvPr>
          <p:cNvSpPr>
            <a:spLocks noGrp="1"/>
          </p:cNvSpPr>
          <p:nvPr>
            <p:ph type="title"/>
          </p:nvPr>
        </p:nvSpPr>
        <p:spPr/>
        <p:txBody>
          <a:bodyPr/>
          <a:lstStyle/>
          <a:p>
            <a:br>
              <a:rPr lang="en-US">
                <a:solidFill>
                  <a:schemeClr val="bg1"/>
                </a:solidFill>
              </a:rPr>
            </a:br>
            <a:r>
              <a:rPr lang="en-US" b="0" i="0">
                <a:solidFill>
                  <a:schemeClr val="bg1"/>
                </a:solidFill>
                <a:effectLst/>
                <a:latin typeface="Open Sans" panose="020B0606030504020204" pitchFamily="34" charset="0"/>
              </a:rPr>
              <a:t>Trevor Fairbank Disease</a:t>
            </a:r>
            <a:endParaRPr lang="en-US">
              <a:solidFill>
                <a:schemeClr val="bg1"/>
              </a:solidFill>
            </a:endParaRPr>
          </a:p>
        </p:txBody>
      </p:sp>
      <p:sp>
        <p:nvSpPr>
          <p:cNvPr id="3" name="Content Placeholder 2">
            <a:extLst>
              <a:ext uri="{FF2B5EF4-FFF2-40B4-BE49-F238E27FC236}">
                <a16:creationId xmlns:a16="http://schemas.microsoft.com/office/drawing/2014/main" id="{C1ADB1BE-9486-DF59-188A-F4500C766318}"/>
              </a:ext>
            </a:extLst>
          </p:cNvPr>
          <p:cNvSpPr>
            <a:spLocks noGrp="1"/>
          </p:cNvSpPr>
          <p:nvPr>
            <p:ph idx="1"/>
          </p:nvPr>
        </p:nvSpPr>
        <p:spPr/>
        <p:txBody>
          <a:bodyPr>
            <a:normAutofit fontScale="70000" lnSpcReduction="20000"/>
          </a:bodyPr>
          <a:lstStyle/>
          <a:p>
            <a:pPr algn="l">
              <a:buFont typeface="Arial" panose="020B0604020202020204" pitchFamily="34" charset="0"/>
              <a:buChar char="•"/>
            </a:pPr>
            <a:r>
              <a:rPr lang="en-US">
                <a:solidFill>
                  <a:schemeClr val="bg1"/>
                </a:solidFill>
              </a:rPr>
              <a:t>Synonyms: dysplasia </a:t>
            </a:r>
            <a:r>
              <a:rPr lang="en-US" err="1">
                <a:solidFill>
                  <a:schemeClr val="bg1"/>
                </a:solidFill>
              </a:rPr>
              <a:t>epiphysealis</a:t>
            </a:r>
            <a:r>
              <a:rPr lang="en-US">
                <a:solidFill>
                  <a:schemeClr val="bg1"/>
                </a:solidFill>
              </a:rPr>
              <a:t> </a:t>
            </a:r>
            <a:r>
              <a:rPr lang="en-US" err="1">
                <a:solidFill>
                  <a:schemeClr val="bg1"/>
                </a:solidFill>
              </a:rPr>
              <a:t>hemimelica</a:t>
            </a:r>
            <a:r>
              <a:rPr lang="en-US">
                <a:solidFill>
                  <a:schemeClr val="bg1"/>
                </a:solidFill>
              </a:rPr>
              <a:t>, Trevor disease, Fairbank disease</a:t>
            </a:r>
          </a:p>
          <a:p>
            <a:pPr algn="l">
              <a:buFont typeface="Arial" panose="020B0604020202020204" pitchFamily="34" charset="0"/>
              <a:buChar char="•"/>
            </a:pPr>
            <a:r>
              <a:rPr lang="en-US">
                <a:solidFill>
                  <a:schemeClr val="bg1"/>
                </a:solidFill>
              </a:rPr>
              <a:t>Definition: osteochondroma involving 1 or multiple epiphyses</a:t>
            </a:r>
          </a:p>
          <a:p>
            <a:pPr algn="l">
              <a:buFont typeface="Arial" panose="020B0604020202020204" pitchFamily="34" charset="0"/>
              <a:buChar char="•"/>
            </a:pPr>
            <a:r>
              <a:rPr lang="en-US">
                <a:solidFill>
                  <a:schemeClr val="bg1"/>
                </a:solidFill>
              </a:rPr>
              <a:t>Localized: 1 epiphysis, usually ankle</a:t>
            </a:r>
          </a:p>
          <a:p>
            <a:pPr algn="l">
              <a:buFont typeface="Arial" panose="020B0604020202020204" pitchFamily="34" charset="0"/>
              <a:buChar char="•"/>
            </a:pPr>
            <a:r>
              <a:rPr lang="en-US">
                <a:solidFill>
                  <a:schemeClr val="bg1"/>
                </a:solidFill>
              </a:rPr>
              <a:t>Classic (2/3 of cases): &gt; 1 epiphysis in same limb, usually medial knee and ankle</a:t>
            </a:r>
          </a:p>
          <a:p>
            <a:pPr algn="l">
              <a:buFont typeface="Arial" panose="020B0604020202020204" pitchFamily="34" charset="0"/>
              <a:buChar char="•"/>
            </a:pPr>
            <a:r>
              <a:rPr lang="en-US">
                <a:solidFill>
                  <a:schemeClr val="bg1"/>
                </a:solidFill>
              </a:rPr>
              <a:t>Generalized: entire (usually lower) extremity</a:t>
            </a:r>
          </a:p>
          <a:p>
            <a:pPr algn="l">
              <a:buFont typeface="Arial" panose="020B0604020202020204" pitchFamily="34" charset="0"/>
              <a:buChar char="•"/>
            </a:pPr>
            <a:r>
              <a:rPr lang="en-US">
                <a:solidFill>
                  <a:schemeClr val="bg1"/>
                </a:solidFill>
              </a:rPr>
              <a:t>Presentation</a:t>
            </a:r>
          </a:p>
          <a:p>
            <a:pPr marL="557213" lvl="1" indent="-214313"/>
            <a:r>
              <a:rPr lang="en-US">
                <a:solidFill>
                  <a:schemeClr val="bg1"/>
                </a:solidFill>
              </a:rPr>
              <a:t>Limb length discrepancy (premature </a:t>
            </a:r>
            <a:r>
              <a:rPr lang="en-US" err="1">
                <a:solidFill>
                  <a:schemeClr val="bg1"/>
                </a:solidFill>
              </a:rPr>
              <a:t>physeal</a:t>
            </a:r>
            <a:r>
              <a:rPr lang="en-US">
                <a:solidFill>
                  <a:schemeClr val="bg1"/>
                </a:solidFill>
              </a:rPr>
              <a:t> closure)</a:t>
            </a:r>
          </a:p>
          <a:p>
            <a:pPr marL="557213" lvl="1" indent="-214313"/>
            <a:r>
              <a:rPr lang="en-US">
                <a:solidFill>
                  <a:schemeClr val="bg1"/>
                </a:solidFill>
              </a:rPr>
              <a:t>Malalignment (usually varus/valgus)</a:t>
            </a:r>
          </a:p>
          <a:p>
            <a:pPr marL="557213" lvl="1" indent="-214313"/>
            <a:r>
              <a:rPr lang="en-US">
                <a:solidFill>
                  <a:schemeClr val="bg1"/>
                </a:solidFill>
              </a:rPr>
              <a:t>Joint mass</a:t>
            </a:r>
          </a:p>
          <a:p>
            <a:pPr marL="557213" lvl="1" indent="-214313"/>
            <a:r>
              <a:rPr lang="en-US">
                <a:solidFill>
                  <a:schemeClr val="bg1"/>
                </a:solidFill>
              </a:rPr>
              <a:t>Early osteoarthritis</a:t>
            </a:r>
          </a:p>
          <a:p>
            <a:pPr algn="l">
              <a:buFont typeface="Arial" panose="020B0604020202020204" pitchFamily="34" charset="0"/>
              <a:buChar char="•"/>
            </a:pPr>
            <a:r>
              <a:rPr lang="en-US">
                <a:solidFill>
                  <a:schemeClr val="bg1"/>
                </a:solidFill>
              </a:rPr>
              <a:t>Demographics</a:t>
            </a:r>
          </a:p>
          <a:p>
            <a:pPr marL="557213" lvl="1" indent="-214313"/>
            <a:r>
              <a:rPr lang="en-US">
                <a:solidFill>
                  <a:schemeClr val="bg1"/>
                </a:solidFill>
              </a:rPr>
              <a:t>Developmental; arises in childhood</a:t>
            </a:r>
          </a:p>
          <a:p>
            <a:pPr marL="557213" lvl="1" indent="-214313"/>
            <a:r>
              <a:rPr lang="en-US">
                <a:solidFill>
                  <a:schemeClr val="bg1"/>
                </a:solidFill>
              </a:rPr>
              <a:t>M &gt; F (3:1)</a:t>
            </a:r>
          </a:p>
          <a:p>
            <a:pPr marL="557213" lvl="1" indent="-214313"/>
            <a:r>
              <a:rPr lang="en-US">
                <a:solidFill>
                  <a:schemeClr val="bg1"/>
                </a:solidFill>
              </a:rPr>
              <a:t>Rare: 1/1,000,000 population</a:t>
            </a:r>
          </a:p>
          <a:p>
            <a:endParaRPr lang="en-US">
              <a:solidFill>
                <a:schemeClr val="bg1"/>
              </a:solidFill>
            </a:endParaRPr>
          </a:p>
        </p:txBody>
      </p:sp>
    </p:spTree>
    <p:extLst>
      <p:ext uri="{BB962C8B-B14F-4D97-AF65-F5344CB8AC3E}">
        <p14:creationId xmlns:p14="http://schemas.microsoft.com/office/powerpoint/2010/main" val="3472138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7"/>
        <p:cNvGrpSpPr/>
        <p:nvPr/>
      </p:nvGrpSpPr>
      <p:grpSpPr>
        <a:xfrm>
          <a:off x="0" y="0"/>
          <a:ext cx="0" cy="0"/>
          <a:chOff x="0" y="0"/>
          <a:chExt cx="0" cy="0"/>
        </a:xfrm>
      </p:grpSpPr>
      <p:pic>
        <p:nvPicPr>
          <p:cNvPr id="208" name="Google Shape;208;p21" descr="1"/>
          <p:cNvPicPr preferRelativeResize="0"/>
          <p:nvPr/>
        </p:nvPicPr>
        <p:blipFill rotWithShape="1">
          <a:blip r:embed="rId3">
            <a:alphaModFix/>
          </a:blip>
          <a:srcRect l="10033" r="20882" b="15789"/>
          <a:stretch/>
        </p:blipFill>
        <p:spPr>
          <a:xfrm>
            <a:off x="2897622" y="1657351"/>
            <a:ext cx="3563186" cy="4343401"/>
          </a:xfrm>
          <a:prstGeom prst="rect">
            <a:avLst/>
          </a:prstGeom>
          <a:noFill/>
          <a:ln>
            <a:noFill/>
          </a:ln>
        </p:spPr>
      </p:pic>
      <p:pic>
        <p:nvPicPr>
          <p:cNvPr id="209" name="Google Shape;209;p21" descr="1"/>
          <p:cNvPicPr preferRelativeResize="0"/>
          <p:nvPr/>
        </p:nvPicPr>
        <p:blipFill rotWithShape="1">
          <a:blip r:embed="rId4">
            <a:alphaModFix/>
          </a:blip>
          <a:srcRect l="19688" t="19818" r="30410" b="3898"/>
          <a:stretch/>
        </p:blipFill>
        <p:spPr>
          <a:xfrm>
            <a:off x="6586985" y="1627140"/>
            <a:ext cx="2823716" cy="4316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14"/>
        <p:cNvGrpSpPr/>
        <p:nvPr/>
      </p:nvGrpSpPr>
      <p:grpSpPr>
        <a:xfrm>
          <a:off x="0" y="0"/>
          <a:ext cx="0" cy="0"/>
          <a:chOff x="0" y="0"/>
          <a:chExt cx="0" cy="0"/>
        </a:xfrm>
      </p:grpSpPr>
      <p:sp>
        <p:nvSpPr>
          <p:cNvPr id="215" name="Google Shape;215;p22"/>
          <p:cNvSpPr txBox="1">
            <a:spLocks noGrp="1"/>
          </p:cNvSpPr>
          <p:nvPr>
            <p:ph type="title"/>
          </p:nvPr>
        </p:nvSpPr>
        <p:spPr>
          <a:xfrm>
            <a:off x="3009900" y="1063229"/>
            <a:ext cx="61722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pPr>
            <a:r>
              <a:rPr lang="en-US">
                <a:solidFill>
                  <a:schemeClr val="bg1"/>
                </a:solidFill>
              </a:rPr>
              <a:t>Growth Disturbance 2° to Sepsis</a:t>
            </a:r>
            <a:endParaRPr>
              <a:solidFill>
                <a:schemeClr val="bg1"/>
              </a:solidFill>
            </a:endParaRPr>
          </a:p>
        </p:txBody>
      </p:sp>
      <p:sp>
        <p:nvSpPr>
          <p:cNvPr id="216" name="Google Shape;216;p22"/>
          <p:cNvSpPr txBox="1">
            <a:spLocks noGrp="1"/>
          </p:cNvSpPr>
          <p:nvPr>
            <p:ph idx="1"/>
          </p:nvPr>
        </p:nvSpPr>
        <p:spPr>
          <a:xfrm>
            <a:off x="3009900" y="2057401"/>
            <a:ext cx="6172200" cy="3394472"/>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rgbClr val="92D050"/>
              </a:buClr>
              <a:buSzPts val="3200"/>
            </a:pPr>
            <a:r>
              <a:rPr lang="en-US">
                <a:solidFill>
                  <a:schemeClr val="bg1"/>
                </a:solidFill>
              </a:rPr>
              <a:t>Meningococcemia (pneumococcal in this case)</a:t>
            </a:r>
            <a:endParaRPr>
              <a:solidFill>
                <a:schemeClr val="bg1"/>
              </a:solidFill>
            </a:endParaRPr>
          </a:p>
          <a:p>
            <a:pPr marL="257175" indent="-104775">
              <a:spcBef>
                <a:spcPts val="480"/>
              </a:spcBef>
              <a:buClr>
                <a:schemeClr val="dk1"/>
              </a:buClr>
              <a:buSzPts val="3200"/>
              <a:buNone/>
            </a:pPr>
            <a:endParaRPr>
              <a:solidFill>
                <a:schemeClr val="bg1"/>
              </a:solidFill>
            </a:endParaRPr>
          </a:p>
          <a:p>
            <a:pPr marL="257175" indent="-257175">
              <a:spcBef>
                <a:spcPts val="480"/>
              </a:spcBef>
              <a:buClr>
                <a:srgbClr val="92D050"/>
              </a:buClr>
              <a:buSzPts val="3200"/>
            </a:pPr>
            <a:r>
              <a:rPr lang="en-US">
                <a:solidFill>
                  <a:schemeClr val="bg1"/>
                </a:solidFill>
              </a:rPr>
              <a:t>Growth disturbances</a:t>
            </a:r>
            <a:endParaRPr>
              <a:solidFill>
                <a:schemeClr val="bg1"/>
              </a:solidFill>
            </a:endParaRPr>
          </a:p>
          <a:p>
            <a:pPr marL="557213" lvl="1" indent="-214313">
              <a:spcBef>
                <a:spcPts val="420"/>
              </a:spcBef>
              <a:buClr>
                <a:srgbClr val="92D050"/>
              </a:buClr>
              <a:buSzPts val="2800"/>
              <a:buChar char="–"/>
            </a:pPr>
            <a:r>
              <a:rPr lang="en-US">
                <a:solidFill>
                  <a:schemeClr val="bg1"/>
                </a:solidFill>
              </a:rPr>
              <a:t>Lower extremity &gt; Upper</a:t>
            </a:r>
            <a:endParaRPr>
              <a:solidFill>
                <a:schemeClr val="bg1"/>
              </a:solidFill>
            </a:endParaRPr>
          </a:p>
          <a:p>
            <a:pPr marL="557213" lvl="1" indent="-214313">
              <a:spcBef>
                <a:spcPts val="420"/>
              </a:spcBef>
              <a:buClr>
                <a:srgbClr val="92D050"/>
              </a:buClr>
              <a:buSzPts val="2800"/>
              <a:buChar char="–"/>
            </a:pPr>
            <a:r>
              <a:rPr lang="en-US">
                <a:solidFill>
                  <a:schemeClr val="bg1"/>
                </a:solidFill>
              </a:rPr>
              <a:t>Metaphyseal cupping</a:t>
            </a:r>
            <a:endParaRPr>
              <a:solidFill>
                <a:schemeClr val="bg1"/>
              </a:solidFill>
            </a:endParaRPr>
          </a:p>
          <a:p>
            <a:pPr marL="557213" lvl="1" indent="-214313">
              <a:spcBef>
                <a:spcPts val="420"/>
              </a:spcBef>
              <a:buClr>
                <a:srgbClr val="92D050"/>
              </a:buClr>
              <a:buSzPts val="2800"/>
              <a:buChar char="–"/>
            </a:pPr>
            <a:r>
              <a:rPr lang="en-US" err="1">
                <a:solidFill>
                  <a:schemeClr val="bg1"/>
                </a:solidFill>
              </a:rPr>
              <a:t>Physeal</a:t>
            </a:r>
            <a:r>
              <a:rPr lang="en-US">
                <a:solidFill>
                  <a:schemeClr val="bg1"/>
                </a:solidFill>
              </a:rPr>
              <a:t> bars</a:t>
            </a:r>
            <a:endParaRPr>
              <a:solidFill>
                <a:schemeClr val="bg1"/>
              </a:solidFill>
            </a:endParaRPr>
          </a:p>
          <a:p>
            <a:pPr lvl="2">
              <a:spcBef>
                <a:spcPts val="360"/>
              </a:spcBef>
              <a:buClr>
                <a:srgbClr val="92D050"/>
              </a:buClr>
              <a:buSzPts val="2400"/>
            </a:pPr>
            <a:r>
              <a:rPr lang="en-US">
                <a:solidFill>
                  <a:schemeClr val="bg1"/>
                </a:solidFill>
              </a:rPr>
              <a:t>Leg length</a:t>
            </a:r>
            <a:endParaRPr>
              <a:solidFill>
                <a:schemeClr val="bg1"/>
              </a:solidFill>
            </a:endParaRPr>
          </a:p>
          <a:p>
            <a:pPr lvl="2">
              <a:spcBef>
                <a:spcPts val="360"/>
              </a:spcBef>
              <a:buClr>
                <a:srgbClr val="92D050"/>
              </a:buClr>
              <a:buSzPts val="2400"/>
            </a:pPr>
            <a:r>
              <a:rPr lang="en-US">
                <a:solidFill>
                  <a:schemeClr val="bg1"/>
                </a:solidFill>
              </a:rPr>
              <a:t>Angular</a:t>
            </a:r>
            <a:endParaRPr>
              <a:solidFill>
                <a:schemeClr val="bg1"/>
              </a:solidFill>
            </a:endParaRPr>
          </a:p>
          <a:p>
            <a:pPr lvl="2" indent="-57150">
              <a:spcBef>
                <a:spcPts val="360"/>
              </a:spcBef>
              <a:buClr>
                <a:schemeClr val="dk1"/>
              </a:buClr>
              <a:buSzPts val="2400"/>
              <a:buNone/>
            </a:pPr>
            <a:endParaRPr>
              <a:solidFill>
                <a:schemeClr val="bg1"/>
              </a:solidFill>
            </a:endParaRPr>
          </a:p>
          <a:p>
            <a:pPr marL="257175" indent="-104775">
              <a:spcBef>
                <a:spcPts val="480"/>
              </a:spcBef>
              <a:buClr>
                <a:schemeClr val="dk1"/>
              </a:buClr>
              <a:buSzPts val="3200"/>
              <a:buNone/>
            </a:pPr>
            <a:endParaRPr>
              <a:solidFill>
                <a:schemeClr val="bg1"/>
              </a:solidFill>
            </a:endParaRPr>
          </a:p>
          <a:p>
            <a:pPr marL="257175" indent="-104775">
              <a:spcBef>
                <a:spcPts val="480"/>
              </a:spcBef>
              <a:buClr>
                <a:schemeClr val="dk1"/>
              </a:buClr>
              <a:buSzPts val="3200"/>
              <a:buNone/>
            </a:pPr>
            <a:endParaRPr>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0"/>
        <p:cNvGrpSpPr/>
        <p:nvPr/>
      </p:nvGrpSpPr>
      <p:grpSpPr>
        <a:xfrm>
          <a:off x="0" y="0"/>
          <a:ext cx="0" cy="0"/>
          <a:chOff x="0" y="0"/>
          <a:chExt cx="0" cy="0"/>
        </a:xfrm>
      </p:grpSpPr>
      <p:sp>
        <p:nvSpPr>
          <p:cNvPr id="221" name="Google Shape;221;p23"/>
          <p:cNvSpPr txBox="1">
            <a:spLocks noGrp="1"/>
          </p:cNvSpPr>
          <p:nvPr>
            <p:ph type="title"/>
          </p:nvPr>
        </p:nvSpPr>
        <p:spPr>
          <a:xfrm>
            <a:off x="3009900" y="1063229"/>
            <a:ext cx="61722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pPr>
            <a:r>
              <a:rPr lang="en-US">
                <a:solidFill>
                  <a:srgbClr val="92D050"/>
                </a:solidFill>
              </a:rPr>
              <a:t>Bowing</a:t>
            </a:r>
            <a:endParaRPr>
              <a:solidFill>
                <a:srgbClr val="92D050"/>
              </a:solidFill>
            </a:endParaRPr>
          </a:p>
        </p:txBody>
      </p:sp>
      <p:sp>
        <p:nvSpPr>
          <p:cNvPr id="222" name="Google Shape;222;p23"/>
          <p:cNvSpPr txBox="1">
            <a:spLocks noGrp="1"/>
          </p:cNvSpPr>
          <p:nvPr>
            <p:ph idx="1"/>
          </p:nvPr>
        </p:nvSpPr>
        <p:spPr>
          <a:xfrm>
            <a:off x="3009900" y="2057401"/>
            <a:ext cx="6172200" cy="3394472"/>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rgbClr val="92D050"/>
              </a:buClr>
              <a:buSzPts val="3200"/>
            </a:pPr>
            <a:r>
              <a:rPr lang="en-US">
                <a:solidFill>
                  <a:srgbClr val="92D050"/>
                </a:solidFill>
              </a:rPr>
              <a:t>Bowing of the lower extremity is a common referral to pediatric orthopedic clinic</a:t>
            </a:r>
            <a:endParaRPr/>
          </a:p>
          <a:p>
            <a:pPr marL="257175" indent="-257175">
              <a:spcBef>
                <a:spcPts val="480"/>
              </a:spcBef>
              <a:buClr>
                <a:srgbClr val="92D050"/>
              </a:buClr>
              <a:buSzPts val="3200"/>
            </a:pPr>
            <a:r>
              <a:rPr lang="en-US">
                <a:solidFill>
                  <a:srgbClr val="92D050"/>
                </a:solidFill>
              </a:rPr>
              <a:t>Differential Diagnosis:</a:t>
            </a:r>
            <a:endParaRPr/>
          </a:p>
          <a:p>
            <a:pPr marL="557213" lvl="1" indent="-214313">
              <a:spcBef>
                <a:spcPts val="420"/>
              </a:spcBef>
              <a:buClr>
                <a:srgbClr val="92D050"/>
              </a:buClr>
              <a:buSzPts val="2800"/>
              <a:buChar char="–"/>
            </a:pPr>
            <a:r>
              <a:rPr lang="en-US">
                <a:solidFill>
                  <a:srgbClr val="92D050"/>
                </a:solidFill>
              </a:rPr>
              <a:t>Physiologic bowing</a:t>
            </a:r>
            <a:endParaRPr/>
          </a:p>
          <a:p>
            <a:pPr marL="557213" lvl="1" indent="-214313">
              <a:spcBef>
                <a:spcPts val="420"/>
              </a:spcBef>
              <a:buClr>
                <a:srgbClr val="92D050"/>
              </a:buClr>
              <a:buSzPts val="2800"/>
              <a:buChar char="–"/>
            </a:pPr>
            <a:r>
              <a:rPr lang="en-US">
                <a:solidFill>
                  <a:srgbClr val="92D050"/>
                </a:solidFill>
              </a:rPr>
              <a:t>Blounts</a:t>
            </a:r>
            <a:endParaRPr>
              <a:solidFill>
                <a:srgbClr val="92D050"/>
              </a:solidFill>
            </a:endParaRPr>
          </a:p>
          <a:p>
            <a:pPr marL="557213" lvl="1" indent="-214313">
              <a:spcBef>
                <a:spcPts val="420"/>
              </a:spcBef>
              <a:buClr>
                <a:srgbClr val="92D050"/>
              </a:buClr>
              <a:buSzPts val="2800"/>
              <a:buChar char="–"/>
            </a:pPr>
            <a:r>
              <a:rPr lang="en-US">
                <a:solidFill>
                  <a:srgbClr val="92D050"/>
                </a:solidFill>
              </a:rPr>
              <a:t>Physeal Distrurbance (trauma, infection, etc.)</a:t>
            </a:r>
            <a:endParaRPr/>
          </a:p>
          <a:p>
            <a:pPr marL="557213" lvl="1" indent="-214313">
              <a:spcBef>
                <a:spcPts val="420"/>
              </a:spcBef>
              <a:buClr>
                <a:srgbClr val="92D050"/>
              </a:buClr>
              <a:buSzPts val="2800"/>
              <a:buChar char="–"/>
            </a:pPr>
            <a:r>
              <a:rPr lang="en-US">
                <a:solidFill>
                  <a:srgbClr val="92D050"/>
                </a:solidFill>
              </a:rPr>
              <a:t>Metabolic bone disease</a:t>
            </a:r>
            <a:endParaRPr/>
          </a:p>
          <a:p>
            <a:pPr marL="557213" lvl="1" indent="-214313">
              <a:spcBef>
                <a:spcPts val="420"/>
              </a:spcBef>
              <a:buClr>
                <a:srgbClr val="92D050"/>
              </a:buClr>
              <a:buSzPts val="2800"/>
              <a:buChar char="–"/>
            </a:pPr>
            <a:r>
              <a:rPr lang="en-US">
                <a:solidFill>
                  <a:srgbClr val="92D050"/>
                </a:solidFill>
              </a:rPr>
              <a:t>Skeletal dysplasia</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2" y="878467"/>
            <a:ext cx="9143999" cy="994172"/>
          </a:xfrm>
        </p:spPr>
        <p:txBody>
          <a:bodyPr/>
          <a:lstStyle/>
          <a:p>
            <a:pPr algn="ctr"/>
            <a:r>
              <a:rPr lang="en-US" b="1">
                <a:solidFill>
                  <a:srgbClr val="FFFF00"/>
                </a:solidFill>
                <a:latin typeface="+mn-lt"/>
              </a:rPr>
              <a:t>LCP Mimic: Meyer’s Dysplasia</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22" t="17885" b="24084"/>
          <a:stretch/>
        </p:blipFill>
        <p:spPr bwMode="auto">
          <a:xfrm>
            <a:off x="3526426" y="1974390"/>
            <a:ext cx="5139146" cy="303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86358" y="5275776"/>
            <a:ext cx="8215883" cy="369332"/>
          </a:xfrm>
          <a:prstGeom prst="rect">
            <a:avLst/>
          </a:prstGeom>
          <a:noFill/>
        </p:spPr>
        <p:txBody>
          <a:bodyPr wrap="square" rtlCol="0">
            <a:spAutoFit/>
          </a:bodyPr>
          <a:lstStyle/>
          <a:p>
            <a:pPr algn="ctr" defTabSz="685800">
              <a:defRPr/>
            </a:pPr>
            <a:r>
              <a:rPr lang="en-US" b="1">
                <a:solidFill>
                  <a:srgbClr val="FFFF00"/>
                </a:solidFill>
                <a:latin typeface="Calibri" panose="020F0502020204030204"/>
              </a:rPr>
              <a:t>2.5</a:t>
            </a:r>
            <a:r>
              <a:rPr lang="en-US">
                <a:latin typeface="Calibri" panose="020F0502020204030204"/>
              </a:rPr>
              <a:t> </a:t>
            </a:r>
            <a:r>
              <a:rPr lang="en-US">
                <a:solidFill>
                  <a:srgbClr val="FFFF00"/>
                </a:solidFill>
                <a:latin typeface="Calibri" panose="020F0502020204030204"/>
              </a:rPr>
              <a:t>year-old</a:t>
            </a:r>
            <a:r>
              <a:rPr lang="en-US">
                <a:latin typeface="Calibri" panose="020F0502020204030204"/>
              </a:rPr>
              <a:t> </a:t>
            </a:r>
            <a:r>
              <a:rPr lang="en-US">
                <a:solidFill>
                  <a:schemeClr val="bg1"/>
                </a:solidFill>
                <a:latin typeface="Calibri" panose="020F0502020204030204"/>
              </a:rPr>
              <a:t>with right hip abnormality seen on abdominal radiograph</a:t>
            </a:r>
            <a:r>
              <a:rPr lang="en-US">
                <a:latin typeface="Calibri" panose="020F0502020204030204"/>
              </a:rPr>
              <a:t>, </a:t>
            </a:r>
            <a:r>
              <a:rPr lang="en-US" b="1">
                <a:solidFill>
                  <a:srgbClr val="FFFF00"/>
                </a:solidFill>
                <a:latin typeface="Calibri" panose="020F0502020204030204"/>
              </a:rPr>
              <a:t>asymptomatic</a:t>
            </a:r>
          </a:p>
        </p:txBody>
      </p:sp>
    </p:spTree>
    <p:extLst>
      <p:ext uri="{BB962C8B-B14F-4D97-AF65-F5344CB8AC3E}">
        <p14:creationId xmlns:p14="http://schemas.microsoft.com/office/powerpoint/2010/main" val="1969720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FF00"/>
                </a:solidFill>
                <a:latin typeface="+mn-lt"/>
              </a:rPr>
              <a:t>Meyer’s Dysplasia vs LCP</a:t>
            </a:r>
          </a:p>
        </p:txBody>
      </p:sp>
      <p:sp>
        <p:nvSpPr>
          <p:cNvPr id="5" name="Text Placeholder 4"/>
          <p:cNvSpPr>
            <a:spLocks noGrp="1"/>
          </p:cNvSpPr>
          <p:nvPr>
            <p:ph type="body" idx="1"/>
          </p:nvPr>
        </p:nvSpPr>
        <p:spPr/>
        <p:txBody>
          <a:bodyPr/>
          <a:lstStyle/>
          <a:p>
            <a:r>
              <a:rPr lang="en-US" u="sng">
                <a:solidFill>
                  <a:srgbClr val="FFFF00"/>
                </a:solidFill>
              </a:rPr>
              <a:t>Meyer’s Dysplasia</a:t>
            </a:r>
          </a:p>
        </p:txBody>
      </p:sp>
      <p:sp>
        <p:nvSpPr>
          <p:cNvPr id="6" name="Content Placeholder 5"/>
          <p:cNvSpPr>
            <a:spLocks noGrp="1"/>
          </p:cNvSpPr>
          <p:nvPr>
            <p:ph sz="half" idx="2"/>
          </p:nvPr>
        </p:nvSpPr>
        <p:spPr/>
        <p:txBody>
          <a:bodyPr>
            <a:normAutofit/>
          </a:bodyPr>
          <a:lstStyle/>
          <a:p>
            <a:r>
              <a:rPr lang="en-US">
                <a:solidFill>
                  <a:schemeClr val="bg1"/>
                </a:solidFill>
              </a:rPr>
              <a:t>Asymptomatic irregularity, usually incidental</a:t>
            </a:r>
          </a:p>
          <a:p>
            <a:r>
              <a:rPr lang="en-US">
                <a:solidFill>
                  <a:schemeClr val="bg1"/>
                </a:solidFill>
              </a:rPr>
              <a:t>&lt;4 </a:t>
            </a:r>
            <a:r>
              <a:rPr lang="en-US" err="1">
                <a:solidFill>
                  <a:schemeClr val="bg1"/>
                </a:solidFill>
              </a:rPr>
              <a:t>yo</a:t>
            </a:r>
            <a:endParaRPr lang="en-US">
              <a:solidFill>
                <a:schemeClr val="bg1"/>
              </a:solidFill>
            </a:endParaRPr>
          </a:p>
          <a:p>
            <a:r>
              <a:rPr lang="en-US">
                <a:solidFill>
                  <a:schemeClr val="bg1"/>
                </a:solidFill>
              </a:rPr>
              <a:t>50-60% bilateral</a:t>
            </a:r>
          </a:p>
          <a:p>
            <a:r>
              <a:rPr lang="en-US">
                <a:solidFill>
                  <a:schemeClr val="bg1"/>
                </a:solidFill>
              </a:rPr>
              <a:t>MRI: </a:t>
            </a:r>
            <a:r>
              <a:rPr lang="en-US" err="1">
                <a:solidFill>
                  <a:schemeClr val="bg1"/>
                </a:solidFill>
              </a:rPr>
              <a:t>nl</a:t>
            </a:r>
            <a:r>
              <a:rPr lang="en-US">
                <a:solidFill>
                  <a:schemeClr val="bg1"/>
                </a:solidFill>
              </a:rPr>
              <a:t> signal in fragments</a:t>
            </a:r>
          </a:p>
          <a:p>
            <a:r>
              <a:rPr lang="en-US">
                <a:solidFill>
                  <a:schemeClr val="bg1"/>
                </a:solidFill>
              </a:rPr>
              <a:t>Good prognosis</a:t>
            </a:r>
          </a:p>
          <a:p>
            <a:r>
              <a:rPr lang="en-US">
                <a:solidFill>
                  <a:schemeClr val="bg1"/>
                </a:solidFill>
              </a:rPr>
              <a:t>No treatment required</a:t>
            </a:r>
          </a:p>
          <a:p>
            <a:endParaRPr lang="en-US">
              <a:solidFill>
                <a:schemeClr val="bg1"/>
              </a:solidFill>
            </a:endParaRPr>
          </a:p>
          <a:p>
            <a:endParaRPr lang="en-US">
              <a:solidFill>
                <a:schemeClr val="bg1"/>
              </a:solidFill>
            </a:endParaRPr>
          </a:p>
        </p:txBody>
      </p:sp>
      <p:sp>
        <p:nvSpPr>
          <p:cNvPr id="7" name="Text Placeholder 6"/>
          <p:cNvSpPr>
            <a:spLocks noGrp="1"/>
          </p:cNvSpPr>
          <p:nvPr>
            <p:ph type="body" sz="quarter" idx="3"/>
          </p:nvPr>
        </p:nvSpPr>
        <p:spPr/>
        <p:txBody>
          <a:bodyPr/>
          <a:lstStyle/>
          <a:p>
            <a:r>
              <a:rPr lang="en-US" u="sng" err="1">
                <a:solidFill>
                  <a:srgbClr val="FFFF00"/>
                </a:solidFill>
              </a:rPr>
              <a:t>Perthes</a:t>
            </a:r>
            <a:endParaRPr lang="en-US" u="sng">
              <a:solidFill>
                <a:srgbClr val="FFFF00"/>
              </a:solidFill>
            </a:endParaRPr>
          </a:p>
        </p:txBody>
      </p:sp>
      <p:sp>
        <p:nvSpPr>
          <p:cNvPr id="8" name="Content Placeholder 7"/>
          <p:cNvSpPr>
            <a:spLocks noGrp="1"/>
          </p:cNvSpPr>
          <p:nvPr>
            <p:ph sz="quarter" idx="4"/>
          </p:nvPr>
        </p:nvSpPr>
        <p:spPr/>
        <p:txBody>
          <a:bodyPr>
            <a:normAutofit/>
          </a:bodyPr>
          <a:lstStyle/>
          <a:p>
            <a:r>
              <a:rPr lang="en-US">
                <a:solidFill>
                  <a:schemeClr val="bg1"/>
                </a:solidFill>
              </a:rPr>
              <a:t>Limp, pain</a:t>
            </a:r>
          </a:p>
          <a:p>
            <a:pPr marL="0" indent="0">
              <a:buNone/>
            </a:pPr>
            <a:endParaRPr lang="en-US">
              <a:solidFill>
                <a:schemeClr val="bg1"/>
              </a:solidFill>
            </a:endParaRPr>
          </a:p>
          <a:p>
            <a:r>
              <a:rPr lang="en-US">
                <a:solidFill>
                  <a:schemeClr val="bg1"/>
                </a:solidFill>
              </a:rPr>
              <a:t>4-8 </a:t>
            </a:r>
            <a:r>
              <a:rPr lang="en-US" err="1">
                <a:solidFill>
                  <a:schemeClr val="bg1"/>
                </a:solidFill>
              </a:rPr>
              <a:t>yo</a:t>
            </a:r>
            <a:endParaRPr lang="en-US">
              <a:solidFill>
                <a:schemeClr val="bg1"/>
              </a:solidFill>
            </a:endParaRPr>
          </a:p>
          <a:p>
            <a:r>
              <a:rPr lang="en-US">
                <a:solidFill>
                  <a:schemeClr val="bg1"/>
                </a:solidFill>
              </a:rPr>
              <a:t>10-20% bilateral</a:t>
            </a:r>
          </a:p>
          <a:p>
            <a:r>
              <a:rPr lang="en-US">
                <a:solidFill>
                  <a:schemeClr val="bg1"/>
                </a:solidFill>
              </a:rPr>
              <a:t>MRI: </a:t>
            </a:r>
            <a:r>
              <a:rPr lang="en-US" err="1">
                <a:solidFill>
                  <a:schemeClr val="bg1"/>
                </a:solidFill>
              </a:rPr>
              <a:t>abnl</a:t>
            </a:r>
            <a:endParaRPr lang="en-US">
              <a:solidFill>
                <a:schemeClr val="bg1"/>
              </a:solidFill>
            </a:endParaRPr>
          </a:p>
          <a:p>
            <a:r>
              <a:rPr lang="en-US">
                <a:solidFill>
                  <a:schemeClr val="bg1"/>
                </a:solidFill>
              </a:rPr>
              <a:t>Prognosis depends on various factors</a:t>
            </a:r>
          </a:p>
          <a:p>
            <a:pPr marL="0" indent="0">
              <a:buNone/>
            </a:pPr>
            <a:endParaRPr lang="en-US">
              <a:solidFill>
                <a:schemeClr val="bg1"/>
              </a:solidFill>
            </a:endParaRPr>
          </a:p>
        </p:txBody>
      </p:sp>
    </p:spTree>
    <p:extLst>
      <p:ext uri="{BB962C8B-B14F-4D97-AF65-F5344CB8AC3E}">
        <p14:creationId xmlns:p14="http://schemas.microsoft.com/office/powerpoint/2010/main" val="16308148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solidFill>
                  <a:srgbClr val="FFFF00"/>
                </a:solidFill>
                <a:latin typeface="+mn-lt"/>
              </a:rPr>
              <a:t>LCP Mimics: </a:t>
            </a:r>
            <a:r>
              <a:rPr lang="en-US" b="1" err="1">
                <a:solidFill>
                  <a:srgbClr val="FFFF00"/>
                </a:solidFill>
                <a:latin typeface="+mn-lt"/>
              </a:rPr>
              <a:t>Spondyloepiphyseal</a:t>
            </a:r>
            <a:r>
              <a:rPr lang="en-US" b="1">
                <a:solidFill>
                  <a:srgbClr val="FFFF00"/>
                </a:solidFill>
                <a:latin typeface="+mn-lt"/>
              </a:rPr>
              <a:t> Dysplasia &amp; Multiple Epiphyseal Dysplasia (MED)</a:t>
            </a: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1631" t="29761" r="6614" b="21058"/>
          <a:stretch/>
        </p:blipFill>
        <p:spPr>
          <a:xfrm>
            <a:off x="1618328" y="2832577"/>
            <a:ext cx="3783979" cy="227623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793" t="38730" r="56511" b="29947"/>
          <a:stretch/>
        </p:blipFill>
        <p:spPr>
          <a:xfrm>
            <a:off x="5449660" y="2281303"/>
            <a:ext cx="1763486" cy="1689392"/>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1112" t="5555" r="37777" b="51182"/>
          <a:stretch/>
        </p:blipFill>
        <p:spPr>
          <a:xfrm>
            <a:off x="5537945" y="3988017"/>
            <a:ext cx="1718078" cy="1808009"/>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24444" t="23496" r="32222" b="20459"/>
          <a:stretch/>
        </p:blipFill>
        <p:spPr>
          <a:xfrm>
            <a:off x="7302404" y="3988017"/>
            <a:ext cx="1410799" cy="182463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31111" t="27778" r="35555" b="6667"/>
          <a:stretch/>
        </p:blipFill>
        <p:spPr>
          <a:xfrm>
            <a:off x="8848841" y="2302091"/>
            <a:ext cx="1714500" cy="337185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54639" t="38730" r="15894" b="29947"/>
          <a:stretch/>
        </p:blipFill>
        <p:spPr>
          <a:xfrm>
            <a:off x="7213147" y="2281303"/>
            <a:ext cx="1589315" cy="1689392"/>
          </a:xfrm>
          <a:prstGeom prst="rect">
            <a:avLst/>
          </a:prstGeom>
        </p:spPr>
      </p:pic>
    </p:spTree>
    <p:extLst>
      <p:ext uri="{BB962C8B-B14F-4D97-AF65-F5344CB8AC3E}">
        <p14:creationId xmlns:p14="http://schemas.microsoft.com/office/powerpoint/2010/main" val="13595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5"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27390" r="42560"/>
          <a:stretch>
            <a:fillRect/>
          </a:stretch>
        </p:blipFill>
        <p:spPr bwMode="auto">
          <a:xfrm>
            <a:off x="3236121" y="1200150"/>
            <a:ext cx="137398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27390" t="23537" r="42560" b="31155"/>
          <a:stretch>
            <a:fillRect/>
          </a:stretch>
        </p:blipFill>
        <p:spPr bwMode="auto">
          <a:xfrm>
            <a:off x="4898233" y="969171"/>
            <a:ext cx="3337322" cy="503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73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CD723-3C7E-E042-B856-0CCF3A31A5AA}"/>
              </a:ext>
            </a:extLst>
          </p:cNvPr>
          <p:cNvSpPr>
            <a:spLocks noGrp="1"/>
          </p:cNvSpPr>
          <p:nvPr>
            <p:ph type="title"/>
          </p:nvPr>
        </p:nvSpPr>
        <p:spPr/>
        <p:txBody>
          <a:bodyPr/>
          <a:lstStyle/>
          <a:p>
            <a:r>
              <a:rPr lang="en-US">
                <a:solidFill>
                  <a:schemeClr val="bg1"/>
                </a:solidFill>
              </a:rPr>
              <a:t>Next appropriate step in management?</a:t>
            </a:r>
          </a:p>
        </p:txBody>
      </p:sp>
      <p:sp>
        <p:nvSpPr>
          <p:cNvPr id="3" name="Content Placeholder 2">
            <a:extLst>
              <a:ext uri="{FF2B5EF4-FFF2-40B4-BE49-F238E27FC236}">
                <a16:creationId xmlns:a16="http://schemas.microsoft.com/office/drawing/2014/main" id="{9E41A05A-96B9-1B4C-B3A0-86DE6BC8DE67}"/>
              </a:ext>
            </a:extLst>
          </p:cNvPr>
          <p:cNvSpPr>
            <a:spLocks noGrp="1"/>
          </p:cNvSpPr>
          <p:nvPr>
            <p:ph idx="1"/>
          </p:nvPr>
        </p:nvSpPr>
        <p:spPr/>
        <p:txBody>
          <a:bodyPr vert="horz" lIns="91440" tIns="45720" rIns="91440" bIns="45720" rtlCol="0" anchor="t">
            <a:normAutofit/>
          </a:bodyPr>
          <a:lstStyle/>
          <a:p>
            <a:pPr marL="0" indent="0">
              <a:buNone/>
            </a:pPr>
            <a:r>
              <a:rPr lang="en-US">
                <a:solidFill>
                  <a:schemeClr val="bg1"/>
                </a:solidFill>
              </a:rPr>
              <a:t>A. Supportive management for viral pneumonia</a:t>
            </a:r>
            <a:endParaRPr lang="en-US"/>
          </a:p>
          <a:p>
            <a:pPr marL="0" indent="0">
              <a:buNone/>
            </a:pPr>
            <a:r>
              <a:rPr lang="en-US">
                <a:solidFill>
                  <a:schemeClr val="bg1"/>
                </a:solidFill>
              </a:rPr>
              <a:t>B. Antibiotic therapy for left lower lobe pneumonia</a:t>
            </a:r>
            <a:endParaRPr lang="en-US">
              <a:solidFill>
                <a:schemeClr val="bg1"/>
              </a:solidFill>
              <a:cs typeface="Calibri" panose="020F0502020204030204"/>
            </a:endParaRPr>
          </a:p>
          <a:p>
            <a:pPr marL="0" indent="0">
              <a:buNone/>
            </a:pPr>
            <a:r>
              <a:rPr lang="en-US">
                <a:solidFill>
                  <a:srgbClr val="FFFF00"/>
                </a:solidFill>
              </a:rPr>
              <a:t>C. Cross sectional imaging (CT or MRI)</a:t>
            </a:r>
            <a:endParaRPr lang="en-US">
              <a:solidFill>
                <a:srgbClr val="FFFF00"/>
              </a:solidFill>
              <a:cs typeface="Calibri" panose="020F0502020204030204"/>
            </a:endParaRPr>
          </a:p>
          <a:p>
            <a:pPr marL="0" indent="0">
              <a:buNone/>
            </a:pPr>
            <a:r>
              <a:rPr lang="en-US">
                <a:solidFill>
                  <a:schemeClr val="bg1"/>
                </a:solidFill>
              </a:rPr>
              <a:t>D. Skeletal survey for child abuse work up</a:t>
            </a:r>
            <a:endParaRPr lang="en-US">
              <a:solidFill>
                <a:schemeClr val="bg1"/>
              </a:solidFill>
              <a:cs typeface="Calibri" panose="020F0502020204030204"/>
            </a:endParaRPr>
          </a:p>
        </p:txBody>
      </p:sp>
      <p:pic>
        <p:nvPicPr>
          <p:cNvPr id="4" name="Picture 2" descr="S:\LJRESPACS\BITTMAN\Missed_NB_CXR\ser001img00001.jpg">
            <a:extLst>
              <a:ext uri="{FF2B5EF4-FFF2-40B4-BE49-F238E27FC236}">
                <a16:creationId xmlns:a16="http://schemas.microsoft.com/office/drawing/2014/main" id="{C052069F-0D56-DF49-9853-503D3ECB966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l="33185" t="26370" r="22656" b="28990"/>
          <a:stretch>
            <a:fillRect/>
          </a:stretch>
        </p:blipFill>
        <p:spPr bwMode="auto">
          <a:xfrm>
            <a:off x="8770909" y="3465160"/>
            <a:ext cx="3027887" cy="28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2982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31250" r="37500"/>
          <a:stretch>
            <a:fillRect/>
          </a:stretch>
        </p:blipFill>
        <p:spPr bwMode="auto">
          <a:xfrm>
            <a:off x="4610100" y="1200150"/>
            <a:ext cx="14287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l="28125" r="32813"/>
          <a:stretch>
            <a:fillRect/>
          </a:stretch>
        </p:blipFill>
        <p:spPr bwMode="auto">
          <a:xfrm>
            <a:off x="6038850" y="1200150"/>
            <a:ext cx="17859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l="28125" r="35938"/>
          <a:stretch>
            <a:fillRect/>
          </a:stretch>
        </p:blipFill>
        <p:spPr bwMode="auto">
          <a:xfrm>
            <a:off x="7810500" y="1160861"/>
            <a:ext cx="1657350" cy="461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1"/>
          <p:cNvPicPr>
            <a:picLocks noChangeAspect="1" noChangeArrowheads="1"/>
          </p:cNvPicPr>
          <p:nvPr/>
        </p:nvPicPr>
        <p:blipFill>
          <a:blip r:embed="rId5">
            <a:extLst>
              <a:ext uri="{28A0092B-C50C-407E-A947-70E740481C1C}">
                <a14:useLocalDpi xmlns:a14="http://schemas.microsoft.com/office/drawing/2010/main" val="0"/>
              </a:ext>
            </a:extLst>
          </a:blip>
          <a:srcRect l="27390" r="42560"/>
          <a:stretch>
            <a:fillRect/>
          </a:stretch>
        </p:blipFill>
        <p:spPr bwMode="auto">
          <a:xfrm>
            <a:off x="3236121" y="1200150"/>
            <a:ext cx="137398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027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l="23438" t="26563" r="31250" b="20313"/>
          <a:stretch>
            <a:fillRect/>
          </a:stretch>
        </p:blipFill>
        <p:spPr bwMode="auto">
          <a:xfrm>
            <a:off x="7296150" y="2197895"/>
            <a:ext cx="2171700" cy="254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l="25000" t="26953" r="29688" b="19922"/>
          <a:stretch>
            <a:fillRect/>
          </a:stretch>
        </p:blipFill>
        <p:spPr bwMode="auto">
          <a:xfrm>
            <a:off x="5051822" y="2171701"/>
            <a:ext cx="2171700" cy="254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l="24934" t="24414" r="31316" b="22461"/>
          <a:stretch>
            <a:fillRect/>
          </a:stretch>
        </p:blipFill>
        <p:spPr bwMode="auto">
          <a:xfrm>
            <a:off x="2895600" y="2175273"/>
            <a:ext cx="2114550" cy="256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315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1657350"/>
            <a:ext cx="6400800" cy="857250"/>
          </a:xfrm>
        </p:spPr>
        <p:txBody>
          <a:bodyPr>
            <a:noAutofit/>
          </a:bodyPr>
          <a:lstStyle/>
          <a:p>
            <a:r>
              <a:rPr lang="en-US" sz="2400" b="1">
                <a:solidFill>
                  <a:schemeClr val="bg1"/>
                </a:solidFill>
              </a:rPr>
              <a:t>What is the most common site affected by CRMO?</a:t>
            </a:r>
          </a:p>
        </p:txBody>
      </p:sp>
      <p:sp>
        <p:nvSpPr>
          <p:cNvPr id="3" name="Content Placeholder 2"/>
          <p:cNvSpPr>
            <a:spLocks noGrp="1"/>
          </p:cNvSpPr>
          <p:nvPr>
            <p:ph idx="1"/>
          </p:nvPr>
        </p:nvSpPr>
        <p:spPr>
          <a:xfrm>
            <a:off x="3287776" y="2682691"/>
            <a:ext cx="5033741" cy="3146611"/>
          </a:xfrm>
        </p:spPr>
        <p:txBody>
          <a:bodyPr/>
          <a:lstStyle/>
          <a:p>
            <a:r>
              <a:rPr lang="en-US">
                <a:solidFill>
                  <a:schemeClr val="bg1"/>
                </a:solidFill>
              </a:rPr>
              <a:t>A.  Long bone </a:t>
            </a:r>
            <a:r>
              <a:rPr lang="en-US" err="1">
                <a:solidFill>
                  <a:schemeClr val="bg1"/>
                </a:solidFill>
              </a:rPr>
              <a:t>metaphyses</a:t>
            </a:r>
            <a:endParaRPr lang="en-US">
              <a:solidFill>
                <a:schemeClr val="bg1"/>
              </a:solidFill>
            </a:endParaRPr>
          </a:p>
          <a:p>
            <a:r>
              <a:rPr lang="en-US">
                <a:solidFill>
                  <a:schemeClr val="bg1"/>
                </a:solidFill>
              </a:rPr>
              <a:t>B.  Long bone epiphyses</a:t>
            </a:r>
          </a:p>
          <a:p>
            <a:r>
              <a:rPr lang="en-US">
                <a:solidFill>
                  <a:schemeClr val="bg1"/>
                </a:solidFill>
              </a:rPr>
              <a:t>C.  Diaphysis</a:t>
            </a:r>
          </a:p>
          <a:p>
            <a:r>
              <a:rPr lang="en-US">
                <a:solidFill>
                  <a:schemeClr val="bg1"/>
                </a:solidFill>
              </a:rPr>
              <a:t>D.  Cervical spine</a:t>
            </a:r>
          </a:p>
          <a:p>
            <a:r>
              <a:rPr lang="en-US">
                <a:solidFill>
                  <a:schemeClr val="bg1"/>
                </a:solidFill>
              </a:rPr>
              <a:t>E.  Lumbosacral spine</a:t>
            </a:r>
          </a:p>
        </p:txBody>
      </p:sp>
      <p:sp>
        <p:nvSpPr>
          <p:cNvPr id="4" name="Oval 3"/>
          <p:cNvSpPr/>
          <p:nvPr/>
        </p:nvSpPr>
        <p:spPr>
          <a:xfrm>
            <a:off x="3524250" y="2686050"/>
            <a:ext cx="342900" cy="34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0617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030534" y="1425388"/>
            <a:ext cx="5291535" cy="746312"/>
          </a:xfrm>
        </p:spPr>
        <p:txBody>
          <a:bodyPr/>
          <a:lstStyle/>
          <a:p>
            <a:r>
              <a:rPr lang="en-US" b="1">
                <a:solidFill>
                  <a:schemeClr val="bg1"/>
                </a:solidFill>
              </a:rPr>
              <a:t>CRMO</a:t>
            </a:r>
          </a:p>
        </p:txBody>
      </p:sp>
      <p:sp>
        <p:nvSpPr>
          <p:cNvPr id="6" name="Content Placeholder 5"/>
          <p:cNvSpPr>
            <a:spLocks noGrp="1"/>
          </p:cNvSpPr>
          <p:nvPr>
            <p:ph idx="1"/>
          </p:nvPr>
        </p:nvSpPr>
        <p:spPr/>
        <p:txBody>
          <a:bodyPr>
            <a:normAutofit/>
          </a:bodyPr>
          <a:lstStyle/>
          <a:p>
            <a:r>
              <a:rPr lang="en-US">
                <a:solidFill>
                  <a:schemeClr val="bg1"/>
                </a:solidFill>
              </a:rPr>
              <a:t>Children and adolescent</a:t>
            </a:r>
          </a:p>
          <a:p>
            <a:pPr lvl="1"/>
            <a:r>
              <a:rPr lang="en-US">
                <a:solidFill>
                  <a:schemeClr val="bg1"/>
                </a:solidFill>
              </a:rPr>
              <a:t>Median age of 10 years, F&gt;M</a:t>
            </a:r>
          </a:p>
          <a:p>
            <a:r>
              <a:rPr lang="en-US">
                <a:solidFill>
                  <a:schemeClr val="bg1"/>
                </a:solidFill>
              </a:rPr>
              <a:t>Insidious onset of pain and swelling x years</a:t>
            </a:r>
          </a:p>
          <a:p>
            <a:pPr lvl="1"/>
            <a:r>
              <a:rPr lang="en-US">
                <a:solidFill>
                  <a:schemeClr val="bg1"/>
                </a:solidFill>
              </a:rPr>
              <a:t>+/- systemic symptoms, skin disorder</a:t>
            </a:r>
          </a:p>
          <a:p>
            <a:r>
              <a:rPr lang="en-US" err="1">
                <a:solidFill>
                  <a:schemeClr val="bg1"/>
                </a:solidFill>
              </a:rPr>
              <a:t>Metaphyses</a:t>
            </a:r>
            <a:r>
              <a:rPr lang="en-US">
                <a:solidFill>
                  <a:schemeClr val="bg1"/>
                </a:solidFill>
              </a:rPr>
              <a:t> of tubular long bones &gt; clavicle &gt; spine</a:t>
            </a:r>
          </a:p>
          <a:p>
            <a:pPr lvl="1"/>
            <a:r>
              <a:rPr lang="en-US">
                <a:solidFill>
                  <a:schemeClr val="bg1"/>
                </a:solidFill>
              </a:rPr>
              <a:t>multifocal</a:t>
            </a:r>
          </a:p>
          <a:p>
            <a:r>
              <a:rPr lang="en-US" err="1">
                <a:solidFill>
                  <a:schemeClr val="bg1"/>
                </a:solidFill>
              </a:rPr>
              <a:t>Dx</a:t>
            </a:r>
            <a:r>
              <a:rPr lang="en-US">
                <a:solidFill>
                  <a:schemeClr val="bg1"/>
                </a:solidFill>
              </a:rPr>
              <a:t> of exclusion </a:t>
            </a:r>
          </a:p>
          <a:p>
            <a:r>
              <a:rPr lang="en-US" err="1">
                <a:solidFill>
                  <a:schemeClr val="bg1"/>
                </a:solidFill>
              </a:rPr>
              <a:t>Tx</a:t>
            </a:r>
            <a:r>
              <a:rPr lang="en-US">
                <a:solidFill>
                  <a:schemeClr val="bg1"/>
                </a:solidFill>
              </a:rPr>
              <a:t>: NSAIDS, steroids, TNF alpha</a:t>
            </a:r>
          </a:p>
        </p:txBody>
      </p:sp>
    </p:spTree>
    <p:extLst>
      <p:ext uri="{BB962C8B-B14F-4D97-AF65-F5344CB8AC3E}">
        <p14:creationId xmlns:p14="http://schemas.microsoft.com/office/powerpoint/2010/main" val="2337119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5" name="Title 1"/>
          <p:cNvSpPr>
            <a:spLocks noGrp="1"/>
          </p:cNvSpPr>
          <p:nvPr>
            <p:ph type="title"/>
          </p:nvPr>
        </p:nvSpPr>
        <p:spPr/>
        <p:txBody>
          <a:bodyPr>
            <a:noAutofit/>
          </a:bodyPr>
          <a:lstStyle/>
          <a:p>
            <a:r>
              <a:rPr lang="en-US" altLang="en-US" sz="2700" b="1">
                <a:solidFill>
                  <a:schemeClr val="bg1"/>
                </a:solidFill>
              </a:rPr>
              <a:t>Chronic Recurrent Multifocal Osteomyelitis (CRMO) </a:t>
            </a:r>
          </a:p>
        </p:txBody>
      </p:sp>
      <p:sp>
        <p:nvSpPr>
          <p:cNvPr id="153602" name="Content Placeholder 2"/>
          <p:cNvSpPr>
            <a:spLocks noGrp="1"/>
          </p:cNvSpPr>
          <p:nvPr>
            <p:ph idx="1"/>
          </p:nvPr>
        </p:nvSpPr>
        <p:spPr/>
        <p:txBody>
          <a:bodyPr rtlCol="0">
            <a:normAutofit/>
          </a:bodyPr>
          <a:lstStyle/>
          <a:p>
            <a:pPr>
              <a:defRPr/>
            </a:pPr>
            <a:r>
              <a:rPr lang="en-US" err="1">
                <a:solidFill>
                  <a:schemeClr val="bg1"/>
                </a:solidFill>
                <a:ea typeface="+mn-ea"/>
              </a:rPr>
              <a:t>DDx</a:t>
            </a:r>
            <a:r>
              <a:rPr lang="en-US">
                <a:solidFill>
                  <a:schemeClr val="bg1"/>
                </a:solidFill>
                <a:ea typeface="+mn-ea"/>
              </a:rPr>
              <a:t>:</a:t>
            </a:r>
          </a:p>
          <a:p>
            <a:pPr lvl="1">
              <a:defRPr/>
            </a:pPr>
            <a:r>
              <a:rPr lang="en-US">
                <a:solidFill>
                  <a:schemeClr val="bg1"/>
                </a:solidFill>
                <a:ea typeface="+mn-ea"/>
              </a:rPr>
              <a:t>Bacterial subacute or chronic osteomyelitis</a:t>
            </a:r>
          </a:p>
          <a:p>
            <a:pPr lvl="1">
              <a:defRPr/>
            </a:pPr>
            <a:r>
              <a:rPr lang="en-US" err="1">
                <a:solidFill>
                  <a:schemeClr val="bg1"/>
                </a:solidFill>
                <a:ea typeface="+mn-ea"/>
              </a:rPr>
              <a:t>Ewings</a:t>
            </a:r>
            <a:r>
              <a:rPr lang="en-US">
                <a:solidFill>
                  <a:schemeClr val="bg1"/>
                </a:solidFill>
                <a:ea typeface="+mn-ea"/>
              </a:rPr>
              <a:t> sarcoma</a:t>
            </a:r>
          </a:p>
          <a:p>
            <a:pPr lvl="1">
              <a:defRPr/>
            </a:pPr>
            <a:r>
              <a:rPr lang="en-US">
                <a:solidFill>
                  <a:schemeClr val="bg1"/>
                </a:solidFill>
              </a:rPr>
              <a:t>Leukemia or </a:t>
            </a:r>
            <a:r>
              <a:rPr lang="en-US">
                <a:solidFill>
                  <a:schemeClr val="bg1"/>
                </a:solidFill>
                <a:ea typeface="+mn-ea"/>
              </a:rPr>
              <a:t>Lymphoma of bone</a:t>
            </a:r>
          </a:p>
          <a:p>
            <a:pPr marL="342900" lvl="1" indent="0">
              <a:buNone/>
              <a:defRPr/>
            </a:pPr>
            <a:endParaRPr lang="en-US">
              <a:solidFill>
                <a:schemeClr val="bg1"/>
              </a:solidFill>
              <a:ea typeface="+mn-ea"/>
            </a:endParaRPr>
          </a:p>
          <a:p>
            <a:pPr marL="342900" lvl="1" indent="0">
              <a:buNone/>
              <a:defRPr/>
            </a:pPr>
            <a:endParaRPr lang="en-US">
              <a:solidFill>
                <a:schemeClr val="bg1"/>
              </a:solidFill>
              <a:ea typeface="+mn-ea"/>
            </a:endParaRPr>
          </a:p>
        </p:txBody>
      </p:sp>
    </p:spTree>
    <p:extLst>
      <p:ext uri="{BB962C8B-B14F-4D97-AF65-F5344CB8AC3E}">
        <p14:creationId xmlns:p14="http://schemas.microsoft.com/office/powerpoint/2010/main" val="404457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17"/>
        <p:cNvGrpSpPr/>
        <p:nvPr/>
      </p:nvGrpSpPr>
      <p:grpSpPr>
        <a:xfrm>
          <a:off x="0" y="0"/>
          <a:ext cx="0" cy="0"/>
          <a:chOff x="0" y="0"/>
          <a:chExt cx="0" cy="0"/>
        </a:xfrm>
      </p:grpSpPr>
      <p:pic>
        <p:nvPicPr>
          <p:cNvPr id="518" name="Google Shape;518;p71"/>
          <p:cNvPicPr preferRelativeResize="0"/>
          <p:nvPr/>
        </p:nvPicPr>
        <p:blipFill rotWithShape="1">
          <a:blip r:embed="rId3">
            <a:alphaModFix/>
          </a:blip>
          <a:srcRect/>
          <a:stretch/>
        </p:blipFill>
        <p:spPr>
          <a:xfrm>
            <a:off x="4095751" y="857250"/>
            <a:ext cx="2115741" cy="5143500"/>
          </a:xfrm>
          <a:prstGeom prst="rect">
            <a:avLst/>
          </a:prstGeom>
          <a:noFill/>
          <a:ln>
            <a:noFill/>
          </a:ln>
        </p:spPr>
      </p:pic>
      <p:pic>
        <p:nvPicPr>
          <p:cNvPr id="519" name="Google Shape;519;p71"/>
          <p:cNvPicPr preferRelativeResize="0"/>
          <p:nvPr/>
        </p:nvPicPr>
        <p:blipFill rotWithShape="1">
          <a:blip r:embed="rId4">
            <a:alphaModFix/>
          </a:blip>
          <a:srcRect/>
          <a:stretch/>
        </p:blipFill>
        <p:spPr>
          <a:xfrm>
            <a:off x="6210302" y="857250"/>
            <a:ext cx="1812131" cy="5143500"/>
          </a:xfrm>
          <a:prstGeom prst="rect">
            <a:avLst/>
          </a:prstGeom>
          <a:noFill/>
          <a:ln>
            <a:noFill/>
          </a:ln>
        </p:spPr>
      </p:pic>
      <p:sp>
        <p:nvSpPr>
          <p:cNvPr id="520" name="Google Shape;520;p71"/>
          <p:cNvSpPr/>
          <p:nvPr/>
        </p:nvSpPr>
        <p:spPr>
          <a:xfrm>
            <a:off x="2781301" y="5543551"/>
            <a:ext cx="378950" cy="276969"/>
          </a:xfrm>
          <a:prstGeom prst="rect">
            <a:avLst/>
          </a:prstGeom>
          <a:noFill/>
          <a:ln>
            <a:noFill/>
          </a:ln>
        </p:spPr>
        <p:txBody>
          <a:bodyPr spcFirstLastPara="1" wrap="square" lIns="68569" tIns="34275" rIns="68569" bIns="34275" anchor="t" anchorCtr="0">
            <a:spAutoFit/>
          </a:bodyPr>
          <a:lstStyle/>
          <a:p>
            <a:r>
              <a:rPr lang="en-US" sz="1350">
                <a:solidFill>
                  <a:srgbClr val="FFFF00"/>
                </a:solidFill>
                <a:latin typeface="Arial"/>
                <a:ea typeface="Arial"/>
                <a:cs typeface="Arial"/>
                <a:sym typeface="Arial"/>
              </a:rPr>
              <a:t>1/2</a:t>
            </a:r>
            <a:endParaRPr sz="1350">
              <a:solidFill>
                <a:srgbClr val="FFFF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24"/>
        <p:cNvGrpSpPr/>
        <p:nvPr/>
      </p:nvGrpSpPr>
      <p:grpSpPr>
        <a:xfrm>
          <a:off x="0" y="0"/>
          <a:ext cx="0" cy="0"/>
          <a:chOff x="0" y="0"/>
          <a:chExt cx="0" cy="0"/>
        </a:xfrm>
      </p:grpSpPr>
      <p:pic>
        <p:nvPicPr>
          <p:cNvPr id="525" name="Google Shape;525;p72"/>
          <p:cNvPicPr preferRelativeResize="0"/>
          <p:nvPr/>
        </p:nvPicPr>
        <p:blipFill rotWithShape="1">
          <a:blip r:embed="rId3">
            <a:alphaModFix/>
          </a:blip>
          <a:srcRect l="23372" r="25072"/>
          <a:stretch/>
        </p:blipFill>
        <p:spPr>
          <a:xfrm>
            <a:off x="2667001" y="857252"/>
            <a:ext cx="3468291" cy="2688431"/>
          </a:xfrm>
          <a:prstGeom prst="rect">
            <a:avLst/>
          </a:prstGeom>
          <a:noFill/>
          <a:ln>
            <a:noFill/>
          </a:ln>
        </p:spPr>
      </p:pic>
      <p:pic>
        <p:nvPicPr>
          <p:cNvPr id="526" name="Google Shape;526;p72"/>
          <p:cNvPicPr preferRelativeResize="0"/>
          <p:nvPr/>
        </p:nvPicPr>
        <p:blipFill rotWithShape="1">
          <a:blip r:embed="rId4">
            <a:alphaModFix/>
          </a:blip>
          <a:srcRect l="25560" r="24660"/>
          <a:stretch/>
        </p:blipFill>
        <p:spPr>
          <a:xfrm>
            <a:off x="6154342" y="857251"/>
            <a:ext cx="3370659" cy="2690813"/>
          </a:xfrm>
          <a:prstGeom prst="rect">
            <a:avLst/>
          </a:prstGeom>
          <a:noFill/>
          <a:ln>
            <a:noFill/>
          </a:ln>
        </p:spPr>
      </p:pic>
      <p:pic>
        <p:nvPicPr>
          <p:cNvPr id="527" name="Google Shape;527;p72"/>
          <p:cNvPicPr preferRelativeResize="0"/>
          <p:nvPr/>
        </p:nvPicPr>
        <p:blipFill rotWithShape="1">
          <a:blip r:embed="rId5">
            <a:alphaModFix/>
          </a:blip>
          <a:srcRect l="22119" t="16280" r="27366" b="13746"/>
          <a:stretch/>
        </p:blipFill>
        <p:spPr>
          <a:xfrm>
            <a:off x="3924300" y="3548062"/>
            <a:ext cx="4343400" cy="2471738"/>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31"/>
        <p:cNvGrpSpPr/>
        <p:nvPr/>
      </p:nvGrpSpPr>
      <p:grpSpPr>
        <a:xfrm>
          <a:off x="0" y="0"/>
          <a:ext cx="0" cy="0"/>
          <a:chOff x="0" y="0"/>
          <a:chExt cx="0" cy="0"/>
        </a:xfrm>
      </p:grpSpPr>
      <p:sp>
        <p:nvSpPr>
          <p:cNvPr id="532" name="Google Shape;532;p73"/>
          <p:cNvSpPr txBox="1">
            <a:spLocks noGrp="1"/>
          </p:cNvSpPr>
          <p:nvPr>
            <p:ph type="title"/>
          </p:nvPr>
        </p:nvSpPr>
        <p:spPr>
          <a:xfrm>
            <a:off x="3009900" y="1063229"/>
            <a:ext cx="61722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pPr>
            <a:r>
              <a:rPr lang="en-US">
                <a:solidFill>
                  <a:schemeClr val="bg1"/>
                </a:solidFill>
              </a:rPr>
              <a:t>NF1</a:t>
            </a:r>
            <a:endParaRPr>
              <a:solidFill>
                <a:schemeClr val="bg1"/>
              </a:solidFill>
            </a:endParaRPr>
          </a:p>
        </p:txBody>
      </p:sp>
      <p:sp>
        <p:nvSpPr>
          <p:cNvPr id="533" name="Google Shape;533;p73"/>
          <p:cNvSpPr txBox="1">
            <a:spLocks noGrp="1"/>
          </p:cNvSpPr>
          <p:nvPr>
            <p:ph idx="1"/>
          </p:nvPr>
        </p:nvSpPr>
        <p:spPr>
          <a:xfrm>
            <a:off x="3009900" y="2057401"/>
            <a:ext cx="6172200" cy="3394472"/>
          </a:xfrm>
          <a:prstGeom prst="rect">
            <a:avLst/>
          </a:prstGeom>
          <a:noFill/>
          <a:ln>
            <a:noFill/>
          </a:ln>
        </p:spPr>
        <p:txBody>
          <a:bodyPr spcFirstLastPara="1" vert="horz" wrap="square" lIns="68569" tIns="34275" rIns="68569" bIns="34275" rtlCol="0" anchor="t" anchorCtr="0">
            <a:noAutofit/>
          </a:bodyPr>
          <a:lstStyle/>
          <a:p>
            <a:pPr marL="557213" lvl="1" indent="-214313">
              <a:spcBef>
                <a:spcPts val="0"/>
              </a:spcBef>
              <a:buClr>
                <a:srgbClr val="92D050"/>
              </a:buClr>
              <a:buSzPts val="2800"/>
              <a:buFont typeface="Arial"/>
              <a:buChar char="•"/>
            </a:pPr>
            <a:r>
              <a:rPr lang="en-US">
                <a:solidFill>
                  <a:schemeClr val="bg1"/>
                </a:solidFill>
              </a:rPr>
              <a:t>Anterolateral bowing</a:t>
            </a:r>
            <a:endParaRPr>
              <a:solidFill>
                <a:schemeClr val="bg1"/>
              </a:solidFill>
            </a:endParaRPr>
          </a:p>
          <a:p>
            <a:pPr marL="557213" lvl="1" indent="-80963">
              <a:spcBef>
                <a:spcPts val="420"/>
              </a:spcBef>
              <a:buClr>
                <a:schemeClr val="dk1"/>
              </a:buClr>
              <a:buSzPts val="2800"/>
              <a:buNone/>
            </a:pPr>
            <a:endParaRPr>
              <a:solidFill>
                <a:schemeClr val="bg1"/>
              </a:solidFill>
            </a:endParaRPr>
          </a:p>
          <a:p>
            <a:pPr marL="557213" lvl="1" indent="-214313">
              <a:spcBef>
                <a:spcPts val="420"/>
              </a:spcBef>
              <a:buClr>
                <a:srgbClr val="92D050"/>
              </a:buClr>
              <a:buSzPts val="2800"/>
              <a:buFont typeface="Arial"/>
              <a:buChar char="•"/>
            </a:pPr>
            <a:r>
              <a:rPr lang="en-US">
                <a:solidFill>
                  <a:schemeClr val="bg1"/>
                </a:solidFill>
              </a:rPr>
              <a:t>🡪 nonunion fracture/</a:t>
            </a:r>
            <a:r>
              <a:rPr lang="en-US" err="1">
                <a:solidFill>
                  <a:schemeClr val="bg1"/>
                </a:solidFill>
              </a:rPr>
              <a:t>pseudoarthrosis</a:t>
            </a:r>
            <a:endParaRPr>
              <a:solidFill>
                <a:schemeClr val="bg1"/>
              </a:solidFill>
            </a:endParaRPr>
          </a:p>
          <a:p>
            <a:pPr marL="557213" lvl="1" indent="-80963">
              <a:spcBef>
                <a:spcPts val="420"/>
              </a:spcBef>
              <a:buClr>
                <a:schemeClr val="dk1"/>
              </a:buClr>
              <a:buSzPts val="2800"/>
              <a:buNone/>
            </a:pPr>
            <a:endParaRPr>
              <a:solidFill>
                <a:schemeClr val="bg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VirtualMonitor"/>
          <p:cNvPicPr>
            <a:picLocks noChangeAspect="1"/>
          </p:cNvPicPr>
          <p:nvPr/>
        </p:nvPicPr>
        <p:blipFill rotWithShape="1">
          <a:blip r:embed="rId3" cstate="print">
            <a:extLst>
              <a:ext uri="{28A0092B-C50C-407E-A947-70E740481C1C}">
                <a14:useLocalDpi xmlns:a14="http://schemas.microsoft.com/office/drawing/2010/main" val="0"/>
              </a:ext>
            </a:extLst>
          </a:blip>
          <a:srcRect l="3284" t="24444" r="537" b="23334"/>
          <a:stretch/>
        </p:blipFill>
        <p:spPr>
          <a:xfrm>
            <a:off x="1312738" y="1924313"/>
            <a:ext cx="4182804" cy="2808454"/>
          </a:xfrm>
          <a:prstGeom prst="rect">
            <a:avLst/>
          </a:prstGeom>
        </p:spPr>
      </p:pic>
      <p:pic>
        <p:nvPicPr>
          <p:cNvPr id="4" name="Picture 3" descr="CR"/>
          <p:cNvPicPr>
            <a:picLocks noChangeAspect="1"/>
          </p:cNvPicPr>
          <p:nvPr/>
        </p:nvPicPr>
        <p:blipFill rotWithShape="1">
          <a:blip r:embed="rId4" cstate="print">
            <a:extLst>
              <a:ext uri="{28A0092B-C50C-407E-A947-70E740481C1C}">
                <a14:useLocalDpi xmlns:a14="http://schemas.microsoft.com/office/drawing/2010/main" val="0"/>
              </a:ext>
            </a:extLst>
          </a:blip>
          <a:srcRect l="10618" t="3333" r="14690" b="5290"/>
          <a:stretch/>
        </p:blipFill>
        <p:spPr>
          <a:xfrm>
            <a:off x="6822971" y="1768873"/>
            <a:ext cx="2260808" cy="3380469"/>
          </a:xfrm>
          <a:prstGeom prst="rect">
            <a:avLst/>
          </a:prstGeom>
        </p:spPr>
      </p:pic>
      <p:sp>
        <p:nvSpPr>
          <p:cNvPr id="9" name="TextBox 8"/>
          <p:cNvSpPr txBox="1"/>
          <p:nvPr/>
        </p:nvSpPr>
        <p:spPr>
          <a:xfrm>
            <a:off x="1901826" y="4839599"/>
            <a:ext cx="5308600" cy="1200329"/>
          </a:xfrm>
          <a:prstGeom prst="rect">
            <a:avLst/>
          </a:prstGeom>
          <a:noFill/>
        </p:spPr>
        <p:txBody>
          <a:bodyPr wrap="square" rtlCol="0">
            <a:spAutoFit/>
          </a:bodyPr>
          <a:lstStyle/>
          <a:p>
            <a:pPr marL="214313" indent="-214313">
              <a:buFont typeface="Wingdings" charset="2"/>
              <a:buChar char="Ø"/>
            </a:pPr>
            <a:r>
              <a:rPr lang="en-US"/>
              <a:t>50% associated congenital defects of lower extremity</a:t>
            </a:r>
          </a:p>
          <a:p>
            <a:pPr marL="214313" indent="-214313">
              <a:buFont typeface="Wingdings" charset="2"/>
              <a:buChar char="Ø"/>
            </a:pPr>
            <a:r>
              <a:rPr lang="en-US"/>
              <a:t>Up to 80% with fibular </a:t>
            </a:r>
            <a:r>
              <a:rPr lang="en-US" err="1"/>
              <a:t>hemimelia</a:t>
            </a:r>
            <a:endParaRPr lang="en-US"/>
          </a:p>
          <a:p>
            <a:pPr marL="214313" indent="-214313">
              <a:buFont typeface="Wingdings" charset="2"/>
              <a:buChar char="Ø"/>
            </a:pPr>
            <a:r>
              <a:rPr lang="en-US"/>
              <a:t>Agenesis of cruciate ligaments</a:t>
            </a:r>
          </a:p>
        </p:txBody>
      </p:sp>
      <p:sp>
        <p:nvSpPr>
          <p:cNvPr id="10" name="TextBox 9"/>
          <p:cNvSpPr txBox="1"/>
          <p:nvPr/>
        </p:nvSpPr>
        <p:spPr>
          <a:xfrm>
            <a:off x="1001590" y="4389148"/>
            <a:ext cx="4629150" cy="300082"/>
          </a:xfrm>
          <a:prstGeom prst="rect">
            <a:avLst/>
          </a:prstGeom>
          <a:noFill/>
        </p:spPr>
        <p:txBody>
          <a:bodyPr wrap="square" rtlCol="0">
            <a:spAutoFit/>
          </a:bodyPr>
          <a:lstStyle/>
          <a:p>
            <a:pPr algn="ctr"/>
            <a:r>
              <a:rPr lang="en-US" sz="1350">
                <a:solidFill>
                  <a:srgbClr val="FFFF00"/>
                </a:solidFill>
              </a:rPr>
              <a:t>19 </a:t>
            </a:r>
            <a:r>
              <a:rPr lang="en-US" sz="1350" err="1">
                <a:solidFill>
                  <a:srgbClr val="FFFF00"/>
                </a:solidFill>
              </a:rPr>
              <a:t>mo</a:t>
            </a:r>
            <a:r>
              <a:rPr lang="en-US" sz="1350">
                <a:solidFill>
                  <a:srgbClr val="FFFF00"/>
                </a:solidFill>
              </a:rPr>
              <a:t> with limb length discrepancy</a:t>
            </a:r>
          </a:p>
        </p:txBody>
      </p:sp>
      <p:cxnSp>
        <p:nvCxnSpPr>
          <p:cNvPr id="3" name="Straight Connector 2"/>
          <p:cNvCxnSpPr/>
          <p:nvPr/>
        </p:nvCxnSpPr>
        <p:spPr>
          <a:xfrm flipV="1">
            <a:off x="4101783" y="2905464"/>
            <a:ext cx="147813" cy="12317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2565405" y="2855619"/>
            <a:ext cx="141855" cy="22286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9002349" y="1970777"/>
            <a:ext cx="1771650" cy="2976661"/>
            <a:chOff x="7620000" y="1023401"/>
            <a:chExt cx="2362200" cy="3968881"/>
          </a:xfrm>
        </p:grpSpPr>
        <p:pic>
          <p:nvPicPr>
            <p:cNvPr id="7" name="Picture 6" descr="VirtualMonitor"/>
            <p:cNvPicPr>
              <a:picLocks noChangeAspect="1"/>
            </p:cNvPicPr>
            <p:nvPr/>
          </p:nvPicPr>
          <p:blipFill rotWithShape="1">
            <a:blip r:embed="rId5" cstate="print">
              <a:extLst>
                <a:ext uri="{28A0092B-C50C-407E-A947-70E740481C1C}">
                  <a14:useLocalDpi xmlns:a14="http://schemas.microsoft.com/office/drawing/2010/main" val="0"/>
                </a:ext>
              </a:extLst>
            </a:blip>
            <a:srcRect l="30764" t="11017" r="26642" b="31111"/>
            <a:stretch/>
          </p:blipFill>
          <p:spPr>
            <a:xfrm>
              <a:off x="7620000" y="1023401"/>
              <a:ext cx="2362200" cy="3968881"/>
            </a:xfrm>
            <a:prstGeom prst="rect">
              <a:avLst/>
            </a:prstGeom>
          </p:spPr>
        </p:pic>
        <p:sp>
          <p:nvSpPr>
            <p:cNvPr id="13" name="Oval 12"/>
            <p:cNvSpPr/>
            <p:nvPr/>
          </p:nvSpPr>
          <p:spPr>
            <a:xfrm>
              <a:off x="7914008" y="1792224"/>
              <a:ext cx="571624" cy="2487168"/>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5" name="TextBox 14"/>
          <p:cNvSpPr txBox="1"/>
          <p:nvPr/>
        </p:nvSpPr>
        <p:spPr>
          <a:xfrm>
            <a:off x="1524000" y="1035558"/>
            <a:ext cx="9144000" cy="738664"/>
          </a:xfrm>
          <a:prstGeom prst="rect">
            <a:avLst/>
          </a:prstGeom>
          <a:noFill/>
        </p:spPr>
        <p:txBody>
          <a:bodyPr wrap="square" rtlCol="0">
            <a:spAutoFit/>
          </a:bodyPr>
          <a:lstStyle/>
          <a:p>
            <a:pPr algn="ctr"/>
            <a:r>
              <a:rPr lang="en-US" sz="2400" b="1">
                <a:solidFill>
                  <a:schemeClr val="bg1"/>
                </a:solidFill>
              </a:rPr>
              <a:t>Proximal Focal Femoral Deficiency (PFFD) </a:t>
            </a:r>
            <a:r>
              <a:rPr lang="en-US" b="1">
                <a:solidFill>
                  <a:schemeClr val="bg1"/>
                </a:solidFill>
              </a:rPr>
              <a:t>&amp;</a:t>
            </a:r>
            <a:r>
              <a:rPr lang="en-US" sz="2400" b="1">
                <a:solidFill>
                  <a:schemeClr val="bg1"/>
                </a:solidFill>
              </a:rPr>
              <a:t> </a:t>
            </a:r>
          </a:p>
          <a:p>
            <a:pPr algn="ctr"/>
            <a:r>
              <a:rPr lang="en-US">
                <a:solidFill>
                  <a:schemeClr val="bg1"/>
                </a:solidFill>
              </a:rPr>
              <a:t>Fibular </a:t>
            </a:r>
            <a:r>
              <a:rPr lang="en-US" err="1">
                <a:solidFill>
                  <a:schemeClr val="bg1"/>
                </a:solidFill>
              </a:rPr>
              <a:t>Hemimelia</a:t>
            </a:r>
            <a:r>
              <a:rPr lang="en-US">
                <a:solidFill>
                  <a:schemeClr val="bg1"/>
                </a:solidFill>
              </a:rPr>
              <a:t> (FH)</a:t>
            </a:r>
          </a:p>
        </p:txBody>
      </p:sp>
      <p:pic>
        <p:nvPicPr>
          <p:cNvPr id="16" name="Picture 15" descr="MR"/>
          <p:cNvPicPr>
            <a:picLocks noChangeAspect="1"/>
          </p:cNvPicPr>
          <p:nvPr/>
        </p:nvPicPr>
        <p:blipFill rotWithShape="1">
          <a:blip r:embed="rId6">
            <a:extLst>
              <a:ext uri="{28A0092B-C50C-407E-A947-70E740481C1C}">
                <a14:useLocalDpi xmlns:a14="http://schemas.microsoft.com/office/drawing/2010/main" val="0"/>
              </a:ext>
            </a:extLst>
          </a:blip>
          <a:srcRect l="12126" t="5948" r="20710" b="5981"/>
          <a:stretch/>
        </p:blipFill>
        <p:spPr>
          <a:xfrm>
            <a:off x="5120420" y="1967965"/>
            <a:ext cx="2077674" cy="2871634"/>
          </a:xfrm>
          <a:prstGeom prst="rect">
            <a:avLst/>
          </a:prstGeom>
        </p:spPr>
      </p:pic>
    </p:spTree>
    <p:extLst>
      <p:ext uri="{BB962C8B-B14F-4D97-AF65-F5344CB8AC3E}">
        <p14:creationId xmlns:p14="http://schemas.microsoft.com/office/powerpoint/2010/main" val="1601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43"/>
        <p:cNvGrpSpPr/>
        <p:nvPr/>
      </p:nvGrpSpPr>
      <p:grpSpPr>
        <a:xfrm>
          <a:off x="0" y="0"/>
          <a:ext cx="0" cy="0"/>
          <a:chOff x="0" y="0"/>
          <a:chExt cx="0" cy="0"/>
        </a:xfrm>
      </p:grpSpPr>
      <p:pic>
        <p:nvPicPr>
          <p:cNvPr id="544" name="Google Shape;544;p75" descr="C:\Users\kposgo\Desktop\Boards\Documents\Downloads\Images\telangosteosarcomafemur.jpg"/>
          <p:cNvPicPr preferRelativeResize="0"/>
          <p:nvPr/>
        </p:nvPicPr>
        <p:blipFill rotWithShape="1">
          <a:blip r:embed="rId3">
            <a:alphaModFix/>
          </a:blip>
          <a:srcRect l="21530" t="1088" r="17715"/>
          <a:stretch/>
        </p:blipFill>
        <p:spPr>
          <a:xfrm>
            <a:off x="3037287" y="857252"/>
            <a:ext cx="2601515" cy="5170885"/>
          </a:xfrm>
          <a:prstGeom prst="rect">
            <a:avLst/>
          </a:prstGeom>
          <a:noFill/>
          <a:ln>
            <a:noFill/>
          </a:ln>
        </p:spPr>
      </p:pic>
      <p:pic>
        <p:nvPicPr>
          <p:cNvPr id="545" name="Google Shape;545;p75" descr="C:\Users\kposgo\Desktop\Boards\Documents\Downloads\Images\telangosteosarcomafemurlateral.jpg"/>
          <p:cNvPicPr preferRelativeResize="0"/>
          <p:nvPr/>
        </p:nvPicPr>
        <p:blipFill rotWithShape="1">
          <a:blip r:embed="rId4">
            <a:alphaModFix/>
          </a:blip>
          <a:srcRect l="5486" t="1778" r="8904" b="2924"/>
          <a:stretch/>
        </p:blipFill>
        <p:spPr>
          <a:xfrm>
            <a:off x="5695950" y="857251"/>
            <a:ext cx="3815954" cy="5185172"/>
          </a:xfrm>
          <a:prstGeom prst="rect">
            <a:avLst/>
          </a:prstGeom>
          <a:noFill/>
          <a:ln>
            <a:noFill/>
          </a:ln>
        </p:spPr>
      </p:pic>
      <p:sp>
        <p:nvSpPr>
          <p:cNvPr id="546" name="Google Shape;546;p75"/>
          <p:cNvSpPr/>
          <p:nvPr/>
        </p:nvSpPr>
        <p:spPr>
          <a:xfrm>
            <a:off x="9010651" y="971551"/>
            <a:ext cx="378950" cy="276969"/>
          </a:xfrm>
          <a:prstGeom prst="rect">
            <a:avLst/>
          </a:prstGeom>
          <a:noFill/>
          <a:ln>
            <a:noFill/>
          </a:ln>
        </p:spPr>
        <p:txBody>
          <a:bodyPr spcFirstLastPara="1" wrap="square" lIns="68569" tIns="34275" rIns="68569" bIns="34275" anchor="t" anchorCtr="0">
            <a:spAutoFit/>
          </a:bodyPr>
          <a:lstStyle/>
          <a:p>
            <a:r>
              <a:rPr lang="en-US" sz="1350">
                <a:solidFill>
                  <a:srgbClr val="FFFF00"/>
                </a:solidFill>
                <a:latin typeface="Arial"/>
                <a:ea typeface="Arial"/>
                <a:cs typeface="Arial"/>
                <a:sym typeface="Arial"/>
              </a:rPr>
              <a:t>1/2</a:t>
            </a:r>
            <a:endParaRPr sz="1350">
              <a:solidFill>
                <a:srgbClr val="FFFF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3" descr="S:\LJRESPACS\BITTMAN\Missed_NB\ser014img00006.jpg">
            <a:extLst>
              <a:ext uri="{FF2B5EF4-FFF2-40B4-BE49-F238E27FC236}">
                <a16:creationId xmlns:a16="http://schemas.microsoft.com/office/drawing/2014/main" id="{735EDBC9-057E-18BD-FCB2-F2A12FB91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402" t="33580" r="31483" b="14375"/>
          <a:stretch>
            <a:fillRect/>
          </a:stretch>
        </p:blipFill>
        <p:spPr bwMode="auto">
          <a:xfrm>
            <a:off x="4131485" y="1634483"/>
            <a:ext cx="3087564" cy="407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S:\LJRESPACS\BITTMAN\Missed_NB\ser027img00010.jpg">
            <a:extLst>
              <a:ext uri="{FF2B5EF4-FFF2-40B4-BE49-F238E27FC236}">
                <a16:creationId xmlns:a16="http://schemas.microsoft.com/office/drawing/2014/main" id="{0D7B2DFA-62A1-4FE3-B842-37E373932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71" t="40846" r="34444" b="19658"/>
          <a:stretch>
            <a:fillRect/>
          </a:stretch>
        </p:blipFill>
        <p:spPr bwMode="auto">
          <a:xfrm>
            <a:off x="793469" y="1630545"/>
            <a:ext cx="3229927" cy="407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S:\LJRESPACS\BITTMAN\Missed_NB\ser026img00022.jpg">
            <a:extLst>
              <a:ext uri="{FF2B5EF4-FFF2-40B4-BE49-F238E27FC236}">
                <a16:creationId xmlns:a16="http://schemas.microsoft.com/office/drawing/2014/main" id="{EB32D6CB-CDD8-2A79-ED42-9F2BB44FA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083" t="37663" r="21588" b="25055"/>
          <a:stretch>
            <a:fillRect/>
          </a:stretch>
        </p:blipFill>
        <p:spPr bwMode="auto">
          <a:xfrm>
            <a:off x="7258711" y="2088630"/>
            <a:ext cx="4771371" cy="316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151F87C-04D9-EAE2-5992-2F58D24A131F}"/>
              </a:ext>
            </a:extLst>
          </p:cNvPr>
          <p:cNvSpPr txBox="1"/>
          <p:nvPr/>
        </p:nvSpPr>
        <p:spPr>
          <a:xfrm>
            <a:off x="3251327" y="3848263"/>
            <a:ext cx="257274" cy="415498"/>
          </a:xfrm>
          <a:prstGeom prst="rect">
            <a:avLst/>
          </a:prstGeom>
          <a:noFill/>
        </p:spPr>
        <p:txBody>
          <a:bodyPr wrap="square" rtlCol="0">
            <a:spAutoFit/>
          </a:bodyPr>
          <a:lstStyle/>
          <a:p>
            <a:r>
              <a:rPr lang="en-US" sz="2100">
                <a:solidFill>
                  <a:srgbClr val="FF0000"/>
                </a:solidFill>
              </a:rPr>
              <a:t>*</a:t>
            </a:r>
            <a:endParaRPr lang="en-US" sz="1350">
              <a:solidFill>
                <a:srgbClr val="FF0000"/>
              </a:solidFill>
            </a:endParaRPr>
          </a:p>
        </p:txBody>
      </p:sp>
      <p:sp>
        <p:nvSpPr>
          <p:cNvPr id="11" name="TextBox 10">
            <a:extLst>
              <a:ext uri="{FF2B5EF4-FFF2-40B4-BE49-F238E27FC236}">
                <a16:creationId xmlns:a16="http://schemas.microsoft.com/office/drawing/2014/main" id="{F68E5049-FC2F-BE86-0051-1F2C58735880}"/>
              </a:ext>
            </a:extLst>
          </p:cNvPr>
          <p:cNvSpPr txBox="1"/>
          <p:nvPr/>
        </p:nvSpPr>
        <p:spPr>
          <a:xfrm>
            <a:off x="9479031" y="4516189"/>
            <a:ext cx="257274" cy="415498"/>
          </a:xfrm>
          <a:prstGeom prst="rect">
            <a:avLst/>
          </a:prstGeom>
          <a:noFill/>
        </p:spPr>
        <p:txBody>
          <a:bodyPr wrap="square" rtlCol="0">
            <a:spAutoFit/>
          </a:bodyPr>
          <a:lstStyle/>
          <a:p>
            <a:r>
              <a:rPr lang="en-US" sz="2100">
                <a:solidFill>
                  <a:srgbClr val="FF0000"/>
                </a:solidFill>
              </a:rPr>
              <a:t>*</a:t>
            </a:r>
            <a:endParaRPr lang="en-US" sz="1350">
              <a:solidFill>
                <a:srgbClr val="FF0000"/>
              </a:solidFill>
            </a:endParaRPr>
          </a:p>
        </p:txBody>
      </p:sp>
      <p:sp>
        <p:nvSpPr>
          <p:cNvPr id="16" name="Arrow: Right 15">
            <a:extLst>
              <a:ext uri="{FF2B5EF4-FFF2-40B4-BE49-F238E27FC236}">
                <a16:creationId xmlns:a16="http://schemas.microsoft.com/office/drawing/2014/main" id="{C165312D-DCFB-BB84-7E84-563ADABC8539}"/>
              </a:ext>
            </a:extLst>
          </p:cNvPr>
          <p:cNvSpPr/>
          <p:nvPr/>
        </p:nvSpPr>
        <p:spPr>
          <a:xfrm>
            <a:off x="1185333" y="3555999"/>
            <a:ext cx="366888" cy="16933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81A985AB-9D80-E3C6-CB71-17EA9E1FAA1C}"/>
              </a:ext>
            </a:extLst>
          </p:cNvPr>
          <p:cNvSpPr/>
          <p:nvPr/>
        </p:nvSpPr>
        <p:spPr>
          <a:xfrm>
            <a:off x="1232370" y="4299184"/>
            <a:ext cx="366888" cy="16933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2DA4958D-96C0-64BF-8737-DB1E44CA7733}"/>
              </a:ext>
            </a:extLst>
          </p:cNvPr>
          <p:cNvSpPr/>
          <p:nvPr/>
        </p:nvSpPr>
        <p:spPr>
          <a:xfrm>
            <a:off x="4788370" y="3969925"/>
            <a:ext cx="366888" cy="16933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4EAC49F6-8A67-436A-E8E5-65E3128BD78B}"/>
              </a:ext>
            </a:extLst>
          </p:cNvPr>
          <p:cNvSpPr/>
          <p:nvPr/>
        </p:nvSpPr>
        <p:spPr>
          <a:xfrm rot="16200000">
            <a:off x="5917259" y="5352814"/>
            <a:ext cx="366888" cy="16933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00EF0ADD-4BD4-0F95-2753-53E15D5D2641}"/>
              </a:ext>
            </a:extLst>
          </p:cNvPr>
          <p:cNvSpPr/>
          <p:nvPr/>
        </p:nvSpPr>
        <p:spPr>
          <a:xfrm rot="5160000">
            <a:off x="5625630" y="2615258"/>
            <a:ext cx="366888" cy="16933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EFA8A8AB-FBE6-C1B2-FDC7-BDE8585DDF65}"/>
              </a:ext>
            </a:extLst>
          </p:cNvPr>
          <p:cNvSpPr/>
          <p:nvPr/>
        </p:nvSpPr>
        <p:spPr>
          <a:xfrm>
            <a:off x="8316148" y="3499554"/>
            <a:ext cx="366888" cy="16933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679AFB9D-D267-7469-C447-58417C29EC45}"/>
              </a:ext>
            </a:extLst>
          </p:cNvPr>
          <p:cNvSpPr/>
          <p:nvPr/>
        </p:nvSpPr>
        <p:spPr>
          <a:xfrm rot="5280000">
            <a:off x="9510889" y="2323628"/>
            <a:ext cx="366888" cy="16933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97BF5382-0D61-33FC-F32D-F57F040B0C71}"/>
              </a:ext>
            </a:extLst>
          </p:cNvPr>
          <p:cNvSpPr/>
          <p:nvPr/>
        </p:nvSpPr>
        <p:spPr>
          <a:xfrm rot="10800000">
            <a:off x="11204222" y="3998146"/>
            <a:ext cx="366888" cy="16933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169D838-99BD-C081-8A80-A918F4E33CE0}"/>
              </a:ext>
            </a:extLst>
          </p:cNvPr>
          <p:cNvSpPr txBox="1"/>
          <p:nvPr/>
        </p:nvSpPr>
        <p:spPr>
          <a:xfrm>
            <a:off x="1252398" y="349404"/>
            <a:ext cx="9413306" cy="669414"/>
          </a:xfrm>
          <a:prstGeom prst="rect">
            <a:avLst/>
          </a:prstGeom>
          <a:noFill/>
        </p:spPr>
        <p:txBody>
          <a:bodyPr wrap="square" rtlCol="0">
            <a:spAutoFit/>
          </a:bodyPr>
          <a:lstStyle/>
          <a:p>
            <a:pPr algn="ctr"/>
            <a:r>
              <a:rPr lang="en-US" sz="2400">
                <a:solidFill>
                  <a:schemeClr val="bg1"/>
                </a:solidFill>
              </a:rPr>
              <a:t>3 months later presents with signs of spinal cord compression</a:t>
            </a:r>
          </a:p>
          <a:p>
            <a:endParaRPr lang="en-US" sz="1350"/>
          </a:p>
        </p:txBody>
      </p:sp>
      <p:sp>
        <p:nvSpPr>
          <p:cNvPr id="27" name="TextBox 26">
            <a:extLst>
              <a:ext uri="{FF2B5EF4-FFF2-40B4-BE49-F238E27FC236}">
                <a16:creationId xmlns:a16="http://schemas.microsoft.com/office/drawing/2014/main" id="{DA8C372B-9C21-5677-2EA4-F55929CC0374}"/>
              </a:ext>
            </a:extLst>
          </p:cNvPr>
          <p:cNvSpPr txBox="1">
            <a:spLocks noChangeArrowheads="1"/>
          </p:cNvSpPr>
          <p:nvPr/>
        </p:nvSpPr>
        <p:spPr bwMode="auto">
          <a:xfrm>
            <a:off x="2062671" y="5975241"/>
            <a:ext cx="7666308" cy="461665"/>
          </a:xfrm>
          <a:prstGeom prst="rect">
            <a:avLst/>
          </a:prstGeom>
          <a:noFill/>
          <a:ln w="9525">
            <a:noFill/>
            <a:miter lim="800000"/>
            <a:headEnd/>
            <a:tailEnd/>
          </a:ln>
        </p:spPr>
        <p:txBody>
          <a:bodyPr wrap="square" lIns="91440" tIns="45720" rIns="91440" bIns="45720" anchor="t">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MS PGothic" charset="0"/>
                <a:cs typeface="Arial" charset="0"/>
              </a:defRPr>
            </a:lvl2pPr>
            <a:lvl3pPr>
              <a:defRPr sz="2400">
                <a:solidFill>
                  <a:schemeClr val="tx1"/>
                </a:solidFill>
                <a:latin typeface="Arial" charset="0"/>
                <a:ea typeface="MS PGothic" charset="0"/>
                <a:cs typeface="Arial" charset="0"/>
              </a:defRPr>
            </a:lvl3pPr>
            <a:lvl4pPr>
              <a:defRPr sz="2000">
                <a:solidFill>
                  <a:schemeClr val="tx1"/>
                </a:solidFill>
                <a:latin typeface="Arial" charset="0"/>
                <a:ea typeface="MS PGothic" charset="0"/>
                <a:cs typeface="Arial" charset="0"/>
              </a:defRPr>
            </a:lvl4pPr>
            <a:lvl5pPr>
              <a:defRPr sz="2000">
                <a:solidFill>
                  <a:schemeClr val="tx1"/>
                </a:solidFill>
                <a:latin typeface="Arial" charset="0"/>
                <a:ea typeface="MS PGothic" charset="0"/>
                <a:cs typeface="Arial" charset="0"/>
              </a:defRPr>
            </a:lvl5pPr>
            <a:lvl6pPr eaLnBrk="0" hangingPunct="0">
              <a:buFont typeface="Wingdings" charset="0"/>
              <a:defRPr sz="2000">
                <a:solidFill>
                  <a:schemeClr val="tx1"/>
                </a:solidFill>
                <a:latin typeface="Arial" charset="0"/>
                <a:ea typeface="MS PGothic" charset="0"/>
                <a:cs typeface="Arial" charset="0"/>
              </a:defRPr>
            </a:lvl6pPr>
            <a:lvl7pPr eaLnBrk="0" hangingPunct="0">
              <a:buFont typeface="Wingdings" charset="0"/>
              <a:defRPr sz="2000">
                <a:solidFill>
                  <a:schemeClr val="tx1"/>
                </a:solidFill>
                <a:latin typeface="Arial" charset="0"/>
                <a:ea typeface="MS PGothic" charset="0"/>
                <a:cs typeface="Arial" charset="0"/>
              </a:defRPr>
            </a:lvl7pPr>
            <a:lvl8pPr eaLnBrk="0" hangingPunct="0">
              <a:buFont typeface="Wingdings" charset="0"/>
              <a:defRPr sz="2000">
                <a:solidFill>
                  <a:schemeClr val="tx1"/>
                </a:solidFill>
                <a:latin typeface="Arial" charset="0"/>
                <a:ea typeface="MS PGothic" charset="0"/>
                <a:cs typeface="Arial" charset="0"/>
              </a:defRPr>
            </a:lvl8pPr>
            <a:lvl9pPr eaLnBrk="0" hangingPunct="0">
              <a:buFont typeface="Wingdings" charset="0"/>
              <a:defRPr sz="2000">
                <a:solidFill>
                  <a:schemeClr val="tx1"/>
                </a:solidFill>
                <a:latin typeface="Arial" charset="0"/>
                <a:ea typeface="MS PGothic" charset="0"/>
                <a:cs typeface="Arial" charset="0"/>
              </a:defRPr>
            </a:lvl9pPr>
          </a:lstStyle>
          <a:p>
            <a:pPr eaLnBrk="0" hangingPunct="0">
              <a:spcBef>
                <a:spcPct val="20000"/>
              </a:spcBef>
            </a:pPr>
            <a:r>
              <a:rPr lang="en-US" sz="2400">
                <a:solidFill>
                  <a:schemeClr val="bg1"/>
                </a:solidFill>
                <a:latin typeface="Arial"/>
                <a:ea typeface="MS PGothic"/>
                <a:cs typeface="Arial"/>
              </a:rPr>
              <a:t>Thoracic neuroblastoma with intraspinal extension (</a:t>
            </a:r>
            <a:r>
              <a:rPr lang="en-US" sz="2400">
                <a:solidFill>
                  <a:srgbClr val="FF0000"/>
                </a:solidFill>
                <a:latin typeface="Arial"/>
                <a:ea typeface="MS PGothic"/>
                <a:cs typeface="Arial"/>
              </a:rPr>
              <a:t>*</a:t>
            </a:r>
            <a:r>
              <a:rPr lang="en-US" sz="2400">
                <a:solidFill>
                  <a:schemeClr val="bg1"/>
                </a:solidFill>
                <a:latin typeface="Arial"/>
                <a:ea typeface="MS PGothic"/>
                <a:cs typeface="Arial"/>
              </a:rPr>
              <a:t>)</a:t>
            </a:r>
            <a:endParaRPr lang="en-US" sz="2400">
              <a:solidFill>
                <a:schemeClr val="bg1"/>
              </a:solidFill>
            </a:endParaRPr>
          </a:p>
        </p:txBody>
      </p:sp>
    </p:spTree>
    <p:extLst>
      <p:ext uri="{BB962C8B-B14F-4D97-AF65-F5344CB8AC3E}">
        <p14:creationId xmlns:p14="http://schemas.microsoft.com/office/powerpoint/2010/main" val="262805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50"/>
        <p:cNvGrpSpPr/>
        <p:nvPr/>
      </p:nvGrpSpPr>
      <p:grpSpPr>
        <a:xfrm>
          <a:off x="0" y="0"/>
          <a:ext cx="0" cy="0"/>
          <a:chOff x="0" y="0"/>
          <a:chExt cx="0" cy="0"/>
        </a:xfrm>
      </p:grpSpPr>
      <p:pic>
        <p:nvPicPr>
          <p:cNvPr id="551" name="Google Shape;551;p76" descr="C:\Users\kposgo\Desktop\Boards\Documents\Downloads\Images\telangosteosarcomaMRIT1jpg.jpg"/>
          <p:cNvPicPr preferRelativeResize="0"/>
          <p:nvPr/>
        </p:nvPicPr>
        <p:blipFill rotWithShape="1">
          <a:blip r:embed="rId3">
            <a:alphaModFix/>
          </a:blip>
          <a:srcRect t="10677" b="14926"/>
          <a:stretch/>
        </p:blipFill>
        <p:spPr>
          <a:xfrm>
            <a:off x="2781301" y="856060"/>
            <a:ext cx="2403872" cy="2522935"/>
          </a:xfrm>
          <a:prstGeom prst="rect">
            <a:avLst/>
          </a:prstGeom>
          <a:noFill/>
          <a:ln>
            <a:noFill/>
          </a:ln>
        </p:spPr>
      </p:pic>
      <p:pic>
        <p:nvPicPr>
          <p:cNvPr id="552" name="Google Shape;552;p76" descr="C:\Users\kposgo\Desktop\Boards\Documents\Downloads\Images\telangosteosarcomaMRIT1con.jpg"/>
          <p:cNvPicPr preferRelativeResize="0"/>
          <p:nvPr/>
        </p:nvPicPr>
        <p:blipFill rotWithShape="1">
          <a:blip r:embed="rId4">
            <a:alphaModFix/>
          </a:blip>
          <a:srcRect t="9935" b="15050"/>
          <a:stretch/>
        </p:blipFill>
        <p:spPr>
          <a:xfrm>
            <a:off x="2667001" y="3314700"/>
            <a:ext cx="2518172" cy="2686050"/>
          </a:xfrm>
          <a:prstGeom prst="rect">
            <a:avLst/>
          </a:prstGeom>
          <a:noFill/>
          <a:ln>
            <a:noFill/>
          </a:ln>
        </p:spPr>
      </p:pic>
      <p:pic>
        <p:nvPicPr>
          <p:cNvPr id="553" name="Google Shape;553;p76"/>
          <p:cNvPicPr preferRelativeResize="0"/>
          <p:nvPr/>
        </p:nvPicPr>
        <p:blipFill rotWithShape="1">
          <a:blip r:embed="rId5">
            <a:alphaModFix/>
          </a:blip>
          <a:srcRect/>
          <a:stretch/>
        </p:blipFill>
        <p:spPr>
          <a:xfrm>
            <a:off x="5181602" y="1314451"/>
            <a:ext cx="4326731" cy="430649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57"/>
        <p:cNvGrpSpPr/>
        <p:nvPr/>
      </p:nvGrpSpPr>
      <p:grpSpPr>
        <a:xfrm>
          <a:off x="0" y="0"/>
          <a:ext cx="0" cy="0"/>
          <a:chOff x="0" y="0"/>
          <a:chExt cx="0" cy="0"/>
        </a:xfrm>
      </p:grpSpPr>
      <p:sp>
        <p:nvSpPr>
          <p:cNvPr id="558" name="Google Shape;558;p77"/>
          <p:cNvSpPr txBox="1">
            <a:spLocks noGrp="1"/>
          </p:cNvSpPr>
          <p:nvPr>
            <p:ph type="title"/>
          </p:nvPr>
        </p:nvSpPr>
        <p:spPr>
          <a:xfrm>
            <a:off x="3009900" y="1063229"/>
            <a:ext cx="6172200" cy="857250"/>
          </a:xfrm>
          <a:prstGeom prst="rect">
            <a:avLst/>
          </a:prstGeom>
          <a:noFill/>
          <a:ln>
            <a:noFill/>
          </a:ln>
        </p:spPr>
        <p:txBody>
          <a:bodyPr spcFirstLastPara="1" vert="horz" wrap="square" lIns="68569" tIns="34275" rIns="68569" bIns="34275" rtlCol="0" anchor="ctr" anchorCtr="0">
            <a:noAutofit/>
          </a:bodyPr>
          <a:lstStyle/>
          <a:p>
            <a:pPr algn="ctr">
              <a:spcBef>
                <a:spcPts val="0"/>
              </a:spcBef>
            </a:pPr>
            <a:r>
              <a:rPr lang="en-US">
                <a:solidFill>
                  <a:schemeClr val="bg1"/>
                </a:solidFill>
              </a:rPr>
              <a:t>Telangiectatic osteosarcoma</a:t>
            </a:r>
            <a:endParaRPr>
              <a:solidFill>
                <a:schemeClr val="bg1"/>
              </a:solidFill>
            </a:endParaRPr>
          </a:p>
        </p:txBody>
      </p:sp>
      <p:sp>
        <p:nvSpPr>
          <p:cNvPr id="559" name="Google Shape;559;p77"/>
          <p:cNvSpPr txBox="1">
            <a:spLocks noGrp="1"/>
          </p:cNvSpPr>
          <p:nvPr>
            <p:ph idx="1"/>
          </p:nvPr>
        </p:nvSpPr>
        <p:spPr>
          <a:xfrm>
            <a:off x="3009900" y="2057401"/>
            <a:ext cx="6172200" cy="3394472"/>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rgbClr val="92D050"/>
              </a:buClr>
              <a:buSzPts val="3200"/>
            </a:pPr>
            <a:r>
              <a:rPr lang="en-US">
                <a:solidFill>
                  <a:schemeClr val="bg1"/>
                </a:solidFill>
              </a:rPr>
              <a:t>Rare osteolytic variant of OS</a:t>
            </a:r>
            <a:endParaRPr>
              <a:solidFill>
                <a:schemeClr val="bg1"/>
              </a:solidFill>
            </a:endParaRPr>
          </a:p>
          <a:p>
            <a:pPr marL="257175" indent="-257175">
              <a:spcBef>
                <a:spcPts val="480"/>
              </a:spcBef>
              <a:buClr>
                <a:srgbClr val="92D050"/>
              </a:buClr>
              <a:buSzPts val="3200"/>
            </a:pPr>
            <a:r>
              <a:rPr lang="en-US">
                <a:solidFill>
                  <a:schemeClr val="bg1"/>
                </a:solidFill>
              </a:rPr>
              <a:t>Distal femur/</a:t>
            </a:r>
            <a:r>
              <a:rPr lang="en-US" err="1">
                <a:solidFill>
                  <a:schemeClr val="bg1"/>
                </a:solidFill>
              </a:rPr>
              <a:t>prox</a:t>
            </a:r>
            <a:r>
              <a:rPr lang="en-US">
                <a:solidFill>
                  <a:schemeClr val="bg1"/>
                </a:solidFill>
              </a:rPr>
              <a:t> tibia are MC</a:t>
            </a:r>
            <a:endParaRPr>
              <a:solidFill>
                <a:schemeClr val="bg1"/>
              </a:solidFill>
            </a:endParaRPr>
          </a:p>
          <a:p>
            <a:pPr marL="257175" indent="-257175">
              <a:spcBef>
                <a:spcPts val="480"/>
              </a:spcBef>
              <a:buClr>
                <a:srgbClr val="92D050"/>
              </a:buClr>
              <a:buSzPts val="3200"/>
            </a:pPr>
            <a:r>
              <a:rPr lang="en-US">
                <a:solidFill>
                  <a:schemeClr val="bg1"/>
                </a:solidFill>
              </a:rPr>
              <a:t>Moth-eaten, </a:t>
            </a:r>
            <a:r>
              <a:rPr lang="en-US" err="1">
                <a:solidFill>
                  <a:schemeClr val="bg1"/>
                </a:solidFill>
              </a:rPr>
              <a:t>permeative</a:t>
            </a:r>
            <a:r>
              <a:rPr lang="en-US">
                <a:solidFill>
                  <a:schemeClr val="bg1"/>
                </a:solidFill>
              </a:rPr>
              <a:t>, wide zone of transition, aggressive </a:t>
            </a:r>
            <a:r>
              <a:rPr lang="en-US" err="1">
                <a:solidFill>
                  <a:schemeClr val="bg1"/>
                </a:solidFill>
              </a:rPr>
              <a:t>perisoteal</a:t>
            </a:r>
            <a:r>
              <a:rPr lang="en-US">
                <a:solidFill>
                  <a:schemeClr val="bg1"/>
                </a:solidFill>
              </a:rPr>
              <a:t> </a:t>
            </a:r>
            <a:r>
              <a:rPr lang="en-US" err="1">
                <a:solidFill>
                  <a:schemeClr val="bg1"/>
                </a:solidFill>
              </a:rPr>
              <a:t>rxn</a:t>
            </a:r>
            <a:endParaRPr>
              <a:solidFill>
                <a:schemeClr val="bg1"/>
              </a:solidFill>
            </a:endParaRPr>
          </a:p>
          <a:p>
            <a:pPr marL="257175" indent="-257175">
              <a:spcBef>
                <a:spcPts val="480"/>
              </a:spcBef>
              <a:buClr>
                <a:srgbClr val="92D050"/>
              </a:buClr>
              <a:buSzPts val="3200"/>
            </a:pPr>
            <a:r>
              <a:rPr lang="en-US">
                <a:solidFill>
                  <a:schemeClr val="bg1"/>
                </a:solidFill>
              </a:rPr>
              <a:t>MRI: fluid-fluid levels, heterogeneous, enhancing nodular components</a:t>
            </a:r>
            <a:endParaRPr>
              <a:solidFill>
                <a:schemeClr val="bg1"/>
              </a:solidFill>
            </a:endParaRPr>
          </a:p>
          <a:p>
            <a:pPr marL="257175" indent="-104775">
              <a:spcBef>
                <a:spcPts val="480"/>
              </a:spcBef>
              <a:buClr>
                <a:schemeClr val="dk1"/>
              </a:buClr>
              <a:buSzPts val="3200"/>
              <a:buNone/>
            </a:pPr>
            <a:endParaRPr>
              <a:solidFill>
                <a:schemeClr val="bg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9" name="Picture 3" descr="AX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2851" y="1240678"/>
            <a:ext cx="4333756" cy="425410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53450" y="1047321"/>
            <a:ext cx="228600" cy="461665"/>
          </a:xfrm>
          <a:prstGeom prst="rect">
            <a:avLst/>
          </a:prstGeom>
          <a:noFill/>
        </p:spPr>
        <p:txBody>
          <a:bodyPr wrap="square" rtlCol="0">
            <a:spAutoFit/>
          </a:bodyPr>
          <a:lstStyle/>
          <a:p>
            <a:r>
              <a:rPr lang="en-US" sz="2400">
                <a:solidFill>
                  <a:schemeClr val="bg1"/>
                </a:solidFill>
              </a:rPr>
              <a:t>6</a:t>
            </a:r>
          </a:p>
        </p:txBody>
      </p:sp>
    </p:spTree>
    <p:extLst>
      <p:ext uri="{BB962C8B-B14F-4D97-AF65-F5344CB8AC3E}">
        <p14:creationId xmlns:p14="http://schemas.microsoft.com/office/powerpoint/2010/main" val="2014794544"/>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1" descr="Son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8785" y="1496616"/>
            <a:ext cx="5314950" cy="3970734"/>
          </a:xfrm>
          <a:prstGeom prst="rect">
            <a:avLst/>
          </a:prstGeom>
          <a:noFill/>
          <a:ln w="9525">
            <a:solidFill>
              <a:srgbClr val="D4D2D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788671"/>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7" name="Picture 1" descr="axialCT.jpg"/>
          <p:cNvPicPr>
            <a:picLocks noChangeAspect="1"/>
          </p:cNvPicPr>
          <p:nvPr/>
        </p:nvPicPr>
        <p:blipFill>
          <a:blip r:embed="rId2">
            <a:extLst>
              <a:ext uri="{28A0092B-C50C-407E-A947-70E740481C1C}">
                <a14:useLocalDpi xmlns:a14="http://schemas.microsoft.com/office/drawing/2010/main" val="0"/>
              </a:ext>
            </a:extLst>
          </a:blip>
          <a:srcRect l="4131" t="19160" r="3088" b="13972"/>
          <a:stretch>
            <a:fillRect/>
          </a:stretch>
        </p:blipFill>
        <p:spPr bwMode="auto">
          <a:xfrm>
            <a:off x="2847976" y="2414590"/>
            <a:ext cx="3533775" cy="2546747"/>
          </a:xfrm>
          <a:prstGeom prst="rect">
            <a:avLst/>
          </a:prstGeom>
          <a:noFill/>
          <a:ln w="9525">
            <a:solidFill>
              <a:srgbClr val="D4D2D0"/>
            </a:solidFill>
            <a:miter lim="800000"/>
            <a:headEnd/>
            <a:tailEnd/>
          </a:ln>
          <a:extLst>
            <a:ext uri="{909E8E84-426E-40DD-AFC4-6F175D3DCCD1}">
              <a14:hiddenFill xmlns:a14="http://schemas.microsoft.com/office/drawing/2010/main">
                <a:solidFill>
                  <a:srgbClr val="FFFFFF"/>
                </a:solidFill>
              </a14:hiddenFill>
            </a:ext>
          </a:extLst>
        </p:spPr>
      </p:pic>
      <p:pic>
        <p:nvPicPr>
          <p:cNvPr id="29698" name="Picture 2" descr="coronalCT.jpg"/>
          <p:cNvPicPr>
            <a:picLocks noChangeAspect="1"/>
          </p:cNvPicPr>
          <p:nvPr/>
        </p:nvPicPr>
        <p:blipFill>
          <a:blip r:embed="rId3">
            <a:extLst>
              <a:ext uri="{28A0092B-C50C-407E-A947-70E740481C1C}">
                <a14:useLocalDpi xmlns:a14="http://schemas.microsoft.com/office/drawing/2010/main" val="0"/>
              </a:ext>
            </a:extLst>
          </a:blip>
          <a:srcRect l="9808" r="10184"/>
          <a:stretch>
            <a:fillRect/>
          </a:stretch>
        </p:blipFill>
        <p:spPr bwMode="auto">
          <a:xfrm>
            <a:off x="6453189" y="1808561"/>
            <a:ext cx="2845594" cy="3555206"/>
          </a:xfrm>
          <a:prstGeom prst="rect">
            <a:avLst/>
          </a:prstGeom>
          <a:noFill/>
          <a:ln w="9525">
            <a:solidFill>
              <a:srgbClr val="D4D2D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251539"/>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3" name="Picture 1" descr="grossspecim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437068"/>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hangingPunct="1"/>
            <a:r>
              <a:rPr lang="en-US" altLang="en-US" b="1">
                <a:solidFill>
                  <a:schemeClr val="bg1"/>
                </a:solidFill>
              </a:rPr>
              <a:t>Enteric Duplication Cyst</a:t>
            </a:r>
          </a:p>
        </p:txBody>
      </p:sp>
      <p:sp>
        <p:nvSpPr>
          <p:cNvPr id="71682" name="Content Placeholder 2"/>
          <p:cNvSpPr>
            <a:spLocks noGrp="1"/>
          </p:cNvSpPr>
          <p:nvPr>
            <p:ph idx="1"/>
          </p:nvPr>
        </p:nvSpPr>
        <p:spPr/>
        <p:txBody>
          <a:bodyPr>
            <a:normAutofit lnSpcReduction="10000"/>
          </a:bodyPr>
          <a:lstStyle/>
          <a:p>
            <a:pPr eaLnBrk="1" hangingPunct="1"/>
            <a:r>
              <a:rPr lang="en-US" altLang="en-US">
                <a:solidFill>
                  <a:schemeClr val="bg1"/>
                </a:solidFill>
              </a:rPr>
              <a:t>Can occur anywhere (mouth to anus), ileum is MC</a:t>
            </a:r>
          </a:p>
          <a:p>
            <a:pPr eaLnBrk="1" hangingPunct="1"/>
            <a:r>
              <a:rPr lang="en-US" altLang="en-US">
                <a:solidFill>
                  <a:schemeClr val="bg1"/>
                </a:solidFill>
              </a:rPr>
              <a:t>Classic U/S appearance, muscular rim sign</a:t>
            </a:r>
          </a:p>
          <a:p>
            <a:pPr eaLnBrk="1" hangingPunct="1"/>
            <a:r>
              <a:rPr lang="en-US" altLang="en-US" err="1">
                <a:solidFill>
                  <a:schemeClr val="bg1"/>
                </a:solidFill>
              </a:rPr>
              <a:t>Cx</a:t>
            </a:r>
            <a:r>
              <a:rPr lang="en-US" altLang="en-US">
                <a:solidFill>
                  <a:schemeClr val="bg1"/>
                </a:solidFill>
              </a:rPr>
              <a:t>: </a:t>
            </a:r>
          </a:p>
          <a:p>
            <a:pPr lvl="1" eaLnBrk="1" hangingPunct="1"/>
            <a:r>
              <a:rPr lang="en-US" altLang="en-US">
                <a:solidFill>
                  <a:schemeClr val="bg1"/>
                </a:solidFill>
              </a:rPr>
              <a:t>Intussusception</a:t>
            </a:r>
          </a:p>
          <a:p>
            <a:pPr lvl="1" eaLnBrk="1" hangingPunct="1"/>
            <a:r>
              <a:rPr lang="en-US" altLang="en-US">
                <a:solidFill>
                  <a:schemeClr val="bg1"/>
                </a:solidFill>
              </a:rPr>
              <a:t>Obstruction</a:t>
            </a:r>
          </a:p>
          <a:p>
            <a:pPr lvl="1" eaLnBrk="1" hangingPunct="1"/>
            <a:r>
              <a:rPr lang="en-US" altLang="en-US">
                <a:solidFill>
                  <a:schemeClr val="bg1"/>
                </a:solidFill>
              </a:rPr>
              <a:t>Volvulus</a:t>
            </a:r>
          </a:p>
          <a:p>
            <a:pPr lvl="1" eaLnBrk="1" hangingPunct="1"/>
            <a:r>
              <a:rPr lang="en-US" altLang="en-US">
                <a:solidFill>
                  <a:schemeClr val="bg1"/>
                </a:solidFill>
              </a:rPr>
              <a:t>Hemorrhage</a:t>
            </a:r>
          </a:p>
          <a:p>
            <a:pPr lvl="1" eaLnBrk="1" hangingPunct="1"/>
            <a:r>
              <a:rPr lang="en-US" altLang="en-US">
                <a:solidFill>
                  <a:schemeClr val="bg1"/>
                </a:solidFill>
              </a:rPr>
              <a:t>Ulceration/perforation</a:t>
            </a:r>
          </a:p>
          <a:p>
            <a:pPr lvl="1" eaLnBrk="1" hangingPunct="1"/>
            <a:r>
              <a:rPr lang="en-US" altLang="en-US">
                <a:solidFill>
                  <a:schemeClr val="bg1"/>
                </a:solidFill>
              </a:rPr>
              <a:t>Malignancy (rare)</a:t>
            </a:r>
          </a:p>
          <a:p>
            <a:pPr eaLnBrk="1" hangingPunct="1"/>
            <a:r>
              <a:rPr lang="en-US" altLang="en-US" err="1">
                <a:solidFill>
                  <a:schemeClr val="bg1"/>
                </a:solidFill>
              </a:rPr>
              <a:t>Sx</a:t>
            </a:r>
            <a:r>
              <a:rPr lang="en-US" altLang="en-US">
                <a:solidFill>
                  <a:schemeClr val="bg1"/>
                </a:solidFill>
              </a:rPr>
              <a:t> treatment</a:t>
            </a:r>
          </a:p>
        </p:txBody>
      </p:sp>
    </p:spTree>
    <p:extLst>
      <p:ext uri="{BB962C8B-B14F-4D97-AF65-F5344CB8AC3E}">
        <p14:creationId xmlns:p14="http://schemas.microsoft.com/office/powerpoint/2010/main" val="37214856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CBC83-BCC3-0B7E-8C2C-196BEB5C1ED5}"/>
              </a:ext>
            </a:extLst>
          </p:cNvPr>
          <p:cNvSpPr>
            <a:spLocks noGrp="1"/>
          </p:cNvSpPr>
          <p:nvPr>
            <p:ph type="title"/>
          </p:nvPr>
        </p:nvSpPr>
        <p:spPr/>
        <p:txBody>
          <a:bodyPr/>
          <a:lstStyle/>
          <a:p>
            <a:r>
              <a:rPr lang="en-US" dirty="0"/>
              <a:t>Session Evaluation</a:t>
            </a:r>
          </a:p>
        </p:txBody>
      </p:sp>
      <p:sp>
        <p:nvSpPr>
          <p:cNvPr id="8" name="Content Placeholder 7">
            <a:extLst>
              <a:ext uri="{FF2B5EF4-FFF2-40B4-BE49-F238E27FC236}">
                <a16:creationId xmlns:a16="http://schemas.microsoft.com/office/drawing/2014/main" id="{7316BB4F-618F-F2BD-77A4-4D525D16AAFC}"/>
              </a:ext>
            </a:extLst>
          </p:cNvPr>
          <p:cNvSpPr>
            <a:spLocks noGrp="1"/>
          </p:cNvSpPr>
          <p:nvPr>
            <p:ph idx="1"/>
          </p:nvPr>
        </p:nvSpPr>
        <p:spPr/>
        <p:txBody>
          <a:bodyPr/>
          <a:lstStyle/>
          <a:p>
            <a:r>
              <a:rPr lang="en-US" dirty="0"/>
              <a:t>Your feedback is valuable, take a moment to complete the survey for this session.</a:t>
            </a:r>
          </a:p>
          <a:p>
            <a:r>
              <a:rPr lang="en-US" dirty="0"/>
              <a:t>To claim CME, you must complete a separate survey available after the convention.</a:t>
            </a:r>
          </a:p>
        </p:txBody>
      </p:sp>
      <p:sp>
        <p:nvSpPr>
          <p:cNvPr id="4" name="Slide Number Placeholder 3">
            <a:extLst>
              <a:ext uri="{FF2B5EF4-FFF2-40B4-BE49-F238E27FC236}">
                <a16:creationId xmlns:a16="http://schemas.microsoft.com/office/drawing/2014/main" id="{430B24E0-1BA7-FE7E-DCC9-2A185D1EDA9B}"/>
              </a:ext>
            </a:extLst>
          </p:cNvPr>
          <p:cNvSpPr>
            <a:spLocks noGrp="1"/>
          </p:cNvSpPr>
          <p:nvPr>
            <p:ph type="sldNum" sz="quarter" idx="4"/>
          </p:nvPr>
        </p:nvSpPr>
        <p:spPr/>
        <p:txBody>
          <a:bodyPr/>
          <a:lstStyle/>
          <a:p>
            <a:fld id="{53EDEC15-6757-1842-81B7-3B7BFAA1573D}" type="slidenum">
              <a:rPr lang="en-US" smtClean="0"/>
              <a:pPr/>
              <a:t>87</a:t>
            </a:fld>
            <a:endParaRPr lang="en-US" dirty="0"/>
          </a:p>
        </p:txBody>
      </p:sp>
      <p:sp>
        <p:nvSpPr>
          <p:cNvPr id="5" name="Footer Placeholder 4">
            <a:extLst>
              <a:ext uri="{FF2B5EF4-FFF2-40B4-BE49-F238E27FC236}">
                <a16:creationId xmlns:a16="http://schemas.microsoft.com/office/drawing/2014/main" id="{CDD98958-B4F6-6D4B-8046-4466CA66E46E}"/>
              </a:ext>
            </a:extLst>
          </p:cNvPr>
          <p:cNvSpPr>
            <a:spLocks noGrp="1"/>
          </p:cNvSpPr>
          <p:nvPr>
            <p:ph type="ftr" sz="quarter" idx="3"/>
          </p:nvPr>
        </p:nvSpPr>
        <p:spPr/>
        <p:txBody>
          <a:bodyPr/>
          <a:lstStyle/>
          <a:p>
            <a:r>
              <a:rPr lang="en-US"/>
              <a:t>© 2023 Urgent Care Association</a:t>
            </a:r>
            <a:endParaRPr lang="en-US" dirty="0"/>
          </a:p>
        </p:txBody>
      </p:sp>
      <p:pic>
        <p:nvPicPr>
          <p:cNvPr id="7" name="Picture 6">
            <a:extLst>
              <a:ext uri="{FF2B5EF4-FFF2-40B4-BE49-F238E27FC236}">
                <a16:creationId xmlns:a16="http://schemas.microsoft.com/office/drawing/2014/main" id="{707CDE99-4CB1-E82F-D55B-96612F547C4D}"/>
              </a:ext>
            </a:extLst>
          </p:cNvPr>
          <p:cNvPicPr>
            <a:picLocks noChangeAspect="1"/>
          </p:cNvPicPr>
          <p:nvPr/>
        </p:nvPicPr>
        <p:blipFill rotWithShape="1">
          <a:blip r:embed="rId2"/>
          <a:srcRect l="6791" t="14540" r="6049" b="29900"/>
          <a:stretch/>
        </p:blipFill>
        <p:spPr>
          <a:xfrm>
            <a:off x="2506716" y="2601310"/>
            <a:ext cx="6794938" cy="2680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4735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32047" y="1085416"/>
            <a:ext cx="4724914" cy="4860601"/>
          </a:xfrm>
        </p:spPr>
        <p:txBody>
          <a:bodyPr>
            <a:normAutofit/>
          </a:bodyPr>
          <a:lstStyle/>
          <a:p>
            <a:pPr>
              <a:defRPr/>
            </a:pPr>
            <a:r>
              <a:rPr lang="en-US">
                <a:solidFill>
                  <a:schemeClr val="bg1"/>
                </a:solidFill>
              </a:rPr>
              <a:t>Posterior mediastinal mass</a:t>
            </a:r>
          </a:p>
          <a:p>
            <a:pPr lvl="1">
              <a:defRPr/>
            </a:pPr>
            <a:r>
              <a:rPr lang="en-US">
                <a:solidFill>
                  <a:schemeClr val="bg1"/>
                </a:solidFill>
              </a:rPr>
              <a:t>Sympathetic chain and nerve sheath tumors</a:t>
            </a:r>
          </a:p>
          <a:p>
            <a:pPr lvl="2">
              <a:defRPr/>
            </a:pPr>
            <a:r>
              <a:rPr lang="en-US">
                <a:solidFill>
                  <a:schemeClr val="bg1"/>
                </a:solidFill>
              </a:rPr>
              <a:t>Neuroblastoma most common</a:t>
            </a:r>
          </a:p>
          <a:p>
            <a:pPr lvl="3">
              <a:defRPr/>
            </a:pPr>
            <a:r>
              <a:rPr lang="en-US">
                <a:solidFill>
                  <a:schemeClr val="bg1"/>
                </a:solidFill>
              </a:rPr>
              <a:t>Children &lt; 2 </a:t>
            </a:r>
            <a:r>
              <a:rPr lang="en-US" err="1">
                <a:solidFill>
                  <a:schemeClr val="bg1"/>
                </a:solidFill>
              </a:rPr>
              <a:t>yrs</a:t>
            </a:r>
            <a:endParaRPr lang="en-US">
              <a:solidFill>
                <a:schemeClr val="bg1"/>
              </a:solidFill>
            </a:endParaRPr>
          </a:p>
          <a:p>
            <a:pPr lvl="1">
              <a:defRPr/>
            </a:pPr>
            <a:r>
              <a:rPr lang="en-US">
                <a:solidFill>
                  <a:schemeClr val="bg1"/>
                </a:solidFill>
              </a:rPr>
              <a:t>10-16% neuroblastoma occurs in thoracic region</a:t>
            </a:r>
          </a:p>
          <a:p>
            <a:pPr lvl="1">
              <a:defRPr/>
            </a:pPr>
            <a:r>
              <a:rPr lang="en-US">
                <a:solidFill>
                  <a:schemeClr val="bg1"/>
                </a:solidFill>
              </a:rPr>
              <a:t>May mimic pneumonia or sequestration</a:t>
            </a:r>
          </a:p>
          <a:p>
            <a:pPr lvl="1">
              <a:defRPr/>
            </a:pPr>
            <a:r>
              <a:rPr lang="en-US">
                <a:solidFill>
                  <a:schemeClr val="bg1"/>
                </a:solidFill>
              </a:rPr>
              <a:t>Air trapping due to extrinsic bronchial compression</a:t>
            </a:r>
          </a:p>
          <a:p>
            <a:pPr lvl="1">
              <a:defRPr/>
            </a:pPr>
            <a:endParaRPr lang="en-US">
              <a:solidFill>
                <a:schemeClr val="bg1"/>
              </a:solidFill>
            </a:endParaRPr>
          </a:p>
        </p:txBody>
      </p:sp>
      <p:pic>
        <p:nvPicPr>
          <p:cNvPr id="58371" name="Picture 2" descr="C:\Users\mbittman\Desktop\Mediastina Mass\_mbittman__0721101933\ser6802img00001.jpg"/>
          <p:cNvPicPr>
            <a:picLocks noChangeAspect="1" noChangeArrowheads="1"/>
          </p:cNvPicPr>
          <p:nvPr/>
        </p:nvPicPr>
        <p:blipFill>
          <a:blip r:embed="rId2" cstate="email">
            <a:extLst>
              <a:ext uri="{28A0092B-C50C-407E-A947-70E740481C1C}">
                <a14:useLocalDpi xmlns:a14="http://schemas.microsoft.com/office/drawing/2010/main" val="0"/>
              </a:ext>
            </a:extLst>
          </a:blip>
          <a:srcRect l="3889" t="12737" r="10345"/>
          <a:stretch>
            <a:fillRect/>
          </a:stretch>
        </p:blipFill>
        <p:spPr bwMode="auto">
          <a:xfrm>
            <a:off x="753473" y="1087080"/>
            <a:ext cx="5286433" cy="49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3009900" y="386035"/>
            <a:ext cx="6172200" cy="709613"/>
          </a:xfrm>
          <a:prstGeom prst="rect">
            <a:avLst/>
          </a:prstGeom>
          <a:noFill/>
          <a:ln>
            <a:noFill/>
          </a:ln>
          <a:effectLst/>
        </p:spPr>
        <p:txBody>
          <a:bodyPr lIns="91440" tIns="45720" rIns="91440" bIns="45720" anchor="ct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MS PGothic" charset="0"/>
                <a:cs typeface="Arial" charset="0"/>
              </a:defRPr>
            </a:lvl2pPr>
            <a:lvl3pPr>
              <a:defRPr sz="2400">
                <a:solidFill>
                  <a:schemeClr val="tx1"/>
                </a:solidFill>
                <a:latin typeface="Arial" charset="0"/>
                <a:ea typeface="MS PGothic" charset="0"/>
                <a:cs typeface="Arial" charset="0"/>
              </a:defRPr>
            </a:lvl3pPr>
            <a:lvl4pPr>
              <a:defRPr sz="2000">
                <a:solidFill>
                  <a:schemeClr val="tx1"/>
                </a:solidFill>
                <a:latin typeface="Arial" charset="0"/>
                <a:ea typeface="MS PGothic" charset="0"/>
                <a:cs typeface="Arial" charset="0"/>
              </a:defRPr>
            </a:lvl4pPr>
            <a:lvl5pPr>
              <a:defRPr sz="2000">
                <a:solidFill>
                  <a:schemeClr val="tx1"/>
                </a:solidFill>
                <a:latin typeface="Arial" charset="0"/>
                <a:ea typeface="MS PGothic" charset="0"/>
                <a:cs typeface="Arial" charset="0"/>
              </a:defRPr>
            </a:lvl5pPr>
            <a:lvl6pPr eaLnBrk="0" hangingPunct="0">
              <a:buFont typeface="Wingdings" charset="0"/>
              <a:defRPr sz="2000">
                <a:solidFill>
                  <a:schemeClr val="tx1"/>
                </a:solidFill>
                <a:latin typeface="Arial" charset="0"/>
                <a:ea typeface="MS PGothic" charset="0"/>
                <a:cs typeface="Arial" charset="0"/>
              </a:defRPr>
            </a:lvl6pPr>
            <a:lvl7pPr eaLnBrk="0" hangingPunct="0">
              <a:buFont typeface="Wingdings" charset="0"/>
              <a:defRPr sz="2000">
                <a:solidFill>
                  <a:schemeClr val="tx1"/>
                </a:solidFill>
                <a:latin typeface="Arial" charset="0"/>
                <a:ea typeface="MS PGothic" charset="0"/>
                <a:cs typeface="Arial" charset="0"/>
              </a:defRPr>
            </a:lvl7pPr>
            <a:lvl8pPr eaLnBrk="0" hangingPunct="0">
              <a:buFont typeface="Wingdings" charset="0"/>
              <a:defRPr sz="2000">
                <a:solidFill>
                  <a:schemeClr val="tx1"/>
                </a:solidFill>
                <a:latin typeface="Arial" charset="0"/>
                <a:ea typeface="MS PGothic" charset="0"/>
                <a:cs typeface="Arial" charset="0"/>
              </a:defRPr>
            </a:lvl8pPr>
            <a:lvl9pPr eaLnBrk="0" hangingPunct="0">
              <a:buFont typeface="Wingdings" charset="0"/>
              <a:defRPr sz="2000">
                <a:solidFill>
                  <a:schemeClr val="tx1"/>
                </a:solidFill>
                <a:latin typeface="Arial" charset="0"/>
                <a:ea typeface="MS PGothic" charset="0"/>
                <a:cs typeface="Arial" charset="0"/>
              </a:defRPr>
            </a:lvl9pPr>
          </a:lstStyle>
          <a:p>
            <a:pPr algn="ctr" eaLnBrk="0" hangingPunct="0"/>
            <a:endParaRPr lang="en-US" sz="2400">
              <a:solidFill>
                <a:schemeClr val="bg1"/>
              </a:solidFill>
            </a:endParaRPr>
          </a:p>
        </p:txBody>
      </p:sp>
      <p:sp>
        <p:nvSpPr>
          <p:cNvPr id="6" name="Line 8"/>
          <p:cNvSpPr>
            <a:spLocks noChangeShapeType="1"/>
          </p:cNvSpPr>
          <p:nvPr/>
        </p:nvSpPr>
        <p:spPr bwMode="auto">
          <a:xfrm flipV="1">
            <a:off x="2878906" y="2362643"/>
            <a:ext cx="28222" cy="405867"/>
          </a:xfrm>
          <a:prstGeom prst="line">
            <a:avLst/>
          </a:prstGeom>
          <a:noFill/>
          <a:ln w="15875">
            <a:solidFill>
              <a:srgbClr val="FF0000"/>
            </a:solidFill>
            <a:round/>
            <a:headEnd/>
            <a:tailEnd type="triangle" w="med" len="med"/>
          </a:ln>
        </p:spPr>
        <p:txBody>
          <a:bodyPr/>
          <a:lstStyle/>
          <a:p>
            <a:pPr eaLnBrk="0" hangingPunct="0">
              <a:defRPr/>
            </a:pPr>
            <a:endParaRPr lang="en-US" sz="1350">
              <a:solidFill>
                <a:schemeClr val="bg1"/>
              </a:solidFill>
              <a:effectLst>
                <a:outerShdw blurRad="38100" dist="38100" dir="2700000" algn="tl">
                  <a:srgbClr val="000000">
                    <a:alpha val="43137"/>
                  </a:srgbClr>
                </a:outerShdw>
              </a:effectLst>
              <a:latin typeface="Comic Sans MS" pitchFamily="66" charset="0"/>
              <a:ea typeface="ＭＳ Ｐゴシック" pitchFamily="34" charset="-128"/>
            </a:endParaRPr>
          </a:p>
        </p:txBody>
      </p:sp>
      <p:sp>
        <p:nvSpPr>
          <p:cNvPr id="2" name="TextBox 1">
            <a:extLst>
              <a:ext uri="{FF2B5EF4-FFF2-40B4-BE49-F238E27FC236}">
                <a16:creationId xmlns:a16="http://schemas.microsoft.com/office/drawing/2014/main" id="{40193969-F28B-DCBE-F649-502A0C3EA26E}"/>
              </a:ext>
            </a:extLst>
          </p:cNvPr>
          <p:cNvSpPr txBox="1"/>
          <p:nvPr/>
        </p:nvSpPr>
        <p:spPr>
          <a:xfrm>
            <a:off x="272815" y="319851"/>
            <a:ext cx="576400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Calibri"/>
                <a:cs typeface="Calibri"/>
              </a:rPr>
              <a:t>Companion case: </a:t>
            </a:r>
            <a:r>
              <a:rPr lang="en-US" sz="2400" dirty="0">
                <a:solidFill>
                  <a:schemeClr val="bg1"/>
                </a:solidFill>
                <a:ea typeface="+mn-lt"/>
                <a:cs typeface="+mn-lt"/>
              </a:rPr>
              <a:t>Thoracic Neuroblastoma</a:t>
            </a:r>
          </a:p>
          <a:p>
            <a:endParaRPr lang="en-US">
              <a:solidFill>
                <a:schemeClr val="bg1"/>
              </a:solidFill>
              <a:ea typeface="Calibri"/>
              <a:cs typeface="Calibri"/>
            </a:endParaRPr>
          </a:p>
        </p:txBody>
      </p:sp>
    </p:spTree>
    <p:extLst>
      <p:ext uri="{BB962C8B-B14F-4D97-AF65-F5344CB8AC3E}">
        <p14:creationId xmlns:p14="http://schemas.microsoft.com/office/powerpoint/2010/main" val="4094323943"/>
      </p:ext>
    </p:extLst>
  </p:cSld>
  <p:clrMapOvr>
    <a:masterClrMapping/>
  </p:clrMapOvr>
</p:sld>
</file>

<file path=ppt/theme/theme1.xml><?xml version="1.0" encoding="utf-8"?>
<a:theme xmlns:a="http://schemas.openxmlformats.org/drawingml/2006/main" name="2023 Convention Body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MainConventionPUCCV2-DRAFT" id="{340D9761-1F99-F04F-AA26-034A13E52FC9}" vid="{79636CB3-8A51-B440-AB93-A3F7AABABAB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23 Convention Body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indent="0" algn="l">
          <a:buFont typeface="Arial" panose="020B0604020202020204" pitchFamily="34" charset="0"/>
          <a:buNone/>
          <a:defRPr dirty="0">
            <a:solidFill>
              <a:srgbClr val="FFFFFF"/>
            </a:solidFill>
          </a:defRPr>
        </a:defPPr>
      </a:lstStyle>
    </a:txDef>
  </a:objectDefaults>
  <a:extraClrSchemeLst/>
  <a:extLst>
    <a:ext uri="{05A4C25C-085E-4340-85A3-A5531E510DB2}">
      <thm15:themeFamily xmlns:thm15="http://schemas.microsoft.com/office/thememl/2012/main" name="2023FoundationCelebrationV3" id="{1FE58440-C430-804F-B2A7-BEB9B60EB698}" vid="{E2283A59-9AD1-E44C-9BCE-91DF59B5C88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CAA5FBDF3AAA40B35A0B192FFF37CB" ma:contentTypeVersion="14" ma:contentTypeDescription="Create a new document." ma:contentTypeScope="" ma:versionID="9571ca6648bb00c71f6e2cdd421b3d37">
  <xsd:schema xmlns:xsd="http://www.w3.org/2001/XMLSchema" xmlns:xs="http://www.w3.org/2001/XMLSchema" xmlns:p="http://schemas.microsoft.com/office/2006/metadata/properties" xmlns:ns2="b69ec021-4eaf-445a-848f-0f220020dd60" xmlns:ns3="48c4f8a9-b1fb-4628-a63a-87f2475d4f9a" targetNamespace="http://schemas.microsoft.com/office/2006/metadata/properties" ma:root="true" ma:fieldsID="7913a071ee7eb61daf31e079f49c08b3" ns2:_="" ns3:_="">
    <xsd:import namespace="b69ec021-4eaf-445a-848f-0f220020dd60"/>
    <xsd:import namespace="48c4f8a9-b1fb-4628-a63a-87f2475d4f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9ec021-4eaf-445a-848f-0f220020d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1ddb0be-7a97-4d0a-80cb-24919bebd6e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c4f8a9-b1fb-4628-a63a-87f2475d4f9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7d150e8-9a0d-458c-92cc-648d58a38413}" ma:internalName="TaxCatchAll" ma:showField="CatchAllData" ma:web="48c4f8a9-b1fb-4628-a63a-87f2475d4f9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B241A8-A799-4905-86EB-D5CEED03760E}"/>
</file>

<file path=customXml/itemProps2.xml><?xml version="1.0" encoding="utf-8"?>
<ds:datastoreItem xmlns:ds="http://schemas.openxmlformats.org/officeDocument/2006/customXml" ds:itemID="{8CD1576E-C27E-4619-9434-50436607BD8C}"/>
</file>

<file path=docProps/app.xml><?xml version="1.0" encoding="utf-8"?>
<Properties xmlns="http://schemas.openxmlformats.org/officeDocument/2006/extended-properties" xmlns:vt="http://schemas.openxmlformats.org/officeDocument/2006/docPropsVTypes">
  <TotalTime>0</TotalTime>
  <Words>2682</Words>
  <Application>Microsoft Office PowerPoint</Application>
  <PresentationFormat>Widescreen</PresentationFormat>
  <Paragraphs>371</Paragraphs>
  <Slides>87</Slides>
  <Notes>33</Notes>
  <HiddenSlides>0</HiddenSlides>
  <MMClips>0</MMClips>
  <ScaleCrop>false</ScaleCrop>
  <HeadingPairs>
    <vt:vector size="4" baseType="variant">
      <vt:variant>
        <vt:lpstr>Theme</vt:lpstr>
      </vt:variant>
      <vt:variant>
        <vt:i4>3</vt:i4>
      </vt:variant>
      <vt:variant>
        <vt:lpstr>Slide Titles</vt:lpstr>
      </vt:variant>
      <vt:variant>
        <vt:i4>87</vt:i4>
      </vt:variant>
    </vt:vector>
  </HeadingPairs>
  <TitlesOfParts>
    <vt:vector size="90" baseType="lpstr">
      <vt:lpstr>2023 Convention Body Slide</vt:lpstr>
      <vt:lpstr>Office Theme</vt:lpstr>
      <vt:lpstr>2023 Convention Body Slide</vt:lpstr>
      <vt:lpstr>Pediatric X-ray Zebras Crazy cases from the Archives</vt:lpstr>
      <vt:lpstr>Financial Disclosures</vt:lpstr>
      <vt:lpstr>Objectives</vt:lpstr>
      <vt:lpstr>PowerPoint Presentation</vt:lpstr>
      <vt:lpstr>Next appropriate step in management?</vt:lpstr>
      <vt:lpstr>PowerPoint Presentation</vt:lpstr>
      <vt:lpstr>Next appropriate step in management?</vt:lpstr>
      <vt:lpstr>PowerPoint Presentation</vt:lpstr>
      <vt:lpstr>PowerPoint Presentation</vt:lpstr>
      <vt:lpstr>PowerPoint Presentation</vt:lpstr>
      <vt:lpstr>PowerPoint Presentation</vt:lpstr>
      <vt:lpstr>Which bone is abnormal?</vt:lpstr>
      <vt:lpstr>PowerPoint Presentation</vt:lpstr>
      <vt:lpstr>Which bone is abnormal?</vt:lpstr>
      <vt:lpstr>PowerPoint Presentation</vt:lpstr>
      <vt:lpstr>Epiphyseal osteomyelitis</vt:lpstr>
      <vt:lpstr>PowerPoint Presentation</vt:lpstr>
      <vt:lpstr>PowerPoint Presentation</vt:lpstr>
      <vt:lpstr>Osteomyelitis, brodies abscess</vt:lpstr>
      <vt:lpstr>PowerPoint Presentation</vt:lpstr>
      <vt:lpstr>The type of periosteal reaction is:</vt:lpstr>
      <vt:lpstr>The type of periosteal reaction is:</vt:lpstr>
      <vt:lpstr>Caffey’s = infantile cortical hyperostosis</vt:lpstr>
      <vt:lpstr>Caffey’s Disease</vt:lpstr>
      <vt:lpstr>PowerPoint Presentation</vt:lpstr>
      <vt:lpstr>PowerPoint Presentation</vt:lpstr>
      <vt:lpstr>Sickle Cell Dactylitis </vt:lpstr>
      <vt:lpstr>PowerPoint Presentation</vt:lpstr>
      <vt:lpstr>The foreign body represents: </vt:lpstr>
      <vt:lpstr>The foreign body represents: </vt:lpstr>
      <vt:lpstr>Ingestion of magnet foreign bodies  multiple bowel perforations</vt:lpstr>
      <vt:lpstr>PowerPoint Presentation</vt:lpstr>
      <vt:lpstr>PowerPoint Presentation</vt:lpstr>
      <vt:lpstr>PowerPoint Presentation</vt:lpstr>
      <vt:lpstr>Companion case, 9 y/o autistic male with emesis</vt:lpstr>
      <vt:lpstr>PowerPoint Presentation</vt:lpstr>
      <vt:lpstr>PowerPoint Presentation</vt:lpstr>
      <vt:lpstr>PowerPoint Presentation</vt:lpstr>
      <vt:lpstr>PowerPoint Presentation</vt:lpstr>
      <vt:lpstr>PowerPoint Presentation</vt:lpstr>
      <vt:lpstr>Osteoid Osteoma</vt:lpstr>
      <vt:lpstr>Osteoid Osteoma Imaging Appearance</vt:lpstr>
      <vt:lpstr>PowerPoint Presentation</vt:lpstr>
      <vt:lpstr>PowerPoint Presentation</vt:lpstr>
      <vt:lpstr>Valgus SCFE</vt:lpstr>
      <vt:lpstr>PowerPoint Presentation</vt:lpstr>
      <vt:lpstr>Coxa Vara</vt:lpstr>
      <vt:lpstr>PowerPoint Presentation</vt:lpstr>
      <vt:lpstr>PowerPoint Presentation</vt:lpstr>
      <vt:lpstr>Fishtail Deformity</vt:lpstr>
      <vt:lpstr>Fishtail Elbow</vt:lpstr>
      <vt:lpstr>PowerPoint Presentation</vt:lpstr>
      <vt:lpstr>PowerPoint Presentation</vt:lpstr>
      <vt:lpstr>Ewing’s sarcoma</vt:lpstr>
      <vt:lpstr>PowerPoint Presentation</vt:lpstr>
      <vt:lpstr>PowerPoint Presentation</vt:lpstr>
      <vt:lpstr>PowerPoint Presentation</vt:lpstr>
      <vt:lpstr>Tumor-induced osteomalacia (oncogenic rickets)</vt:lpstr>
      <vt:lpstr>Companion case: Rickets</vt:lpstr>
      <vt:lpstr>Thank you!</vt:lpstr>
      <vt:lpstr>PowerPoint Presentation</vt:lpstr>
      <vt:lpstr> Trevor Fairbank Disease</vt:lpstr>
      <vt:lpstr>PowerPoint Presentation</vt:lpstr>
      <vt:lpstr>Growth Disturbance 2° to Sepsis</vt:lpstr>
      <vt:lpstr>Bowing</vt:lpstr>
      <vt:lpstr>LCP Mimic: Meyer’s Dysplasia</vt:lpstr>
      <vt:lpstr>Meyer’s Dysplasia vs LCP</vt:lpstr>
      <vt:lpstr>LCP Mimics: Spondyloepiphyseal Dysplasia &amp; Multiple Epiphyseal Dysplasia (MED)</vt:lpstr>
      <vt:lpstr>PowerPoint Presentation</vt:lpstr>
      <vt:lpstr>PowerPoint Presentation</vt:lpstr>
      <vt:lpstr>PowerPoint Presentation</vt:lpstr>
      <vt:lpstr>What is the most common site affected by CRMO?</vt:lpstr>
      <vt:lpstr>CRMO</vt:lpstr>
      <vt:lpstr>Chronic Recurrent Multifocal Osteomyelitis (CRMO) </vt:lpstr>
      <vt:lpstr>PowerPoint Presentation</vt:lpstr>
      <vt:lpstr>PowerPoint Presentation</vt:lpstr>
      <vt:lpstr>NF1</vt:lpstr>
      <vt:lpstr>PowerPoint Presentation</vt:lpstr>
      <vt:lpstr>PowerPoint Presentation</vt:lpstr>
      <vt:lpstr>PowerPoint Presentation</vt:lpstr>
      <vt:lpstr>Telangiectatic osteosarcoma</vt:lpstr>
      <vt:lpstr>PowerPoint Presentation</vt:lpstr>
      <vt:lpstr>PowerPoint Presentation</vt:lpstr>
      <vt:lpstr>PowerPoint Presentation</vt:lpstr>
      <vt:lpstr>PowerPoint Presentation</vt:lpstr>
      <vt:lpstr>Enteric Duplication Cyst</vt:lpstr>
      <vt:lpstr>Session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Bittman</dc:creator>
  <cp:lastModifiedBy>Eric Weinberg</cp:lastModifiedBy>
  <cp:revision>459</cp:revision>
  <dcterms:created xsi:type="dcterms:W3CDTF">2023-02-22T15:26:58Z</dcterms:created>
  <dcterms:modified xsi:type="dcterms:W3CDTF">2023-03-25T15:48:44Z</dcterms:modified>
</cp:coreProperties>
</file>